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Microsoft_Equation1.bin" ContentType="application/vnd.openxmlformats-officedocument.oleObject"/>
  <Override PartName="/ppt/embeddings/Microsoft_Equation2.bin" ContentType="application/vnd.openxmlformats-officedocument.oleObject"/>
  <Override PartName="/ppt/embeddings/Microsoft_Equation3.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Microsoft_Equation4.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Microsoft_Equation5.bin" ContentType="application/vnd.openxmlformats-officedocument.oleObject"/>
  <Override PartName="/ppt/embeddings/oleObject14.bin" ContentType="application/vnd.openxmlformats-officedocument.oleObject"/>
  <Override PartName="/ppt/embeddings/Microsoft_Equation6.bin" ContentType="application/vnd.openxmlformats-officedocument.oleObject"/>
  <Override PartName="/ppt/embeddings/oleObject15.bin" ContentType="application/vnd.openxmlformats-officedocument.oleObject"/>
  <Override PartName="/ppt/embeddings/Microsoft_Equation7.bin" ContentType="application/vnd.openxmlformats-officedocument.oleObject"/>
  <Override PartName="/ppt/embeddings/Microsoft_Equation8.bin" ContentType="application/vnd.openxmlformats-officedocument.oleObject"/>
  <Override PartName="/ppt/embeddings/Microsoft_Equation9.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Microsoft_Equation10.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77" r:id="rId4"/>
    <p:sldMasterId id="2147483689" r:id="rId5"/>
    <p:sldMasterId id="2147483703" r:id="rId6"/>
    <p:sldMasterId id="2147483717" r:id="rId7"/>
  </p:sldMasterIdLst>
  <p:notesMasterIdLst>
    <p:notesMasterId r:id="rId57"/>
  </p:notesMasterIdLst>
  <p:handoutMasterIdLst>
    <p:handoutMasterId r:id="rId58"/>
  </p:handoutMasterIdLst>
  <p:sldIdLst>
    <p:sldId id="382" r:id="rId8"/>
    <p:sldId id="391" r:id="rId9"/>
    <p:sldId id="372" r:id="rId10"/>
    <p:sldId id="386" r:id="rId11"/>
    <p:sldId id="347" r:id="rId12"/>
    <p:sldId id="346" r:id="rId13"/>
    <p:sldId id="387" r:id="rId14"/>
    <p:sldId id="357" r:id="rId15"/>
    <p:sldId id="365" r:id="rId16"/>
    <p:sldId id="369" r:id="rId17"/>
    <p:sldId id="392" r:id="rId18"/>
    <p:sldId id="393" r:id="rId19"/>
    <p:sldId id="362" r:id="rId20"/>
    <p:sldId id="360" r:id="rId21"/>
    <p:sldId id="361" r:id="rId22"/>
    <p:sldId id="363" r:id="rId23"/>
    <p:sldId id="383" r:id="rId24"/>
    <p:sldId id="384" r:id="rId25"/>
    <p:sldId id="344" r:id="rId26"/>
    <p:sldId id="370" r:id="rId27"/>
    <p:sldId id="394" r:id="rId28"/>
    <p:sldId id="385" r:id="rId29"/>
    <p:sldId id="366" r:id="rId30"/>
    <p:sldId id="367" r:id="rId31"/>
    <p:sldId id="371" r:id="rId32"/>
    <p:sldId id="368" r:id="rId33"/>
    <p:sldId id="395" r:id="rId34"/>
    <p:sldId id="353" r:id="rId35"/>
    <p:sldId id="375" r:id="rId36"/>
    <p:sldId id="376" r:id="rId37"/>
    <p:sldId id="377" r:id="rId38"/>
    <p:sldId id="379" r:id="rId39"/>
    <p:sldId id="380" r:id="rId40"/>
    <p:sldId id="381" r:id="rId41"/>
    <p:sldId id="396" r:id="rId42"/>
    <p:sldId id="388" r:id="rId43"/>
    <p:sldId id="341" r:id="rId44"/>
    <p:sldId id="301" r:id="rId45"/>
    <p:sldId id="373" r:id="rId46"/>
    <p:sldId id="374" r:id="rId47"/>
    <p:sldId id="349" r:id="rId48"/>
    <p:sldId id="350" r:id="rId49"/>
    <p:sldId id="351" r:id="rId50"/>
    <p:sldId id="352" r:id="rId51"/>
    <p:sldId id="323" r:id="rId52"/>
    <p:sldId id="358" r:id="rId53"/>
    <p:sldId id="359" r:id="rId54"/>
    <p:sldId id="342" r:id="rId55"/>
    <p:sldId id="343" r:id="rId5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1952" y="-11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63" Type="http://schemas.openxmlformats.org/officeDocument/2006/relationships/tableStyles" Target="tableStyles.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9.wmf"/><Relationship Id="rId4" Type="http://schemas.openxmlformats.org/officeDocument/2006/relationships/image" Target="../media/image30.wmf"/><Relationship Id="rId5" Type="http://schemas.openxmlformats.org/officeDocument/2006/relationships/image" Target="../media/image31.wmf"/><Relationship Id="rId1" Type="http://schemas.openxmlformats.org/officeDocument/2006/relationships/image" Target="../media/image27.wmf"/><Relationship Id="rId2" Type="http://schemas.openxmlformats.org/officeDocument/2006/relationships/image" Target="../media/image2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9.wmf"/><Relationship Id="rId4" Type="http://schemas.openxmlformats.org/officeDocument/2006/relationships/image" Target="../media/image30.wmf"/><Relationship Id="rId1" Type="http://schemas.openxmlformats.org/officeDocument/2006/relationships/image" Target="../media/image27.wmf"/><Relationship Id="rId2"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0.wmf"/><Relationship Id="rId4" Type="http://schemas.openxmlformats.org/officeDocument/2006/relationships/image" Target="../media/image61.wmf"/><Relationship Id="rId5" Type="http://schemas.openxmlformats.org/officeDocument/2006/relationships/image" Target="../media/image57.wmf"/><Relationship Id="rId1" Type="http://schemas.openxmlformats.org/officeDocument/2006/relationships/image" Target="../media/image58.wmf"/><Relationship Id="rId2" Type="http://schemas.openxmlformats.org/officeDocument/2006/relationships/image" Target="../media/image5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3.wmf"/><Relationship Id="rId4" Type="http://schemas.openxmlformats.org/officeDocument/2006/relationships/image" Target="../media/image64.wmf"/><Relationship Id="rId5" Type="http://schemas.openxmlformats.org/officeDocument/2006/relationships/image" Target="../media/image65.wmf"/><Relationship Id="rId6" Type="http://schemas.openxmlformats.org/officeDocument/2006/relationships/image" Target="../media/image66.wmf"/><Relationship Id="rId1" Type="http://schemas.openxmlformats.org/officeDocument/2006/relationships/image" Target="../media/image57.wmf"/><Relationship Id="rId2" Type="http://schemas.openxmlformats.org/officeDocument/2006/relationships/image" Target="../media/image6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7.wmf"/><Relationship Id="rId2" Type="http://schemas.openxmlformats.org/officeDocument/2006/relationships/image" Target="../media/image6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7.wmf"/><Relationship Id="rId2" Type="http://schemas.openxmlformats.org/officeDocument/2006/relationships/image" Target="../media/image6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4C362CB8-ABFE-4DD8-BB1B-E1765669BCE4}" type="datetimeFigureOut">
              <a:rPr lang="en-US" smtClean="0"/>
              <a:t>07/12/14</a:t>
            </a:fld>
            <a:endParaRPr lang="en-US"/>
          </a:p>
        </p:txBody>
      </p:sp>
      <p:sp>
        <p:nvSpPr>
          <p:cNvPr id="4" name="Fußzeilenplatzhalt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5" name="Foliennummernplatzhalt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A8469380-E42D-4CCB-BCFF-70178E396724}" type="slidenum">
              <a:rPr lang="en-US" smtClean="0"/>
              <a:t>‹#›</a:t>
            </a:fld>
            <a:endParaRPr lang="en-US"/>
          </a:p>
        </p:txBody>
      </p:sp>
    </p:spTree>
    <p:extLst>
      <p:ext uri="{BB962C8B-B14F-4D97-AF65-F5344CB8AC3E}">
        <p14:creationId xmlns:p14="http://schemas.microsoft.com/office/powerpoint/2010/main" val="2059699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C1AB1712-A952-4F34-AF34-5BB334D5D41D}" type="datetimeFigureOut">
              <a:rPr lang="en-US" smtClean="0"/>
              <a:t>07/12/14</a:t>
            </a:fld>
            <a:endParaRPr lang="en-US"/>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FD55DA5A-23F7-4DD9-80FF-FF437D52A985}" type="slidenum">
              <a:rPr lang="en-US" smtClean="0"/>
              <a:t>‹#›</a:t>
            </a:fld>
            <a:endParaRPr lang="en-US"/>
          </a:p>
        </p:txBody>
      </p:sp>
    </p:spTree>
    <p:extLst>
      <p:ext uri="{BB962C8B-B14F-4D97-AF65-F5344CB8AC3E}">
        <p14:creationId xmlns:p14="http://schemas.microsoft.com/office/powerpoint/2010/main" val="1013259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68318A2-91A8-0745-A51E-52A9E90C321F}" type="slidenum">
              <a:rPr lang="en-US">
                <a:solidFill>
                  <a:prstClr val="black"/>
                </a:solidFill>
              </a:rPr>
              <a:pPr>
                <a:defRPr/>
              </a:pPr>
              <a:t>1</a:t>
            </a:fld>
            <a:endParaRPr lang="en-US">
              <a:solidFill>
                <a:prstClr val="black"/>
              </a:solidFill>
            </a:endParaRPr>
          </a:p>
        </p:txBody>
      </p:sp>
      <p:sp>
        <p:nvSpPr>
          <p:cNvPr id="81922" name="Rectangle 2"/>
          <p:cNvSpPr>
            <a:spLocks noGrp="1" noRot="1" noChangeAspect="1" noChangeArrowheads="1" noTextEdit="1"/>
          </p:cNvSpPr>
          <p:nvPr>
            <p:ph type="sldImg"/>
          </p:nvPr>
        </p:nvSpPr>
        <p:spPr bwMode="auto">
          <a:xfrm>
            <a:off x="928688" y="747713"/>
            <a:ext cx="4941887" cy="3708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23" name="Rectangle 3"/>
          <p:cNvSpPr>
            <a:spLocks noGrp="1" noChangeArrowheads="1"/>
          </p:cNvSpPr>
          <p:nvPr>
            <p:ph type="body" idx="1"/>
          </p:nvPr>
        </p:nvSpPr>
        <p:spPr bwMode="auto">
          <a:xfrm>
            <a:off x="904784" y="4715154"/>
            <a:ext cx="4988109" cy="44704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Calibri" charset="0"/>
              </a:rPr>
              <a:t>Prospects for superconducting </a:t>
            </a:r>
            <a:r>
              <a:rPr lang="en-US" dirty="0" err="1">
                <a:latin typeface="Calibri" charset="0"/>
              </a:rPr>
              <a:t>qubits</a:t>
            </a:r>
            <a:endParaRPr lang="en-US" dirty="0">
              <a:latin typeface="Calibri" charset="0"/>
            </a:endParaRPr>
          </a:p>
          <a:p>
            <a:pPr eaLnBrk="1" hangingPunct="1"/>
            <a:endParaRPr lang="en-US" dirty="0">
              <a:latin typeface="Calibri" charset="0"/>
            </a:endParaRPr>
          </a:p>
          <a:p>
            <a:pPr eaLnBrk="1" hangingPunct="1"/>
            <a:r>
              <a:rPr lang="en-US" dirty="0">
                <a:latin typeface="Calibri" charset="0"/>
              </a:rPr>
              <a:t>I will give an overview of my work in a team of researchers at IBM on achieving highly coherent two level systems (</a:t>
            </a:r>
            <a:r>
              <a:rPr lang="en-US" dirty="0" err="1">
                <a:latin typeface="Calibri" charset="0"/>
              </a:rPr>
              <a:t>qubits</a:t>
            </a:r>
            <a:r>
              <a:rPr lang="en-US" dirty="0">
                <a:latin typeface="Calibri" charset="0"/>
              </a:rPr>
              <a:t>) in superconducting Josephson-junction devices.  I will review the basic phenomenology that makes coherence possible, and discuss the startling progress in reducing </a:t>
            </a:r>
            <a:r>
              <a:rPr lang="en-US" dirty="0" err="1">
                <a:latin typeface="Calibri" charset="0"/>
              </a:rPr>
              <a:t>decoherence</a:t>
            </a:r>
            <a:r>
              <a:rPr lang="en-US" dirty="0">
                <a:latin typeface="Calibri" charset="0"/>
              </a:rPr>
              <a:t> in these systems.  I will end with concepts for coupling arrays of </a:t>
            </a:r>
            <a:r>
              <a:rPr lang="en-US" dirty="0" err="1">
                <a:latin typeface="Calibri" charset="0"/>
              </a:rPr>
              <a:t>qubits</a:t>
            </a:r>
            <a:r>
              <a:rPr lang="en-US" dirty="0">
                <a:latin typeface="Calibri" charset="0"/>
              </a:rPr>
              <a:t> coherently to make a fault-tolerant quantum computer. </a:t>
            </a:r>
          </a:p>
          <a:p>
            <a:pPr eaLnBrk="1" hangingPunct="1"/>
            <a:endParaRPr lang="en-US" dirty="0">
              <a:latin typeface="Calibri" charset="0"/>
            </a:endParaRPr>
          </a:p>
          <a:p>
            <a:pPr eaLnBrk="1" hangingPunct="1"/>
            <a:r>
              <a:rPr lang="en-US" dirty="0">
                <a:latin typeface="Calibri" charset="0"/>
              </a:rPr>
              <a:t>Should have more of basic circuit </a:t>
            </a:r>
            <a:r>
              <a:rPr lang="en-US" dirty="0" smtClean="0">
                <a:latin typeface="Calibri" charset="0"/>
              </a:rPr>
              <a:t>theory</a:t>
            </a:r>
          </a:p>
          <a:p>
            <a:pPr eaLnBrk="1" hangingPunct="1"/>
            <a:endParaRPr lang="en-US" dirty="0" smtClean="0">
              <a:latin typeface="Calibri" charset="0"/>
            </a:endParaRPr>
          </a:p>
          <a:p>
            <a:pPr eaLnBrk="1" hangingPunct="1"/>
            <a:r>
              <a:rPr lang="en-US" dirty="0" smtClean="0"/>
              <a:t>Title: Scalable Scheme for </a:t>
            </a:r>
            <a:r>
              <a:rPr lang="en-US" dirty="0" err="1" smtClean="0"/>
              <a:t>Multiqubit</a:t>
            </a:r>
            <a:r>
              <a:rPr lang="en-US" dirty="0" smtClean="0"/>
              <a:t> Parity Measurement</a:t>
            </a:r>
            <a:br>
              <a:rPr lang="en-US" dirty="0" smtClean="0"/>
            </a:br>
            <a:r>
              <a:rPr lang="en-US" dirty="0" smtClean="0"/>
              <a:t/>
            </a:r>
            <a:br>
              <a:rPr lang="en-US" dirty="0" smtClean="0"/>
            </a:br>
            <a:r>
              <a:rPr lang="en-US" dirty="0" smtClean="0"/>
              <a:t>Abstract: </a:t>
            </a:r>
            <a:br>
              <a:rPr lang="en-US" dirty="0" smtClean="0"/>
            </a:br>
            <a:r>
              <a:rPr lang="en-US" dirty="0" smtClean="0"/>
              <a:t/>
            </a:r>
            <a:br>
              <a:rPr lang="en-US" dirty="0" smtClean="0"/>
            </a:br>
            <a:r>
              <a:rPr lang="en-US" dirty="0" smtClean="0"/>
              <a:t>Error correction for quantum computation is envisioned to involve local interactions in a two-dimensional structure, with frequent measurement of </a:t>
            </a:r>
            <a:r>
              <a:rPr lang="en-US" dirty="0" err="1" smtClean="0"/>
              <a:t>ancillas</a:t>
            </a:r>
            <a:r>
              <a:rPr lang="en-US" dirty="0" smtClean="0"/>
              <a:t> to acquire syndrome information.  Since cavities are involved both in mediating the necessary quantum gates and in enabling the measurement, we have investigated how both functions can be accomplished in one step, and how </a:t>
            </a:r>
            <a:r>
              <a:rPr lang="en-US" dirty="0" err="1" smtClean="0"/>
              <a:t>ancilla</a:t>
            </a:r>
            <a:r>
              <a:rPr lang="en-US" dirty="0" smtClean="0"/>
              <a:t> </a:t>
            </a:r>
            <a:r>
              <a:rPr lang="en-US" dirty="0" err="1" smtClean="0"/>
              <a:t>qubits</a:t>
            </a:r>
            <a:r>
              <a:rPr lang="en-US" dirty="0" smtClean="0"/>
              <a:t> can be dispensed with.  This single step is non-demolition measurement of a multi-</a:t>
            </a:r>
            <a:r>
              <a:rPr lang="en-US" dirty="0" err="1" smtClean="0"/>
              <a:t>qubit</a:t>
            </a:r>
            <a:r>
              <a:rPr lang="en-US" dirty="0" smtClean="0"/>
              <a:t> parity.  The measurement is accomplished by using a microwave tone to interrogate the scattering phase shift of a resonant structure with multiple, closely spaced resonant modes, each coupled </a:t>
            </a:r>
            <a:r>
              <a:rPr lang="en-US" dirty="0" err="1" smtClean="0"/>
              <a:t>dispersively</a:t>
            </a:r>
            <a:r>
              <a:rPr lang="en-US" dirty="0" smtClean="0"/>
              <a:t> to the set of </a:t>
            </a:r>
            <a:r>
              <a:rPr lang="en-US" dirty="0" err="1" smtClean="0"/>
              <a:t>qubits</a:t>
            </a:r>
            <a:r>
              <a:rPr lang="en-US" dirty="0" smtClean="0"/>
              <a:t> whose parity is to be determined. I will show an explicit concept for an implementation with 3D cavities; almost cubical cavities would give the necessary near-degeneracy of modes. </a:t>
            </a:r>
          </a:p>
          <a:p>
            <a:pPr eaLnBrk="1" hangingPunct="1"/>
            <a:endParaRPr lang="en-US" dirty="0" smtClean="0"/>
          </a:p>
          <a:p>
            <a:pPr eaLnBrk="1" hangingPunct="1"/>
            <a:endParaRPr lang="en-US" dirty="0" smtClean="0"/>
          </a:p>
          <a:p>
            <a:pPr eaLnBrk="1" hangingPunct="1"/>
            <a:r>
              <a:rPr lang="en-US" dirty="0" smtClean="0"/>
              <a:t>I will begin with the basic concepts of how a two-state quantum system can be treated as a carrier of information, and will discuss some of the unique capabilities that it should have -- I will show one example, </a:t>
            </a:r>
            <a:r>
              <a:rPr lang="en-US" dirty="0" err="1" smtClean="0"/>
              <a:t>unforgeable</a:t>
            </a:r>
            <a:r>
              <a:rPr lang="en-US" dirty="0" smtClean="0"/>
              <a:t> quantum money.  The basic idea that these "</a:t>
            </a:r>
            <a:r>
              <a:rPr lang="en-US" dirty="0" err="1" smtClean="0"/>
              <a:t>qubits</a:t>
            </a:r>
            <a:r>
              <a:rPr lang="en-US" dirty="0" smtClean="0"/>
              <a:t>" can be manipulated to do logical operations leads to algorithms whose efficiency is unachievable in a classical world.  I will mention some of the remarkable facts about </a:t>
            </a:r>
            <a:r>
              <a:rPr lang="en-US" dirty="0" err="1" smtClean="0"/>
              <a:t>Shor's</a:t>
            </a:r>
            <a:r>
              <a:rPr lang="en-US" dirty="0" smtClean="0"/>
              <a:t> prime factoring quantum algorithm.  I will continue with considering the prospects for the physical implementation of these machines.  Clear progress is being made using several approaches, I will detail the recent steady progress in the area of superconducting quantum devices, with the real prospect of functioning </a:t>
            </a:r>
            <a:r>
              <a:rPr lang="en-US" dirty="0" err="1" smtClean="0"/>
              <a:t>multiqubit</a:t>
            </a:r>
            <a:r>
              <a:rPr lang="en-US" dirty="0" smtClean="0"/>
              <a:t> systems in the next few years.</a:t>
            </a:r>
            <a:br>
              <a:rPr lang="en-US" dirty="0" smtClean="0"/>
            </a:br>
            <a:r>
              <a:rPr lang="en-US" dirty="0" smtClean="0"/>
              <a:t> </a:t>
            </a:r>
            <a:endParaRPr lang="en-US" dirty="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FE34C956-70A2-3149-B43C-F47A8E9EB833}" type="slidenum">
              <a:rPr lang="en-US">
                <a:solidFill>
                  <a:prstClr val="black"/>
                </a:solidFill>
              </a:rPr>
              <a:pPr>
                <a:defRPr/>
              </a:pPr>
              <a:t>5</a:t>
            </a:fld>
            <a:endParaRPr lang="en-US">
              <a:solidFill>
                <a:prstClr val="black"/>
              </a:solidFill>
            </a:endParaRPr>
          </a:p>
        </p:txBody>
      </p:sp>
      <p:sp>
        <p:nvSpPr>
          <p:cNvPr id="52225" name="Text Box 1"/>
          <p:cNvSpPr txBox="1">
            <a:spLocks noGrp="1" noRot="1" noChangeAspect="1" noChangeArrowheads="1"/>
          </p:cNvSpPr>
          <p:nvPr>
            <p:ph type="sldImg"/>
          </p:nvPr>
        </p:nvSpPr>
        <p:spPr bwMode="auto">
          <a:xfrm>
            <a:off x="1011238" y="788988"/>
            <a:ext cx="5200650" cy="3900487"/>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Grp="1" noChangeArrowheads="1"/>
          </p:cNvSpPr>
          <p:nvPr>
            <p:ph type="body" idx="1"/>
          </p:nvPr>
        </p:nvSpPr>
        <p:spPr bwMode="auto">
          <a:xfrm>
            <a:off x="722254" y="4939192"/>
            <a:ext cx="5779597" cy="4678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135B0B-1B42-E545-9EEE-6CD868C3586A}" type="slidenum">
              <a:rPr lang="en-US">
                <a:solidFill>
                  <a:prstClr val="black"/>
                </a:solidFill>
              </a:rPr>
              <a:pPr>
                <a:defRPr/>
              </a:pPr>
              <a:t>7</a:t>
            </a:fld>
            <a:endParaRPr lang="en-US">
              <a:solidFill>
                <a:prstClr val="black"/>
              </a:solidFill>
            </a:endParaRPr>
          </a:p>
        </p:txBody>
      </p:sp>
      <p:sp>
        <p:nvSpPr>
          <p:cNvPr id="148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84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E0CC28-52F1-4F18-8817-66D83AC810B9}" type="slidenum">
              <a:rPr lang="en-US" smtClean="0">
                <a:solidFill>
                  <a:prstClr val="black"/>
                </a:solidFill>
                <a:latin typeface="Calibri"/>
              </a:rPr>
              <a:pPr/>
              <a:t>14</a:t>
            </a:fld>
            <a:endParaRPr lang="en-US">
              <a:solidFill>
                <a:prstClr val="black"/>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E0CC28-52F1-4F18-8817-66D83AC810B9}" type="slidenum">
              <a:rPr lang="en-US" smtClean="0">
                <a:solidFill>
                  <a:prstClr val="black"/>
                </a:solidFill>
                <a:latin typeface="Calibri"/>
              </a:rPr>
              <a:pPr/>
              <a:t>15</a:t>
            </a:fld>
            <a:endParaRPr lang="en-US">
              <a:solidFill>
                <a:prstClr val="black"/>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FD55DA5A-23F7-4DD9-80FF-FF437D52A985}" type="slidenum">
              <a:rPr lang="en-US" smtClean="0"/>
              <a:t>45</a:t>
            </a:fld>
            <a:endParaRPr lang="en-US"/>
          </a:p>
        </p:txBody>
      </p:sp>
    </p:spTree>
    <p:extLst>
      <p:ext uri="{BB962C8B-B14F-4D97-AF65-F5344CB8AC3E}">
        <p14:creationId xmlns:p14="http://schemas.microsoft.com/office/powerpoint/2010/main" val="3210069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E0CC28-52F1-4F18-8817-66D83AC810B9}" type="slidenum">
              <a:rPr lang="en-US" smtClean="0">
                <a:solidFill>
                  <a:prstClr val="black"/>
                </a:solidFill>
                <a:latin typeface="Calibri"/>
              </a:rPr>
              <a:pPr/>
              <a:t>46</a:t>
            </a:fld>
            <a:endParaRPr lang="en-US">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solidFill>
                  <a:prstClr val="black"/>
                </a:solidFill>
                <a:latin typeface="Calibri"/>
              </a:rPr>
              <a:pPr/>
              <a:t>48</a:t>
            </a:fld>
            <a:endParaRPr lang="de-DE">
              <a:solidFill>
                <a:prstClr val="black"/>
              </a:solidFill>
              <a:latin typeface="Calibri"/>
            </a:endParaRPr>
          </a:p>
        </p:txBody>
      </p:sp>
    </p:spTree>
    <p:extLst>
      <p:ext uri="{BB962C8B-B14F-4D97-AF65-F5344CB8AC3E}">
        <p14:creationId xmlns:p14="http://schemas.microsoft.com/office/powerpoint/2010/main" val="1324489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D97C32-0F4A-40F6-B67C-728988A86F3C}" type="slidenum">
              <a:rPr lang="de-DE" smtClean="0">
                <a:solidFill>
                  <a:prstClr val="black"/>
                </a:solidFill>
                <a:latin typeface="Calibri"/>
              </a:rPr>
              <a:pPr/>
              <a:t>49</a:t>
            </a:fld>
            <a:endParaRPr lang="de-DE">
              <a:solidFill>
                <a:prstClr val="black"/>
              </a:solidFill>
              <a:latin typeface="Calibri"/>
            </a:endParaRPr>
          </a:p>
        </p:txBody>
      </p:sp>
    </p:spTree>
    <p:extLst>
      <p:ext uri="{BB962C8B-B14F-4D97-AF65-F5344CB8AC3E}">
        <p14:creationId xmlns:p14="http://schemas.microsoft.com/office/powerpoint/2010/main" val="1324489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tif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94" name="Gruppieren 393"/>
          <p:cNvGrpSpPr/>
          <p:nvPr userDrawn="1"/>
        </p:nvGrpSpPr>
        <p:grpSpPr>
          <a:xfrm>
            <a:off x="-1001" y="-4318"/>
            <a:ext cx="1404650" cy="767906"/>
            <a:chOff x="2427077" y="2217178"/>
            <a:chExt cx="3168212" cy="1428654"/>
          </a:xfrm>
        </p:grpSpPr>
        <p:pic>
          <p:nvPicPr>
            <p:cNvPr id="39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111" t="23363" r="17298" b="19905"/>
            <a:stretch/>
          </p:blipFill>
          <p:spPr bwMode="auto">
            <a:xfrm>
              <a:off x="2427077" y="2217178"/>
              <a:ext cx="3168212" cy="1428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96" name="Straight Arrow Connector 15"/>
            <p:cNvCxnSpPr/>
            <p:nvPr/>
          </p:nvCxnSpPr>
          <p:spPr>
            <a:xfrm rot="16200000">
              <a:off x="3067794" y="3093184"/>
              <a:ext cx="3810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7" name="Straight Arrow Connector 16"/>
            <p:cNvCxnSpPr/>
            <p:nvPr/>
          </p:nvCxnSpPr>
          <p:spPr>
            <a:xfrm rot="5400000" flipV="1">
              <a:off x="3448794" y="3169384"/>
              <a:ext cx="3810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8" name="Oval 17"/>
            <p:cNvSpPr/>
            <p:nvPr/>
          </p:nvSpPr>
          <p:spPr>
            <a:xfrm rot="5400000">
              <a:off x="3563888" y="3055878"/>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18"/>
            <p:cNvSpPr/>
            <p:nvPr/>
          </p:nvSpPr>
          <p:spPr>
            <a:xfrm rot="5400000">
              <a:off x="3182888" y="3055878"/>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0" name="Straight Arrow Connector 15"/>
            <p:cNvCxnSpPr/>
            <p:nvPr/>
          </p:nvCxnSpPr>
          <p:spPr>
            <a:xfrm rot="16200000">
              <a:off x="4219922" y="2772877"/>
              <a:ext cx="3810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1" name="Straight Arrow Connector 16"/>
            <p:cNvCxnSpPr/>
            <p:nvPr/>
          </p:nvCxnSpPr>
          <p:spPr>
            <a:xfrm rot="5400000" flipV="1">
              <a:off x="4600922" y="2849077"/>
              <a:ext cx="3810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2" name="Oval 17"/>
            <p:cNvSpPr/>
            <p:nvPr/>
          </p:nvSpPr>
          <p:spPr>
            <a:xfrm rot="5400000">
              <a:off x="4716016" y="2735571"/>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18"/>
            <p:cNvSpPr/>
            <p:nvPr/>
          </p:nvSpPr>
          <p:spPr>
            <a:xfrm rot="5400000">
              <a:off x="4335016" y="2735571"/>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1" y="46038"/>
            <a:ext cx="7150600" cy="563562"/>
          </a:xfrm>
        </p:spPr>
        <p:txBody>
          <a:bodyPr>
            <a:noAutofit/>
          </a:bodyPr>
          <a:lstStyle>
            <a:lvl1pPr>
              <a:defRPr sz="360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A5B488C-5BA0-4772-9217-EF09DEF4B9D6}" type="datetimeFigureOut">
              <a:rPr lang="en-US" smtClean="0">
                <a:solidFill>
                  <a:prstClr val="black">
                    <a:tint val="75000"/>
                  </a:prstClr>
                </a:solidFill>
              </a:rPr>
              <a:pPr/>
              <a:t>07/12/14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B0A152-DD56-454E-AB39-1769C45366E0}"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0" y="763588"/>
            <a:ext cx="8991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2" descr="C:\Users\Bluhm\Documents\RWTH\talks\templates\Sublogos_Claimoben.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54686" t="27414" r="30651" b="6813"/>
          <a:stretch/>
        </p:blipFill>
        <p:spPr bwMode="auto">
          <a:xfrm>
            <a:off x="8357995" y="-27384"/>
            <a:ext cx="792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Bluhm\Documents\RWTH\talks\templates\Sublogos_Claimoben.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33668" r="75337" b="31877"/>
          <a:stretch/>
        </p:blipFill>
        <p:spPr bwMode="auto">
          <a:xfrm>
            <a:off x="6948264" y="156773"/>
            <a:ext cx="1332000" cy="3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534796"/>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35C61EB-EE03-489A-9E1E-328C020F68A1}" type="datetimeFigureOut">
              <a:rPr lang="en-US" smtClean="0"/>
              <a:t>07/12/14</a:t>
            </a:fld>
            <a:endParaRPr lang="en-US"/>
          </a:p>
        </p:txBody>
      </p:sp>
      <p:sp>
        <p:nvSpPr>
          <p:cNvPr id="3" name="Fußzeilenplatzhalter 2"/>
          <p:cNvSpPr>
            <a:spLocks noGrp="1"/>
          </p:cNvSpPr>
          <p:nvPr>
            <p:ph type="ftr" sz="quarter" idx="11"/>
          </p:nvPr>
        </p:nvSpPr>
        <p:spPr/>
        <p:txBody>
          <a:bodyPr/>
          <a:lstStyle/>
          <a:p>
            <a:endParaRPr lang="en-US"/>
          </a:p>
        </p:txBody>
      </p:sp>
      <p:sp>
        <p:nvSpPr>
          <p:cNvPr id="4" name="Foliennummernplatzhalter 3"/>
          <p:cNvSpPr>
            <a:spLocks noGrp="1"/>
          </p:cNvSpPr>
          <p:nvPr>
            <p:ph type="sldNum" sz="quarter" idx="12"/>
          </p:nvPr>
        </p:nvSpPr>
        <p:spPr/>
        <p:txBody>
          <a:bodyPr/>
          <a:lstStyle/>
          <a:p>
            <a:fld id="{5285ACFC-E6BE-4B22-BCB1-7D6B5CE03488}" type="slidenum">
              <a:rPr lang="en-US" smtClean="0"/>
              <a:t>‹#›</a:t>
            </a:fld>
            <a:endParaRPr lang="en-US"/>
          </a:p>
        </p:txBody>
      </p:sp>
    </p:spTree>
    <p:extLst>
      <p:ext uri="{BB962C8B-B14F-4D97-AF65-F5344CB8AC3E}">
        <p14:creationId xmlns:p14="http://schemas.microsoft.com/office/powerpoint/2010/main" val="130901065"/>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35C61EB-EE03-489A-9E1E-328C020F68A1}" type="datetimeFigureOut">
              <a:rPr lang="en-US" smtClean="0"/>
              <a:t>07/12/14</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5285ACFC-E6BE-4B22-BCB1-7D6B5CE03488}" type="slidenum">
              <a:rPr lang="en-US" smtClean="0"/>
              <a:t>‹#›</a:t>
            </a:fld>
            <a:endParaRPr lang="en-US"/>
          </a:p>
        </p:txBody>
      </p:sp>
    </p:spTree>
    <p:extLst>
      <p:ext uri="{BB962C8B-B14F-4D97-AF65-F5344CB8AC3E}">
        <p14:creationId xmlns:p14="http://schemas.microsoft.com/office/powerpoint/2010/main" val="3639749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35C61EB-EE03-489A-9E1E-328C020F68A1}" type="datetimeFigureOut">
              <a:rPr lang="en-US" smtClean="0"/>
              <a:t>07/12/14</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5285ACFC-E6BE-4B22-BCB1-7D6B5CE03488}" type="slidenum">
              <a:rPr lang="en-US" smtClean="0"/>
              <a:t>‹#›</a:t>
            </a:fld>
            <a:endParaRPr lang="en-US"/>
          </a:p>
        </p:txBody>
      </p:sp>
    </p:spTree>
    <p:extLst>
      <p:ext uri="{BB962C8B-B14F-4D97-AF65-F5344CB8AC3E}">
        <p14:creationId xmlns:p14="http://schemas.microsoft.com/office/powerpoint/2010/main" val="2435748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B35C61EB-EE03-489A-9E1E-328C020F68A1}" type="datetimeFigureOut">
              <a:rPr lang="en-US" smtClean="0"/>
              <a:t>07/12/14</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5285ACFC-E6BE-4B22-BCB1-7D6B5CE03488}" type="slidenum">
              <a:rPr lang="en-US" smtClean="0"/>
              <a:t>‹#›</a:t>
            </a:fld>
            <a:endParaRPr lang="en-US"/>
          </a:p>
        </p:txBody>
      </p:sp>
    </p:spTree>
    <p:extLst>
      <p:ext uri="{BB962C8B-B14F-4D97-AF65-F5344CB8AC3E}">
        <p14:creationId xmlns:p14="http://schemas.microsoft.com/office/powerpoint/2010/main" val="579069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B35C61EB-EE03-489A-9E1E-328C020F68A1}" type="datetimeFigureOut">
              <a:rPr lang="en-US" smtClean="0"/>
              <a:t>07/12/14</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5285ACFC-E6BE-4B22-BCB1-7D6B5CE03488}" type="slidenum">
              <a:rPr lang="en-US" smtClean="0"/>
              <a:t>‹#›</a:t>
            </a:fld>
            <a:endParaRPr lang="en-US"/>
          </a:p>
        </p:txBody>
      </p:sp>
    </p:spTree>
    <p:extLst>
      <p:ext uri="{BB962C8B-B14F-4D97-AF65-F5344CB8AC3E}">
        <p14:creationId xmlns:p14="http://schemas.microsoft.com/office/powerpoint/2010/main" val="2315251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0FF65A-DA2D-464F-A7A4-344F0550A64B}" type="datetimeFigureOut">
              <a:rPr lang="en-US" smtClean="0">
                <a:solidFill>
                  <a:prstClr val="black">
                    <a:tint val="75000"/>
                  </a:prstClr>
                </a:solidFill>
                <a:latin typeface="Calibri"/>
              </a:rPr>
              <a:pPr/>
              <a:t>08/12/14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1D3F774-B494-E64C-B441-EC81D30127D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7918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0FF65A-DA2D-464F-A7A4-344F0550A64B}" type="datetimeFigureOut">
              <a:rPr lang="en-US" smtClean="0">
                <a:solidFill>
                  <a:prstClr val="black">
                    <a:tint val="75000"/>
                  </a:prstClr>
                </a:solidFill>
                <a:latin typeface="Calibri"/>
              </a:rPr>
              <a:pPr/>
              <a:t>08/12/14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1D3F774-B494-E64C-B441-EC81D30127D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7096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0FF65A-DA2D-464F-A7A4-344F0550A64B}" type="datetimeFigureOut">
              <a:rPr lang="en-US" smtClean="0">
                <a:solidFill>
                  <a:prstClr val="black">
                    <a:tint val="75000"/>
                  </a:prstClr>
                </a:solidFill>
                <a:latin typeface="Calibri"/>
              </a:rPr>
              <a:pPr/>
              <a:t>08/12/14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1D3F774-B494-E64C-B441-EC81D30127D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38564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0FF65A-DA2D-464F-A7A4-344F0550A64B}" type="datetimeFigureOut">
              <a:rPr lang="en-US" smtClean="0">
                <a:solidFill>
                  <a:prstClr val="black">
                    <a:tint val="75000"/>
                  </a:prstClr>
                </a:solidFill>
                <a:latin typeface="Calibri"/>
              </a:rPr>
              <a:pPr/>
              <a:t>08/12/14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1D3F774-B494-E64C-B441-EC81D30127D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764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0FF65A-DA2D-464F-A7A4-344F0550A64B}" type="datetimeFigureOut">
              <a:rPr lang="en-US" smtClean="0">
                <a:solidFill>
                  <a:prstClr val="black">
                    <a:tint val="75000"/>
                  </a:prstClr>
                </a:solidFill>
                <a:latin typeface="Calibri"/>
              </a:rPr>
              <a:pPr/>
              <a:t>08/12/14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1D3F774-B494-E64C-B441-EC81D30127D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3886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grpSp>
        <p:nvGrpSpPr>
          <p:cNvPr id="394" name="Gruppieren 393"/>
          <p:cNvGrpSpPr/>
          <p:nvPr userDrawn="1"/>
        </p:nvGrpSpPr>
        <p:grpSpPr>
          <a:xfrm>
            <a:off x="-1001" y="-4318"/>
            <a:ext cx="1404650" cy="767906"/>
            <a:chOff x="2427077" y="2217178"/>
            <a:chExt cx="3168212" cy="1428654"/>
          </a:xfrm>
        </p:grpSpPr>
        <p:pic>
          <p:nvPicPr>
            <p:cNvPr id="39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111" t="23363" r="17298" b="19905"/>
            <a:stretch/>
          </p:blipFill>
          <p:spPr bwMode="auto">
            <a:xfrm>
              <a:off x="2427077" y="2217178"/>
              <a:ext cx="3168212" cy="1428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96" name="Straight Arrow Connector 15"/>
            <p:cNvCxnSpPr/>
            <p:nvPr/>
          </p:nvCxnSpPr>
          <p:spPr>
            <a:xfrm rot="16200000">
              <a:off x="3067794" y="3093184"/>
              <a:ext cx="3810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7" name="Straight Arrow Connector 16"/>
            <p:cNvCxnSpPr/>
            <p:nvPr/>
          </p:nvCxnSpPr>
          <p:spPr>
            <a:xfrm rot="5400000" flipV="1">
              <a:off x="3448794" y="3169384"/>
              <a:ext cx="3810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8" name="Oval 17"/>
            <p:cNvSpPr/>
            <p:nvPr/>
          </p:nvSpPr>
          <p:spPr>
            <a:xfrm rot="5400000">
              <a:off x="3563888" y="3055878"/>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18"/>
            <p:cNvSpPr/>
            <p:nvPr/>
          </p:nvSpPr>
          <p:spPr>
            <a:xfrm rot="5400000">
              <a:off x="3182888" y="3055878"/>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0" name="Straight Arrow Connector 15"/>
            <p:cNvCxnSpPr/>
            <p:nvPr/>
          </p:nvCxnSpPr>
          <p:spPr>
            <a:xfrm rot="16200000">
              <a:off x="4219922" y="2772877"/>
              <a:ext cx="3810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1" name="Straight Arrow Connector 16"/>
            <p:cNvCxnSpPr/>
            <p:nvPr/>
          </p:nvCxnSpPr>
          <p:spPr>
            <a:xfrm rot="5400000" flipV="1">
              <a:off x="4600922" y="2849077"/>
              <a:ext cx="3810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2" name="Oval 17"/>
            <p:cNvSpPr/>
            <p:nvPr/>
          </p:nvSpPr>
          <p:spPr>
            <a:xfrm rot="5400000">
              <a:off x="4716016" y="2735571"/>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18"/>
            <p:cNvSpPr/>
            <p:nvPr/>
          </p:nvSpPr>
          <p:spPr>
            <a:xfrm rot="5400000">
              <a:off x="4335016" y="2735571"/>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1" y="46038"/>
            <a:ext cx="7150600" cy="563562"/>
          </a:xfrm>
        </p:spPr>
        <p:txBody>
          <a:bodyPr>
            <a:noAutofit/>
          </a:bodyPr>
          <a:lstStyle>
            <a:lvl1pPr>
              <a:defRPr sz="360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A5B488C-5BA0-4772-9217-EF09DEF4B9D6}" type="datetimeFigureOut">
              <a:rPr lang="en-US" smtClean="0">
                <a:solidFill>
                  <a:prstClr val="black">
                    <a:tint val="75000"/>
                  </a:prstClr>
                </a:solidFill>
              </a:rPr>
              <a:pPr/>
              <a:t>07/12/14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B0A152-DD56-454E-AB39-1769C45366E0}"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0" y="763588"/>
            <a:ext cx="8991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9219" name="Picture 3" descr="C:\Users\Bluhm\Documents\RWTH\talks\templates\Logo Fit UZ cmyk.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77063" y="98265"/>
            <a:ext cx="2166937" cy="53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850989"/>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0FF65A-DA2D-464F-A7A4-344F0550A64B}" type="datetimeFigureOut">
              <a:rPr lang="en-US" smtClean="0">
                <a:solidFill>
                  <a:prstClr val="black">
                    <a:tint val="75000"/>
                  </a:prstClr>
                </a:solidFill>
                <a:latin typeface="Calibri"/>
              </a:rPr>
              <a:pPr/>
              <a:t>08/12/14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1D3F774-B494-E64C-B441-EC81D30127D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4826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0FF65A-DA2D-464F-A7A4-344F0550A64B}" type="datetimeFigureOut">
              <a:rPr lang="en-US" smtClean="0">
                <a:solidFill>
                  <a:prstClr val="black">
                    <a:tint val="75000"/>
                  </a:prstClr>
                </a:solidFill>
                <a:latin typeface="Calibri"/>
              </a:rPr>
              <a:pPr/>
              <a:t>08/12/14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1D3F774-B494-E64C-B441-EC81D30127D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50338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0FF65A-DA2D-464F-A7A4-344F0550A64B}" type="datetimeFigureOut">
              <a:rPr lang="en-US" smtClean="0">
                <a:solidFill>
                  <a:prstClr val="black">
                    <a:tint val="75000"/>
                  </a:prstClr>
                </a:solidFill>
                <a:latin typeface="Calibri"/>
              </a:rPr>
              <a:pPr/>
              <a:t>08/12/14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1D3F774-B494-E64C-B441-EC81D30127D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36993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0FF65A-DA2D-464F-A7A4-344F0550A64B}" type="datetimeFigureOut">
              <a:rPr lang="en-US" smtClean="0">
                <a:solidFill>
                  <a:prstClr val="black">
                    <a:tint val="75000"/>
                  </a:prstClr>
                </a:solidFill>
                <a:latin typeface="Calibri"/>
              </a:rPr>
              <a:pPr/>
              <a:t>08/12/14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1D3F774-B494-E64C-B441-EC81D30127D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4074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0FF65A-DA2D-464F-A7A4-344F0550A64B}" type="datetimeFigureOut">
              <a:rPr lang="en-US" smtClean="0">
                <a:solidFill>
                  <a:prstClr val="black">
                    <a:tint val="75000"/>
                  </a:prstClr>
                </a:solidFill>
                <a:latin typeface="Calibri"/>
              </a:rPr>
              <a:pPr/>
              <a:t>08/12/14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1D3F774-B494-E64C-B441-EC81D30127D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7653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0FF65A-DA2D-464F-A7A4-344F0550A64B}" type="datetimeFigureOut">
              <a:rPr lang="en-US" smtClean="0">
                <a:solidFill>
                  <a:prstClr val="black">
                    <a:tint val="75000"/>
                  </a:prstClr>
                </a:solidFill>
                <a:latin typeface="Calibri"/>
              </a:rPr>
              <a:pPr/>
              <a:t>08/12/14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1D3F774-B494-E64C-B441-EC81D30127D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30430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5192" y="130622"/>
            <a:ext cx="6923112" cy="778098"/>
          </a:xfrm>
          <a:prstGeom prst="rect">
            <a:avLst/>
          </a:prstGeom>
        </p:spPr>
        <p:txBody>
          <a:bodyPr vert="horz"/>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18.-21.08.2014 | DiVincenzo</a:t>
            </a:r>
            <a:endParaRPr lang="de-DE"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de-DE" dirty="0" smtClean="0">
                <a:solidFill>
                  <a:prstClr val="black">
                    <a:tint val="75000"/>
                  </a:prstClr>
                </a:solidFill>
                <a:latin typeface="Calibri"/>
              </a:rPr>
              <a:t>Title</a:t>
            </a:r>
            <a:endParaRPr lang="de-DE"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EB9AEA1-3281-46F0-9EDB-48FF2E5FF267}" type="slidenum">
              <a:rPr lang="de-DE" smtClean="0">
                <a:solidFill>
                  <a:prstClr val="black">
                    <a:tint val="75000"/>
                  </a:prstClr>
                </a:solidFill>
                <a:latin typeface="Calibri"/>
              </a:rPr>
              <a:pPr/>
              <a:t>‹#›</a:t>
            </a:fld>
            <a:endParaRPr lang="de-DE" dirty="0">
              <a:solidFill>
                <a:prstClr val="black">
                  <a:tint val="75000"/>
                </a:prstClr>
              </a:solidFill>
              <a:latin typeface="Calibri"/>
            </a:endParaRPr>
          </a:p>
        </p:txBody>
      </p:sp>
    </p:spTree>
    <p:extLst>
      <p:ext uri="{BB962C8B-B14F-4D97-AF65-F5344CB8AC3E}">
        <p14:creationId xmlns:p14="http://schemas.microsoft.com/office/powerpoint/2010/main" val="658377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ea typeface="ＭＳ Ｐゴシック"/>
              </a:defRPr>
            </a:lvl1pPr>
          </a:lstStyle>
          <a:p>
            <a:pPr>
              <a:defRPr/>
            </a:pPr>
            <a:fld id="{191DDED7-4FD5-D24C-9129-BAD794C57B5E}" type="slidenum">
              <a:rPr lang="en-US"/>
              <a:pPr>
                <a:defRPr/>
              </a:pPr>
              <a:t>‹#›</a:t>
            </a:fld>
            <a:endParaRPr lang="en-US"/>
          </a:p>
        </p:txBody>
      </p:sp>
    </p:spTree>
    <p:extLst>
      <p:ext uri="{BB962C8B-B14F-4D97-AF65-F5344CB8AC3E}">
        <p14:creationId xmlns:p14="http://schemas.microsoft.com/office/powerpoint/2010/main" val="30096821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ea typeface="ＭＳ Ｐゴシック"/>
              </a:defRPr>
            </a:lvl1pPr>
          </a:lstStyle>
          <a:p>
            <a:pPr>
              <a:defRPr/>
            </a:pPr>
            <a:fld id="{AB32F6E6-4361-F44E-8D09-A69EEB8D3273}" type="slidenum">
              <a:rPr lang="en-US"/>
              <a:pPr>
                <a:defRPr/>
              </a:pPr>
              <a:t>‹#›</a:t>
            </a:fld>
            <a:endParaRPr lang="en-US"/>
          </a:p>
        </p:txBody>
      </p:sp>
    </p:spTree>
    <p:extLst>
      <p:ext uri="{BB962C8B-B14F-4D97-AF65-F5344CB8AC3E}">
        <p14:creationId xmlns:p14="http://schemas.microsoft.com/office/powerpoint/2010/main" val="16781781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ea typeface="ＭＳ Ｐゴシック"/>
              </a:defRPr>
            </a:lvl1pPr>
          </a:lstStyle>
          <a:p>
            <a:pPr>
              <a:defRPr/>
            </a:pPr>
            <a:fld id="{6EA9103C-109A-2841-B7AF-ED8DB3E4079A}" type="slidenum">
              <a:rPr lang="en-US"/>
              <a:pPr>
                <a:defRPr/>
              </a:pPr>
              <a:t>‹#›</a:t>
            </a:fld>
            <a:endParaRPr lang="en-US"/>
          </a:p>
        </p:txBody>
      </p:sp>
    </p:spTree>
    <p:extLst>
      <p:ext uri="{BB962C8B-B14F-4D97-AF65-F5344CB8AC3E}">
        <p14:creationId xmlns:p14="http://schemas.microsoft.com/office/powerpoint/2010/main" val="1130782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pSp>
        <p:nvGrpSpPr>
          <p:cNvPr id="394" name="Gruppieren 393"/>
          <p:cNvGrpSpPr/>
          <p:nvPr userDrawn="1"/>
        </p:nvGrpSpPr>
        <p:grpSpPr>
          <a:xfrm>
            <a:off x="-1001" y="-4318"/>
            <a:ext cx="1404650" cy="767906"/>
            <a:chOff x="2427077" y="2217178"/>
            <a:chExt cx="3168212" cy="1428654"/>
          </a:xfrm>
        </p:grpSpPr>
        <p:pic>
          <p:nvPicPr>
            <p:cNvPr id="39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111" t="23363" r="17298" b="19905"/>
            <a:stretch/>
          </p:blipFill>
          <p:spPr bwMode="auto">
            <a:xfrm>
              <a:off x="2427077" y="2217178"/>
              <a:ext cx="3168212" cy="1428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96" name="Straight Arrow Connector 15"/>
            <p:cNvCxnSpPr/>
            <p:nvPr/>
          </p:nvCxnSpPr>
          <p:spPr>
            <a:xfrm rot="16200000">
              <a:off x="3067794" y="3093184"/>
              <a:ext cx="3810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7" name="Straight Arrow Connector 16"/>
            <p:cNvCxnSpPr/>
            <p:nvPr/>
          </p:nvCxnSpPr>
          <p:spPr>
            <a:xfrm rot="5400000" flipV="1">
              <a:off x="3448794" y="3169384"/>
              <a:ext cx="3810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8" name="Oval 17"/>
            <p:cNvSpPr/>
            <p:nvPr/>
          </p:nvSpPr>
          <p:spPr>
            <a:xfrm rot="5400000">
              <a:off x="3563888" y="3055878"/>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18"/>
            <p:cNvSpPr/>
            <p:nvPr/>
          </p:nvSpPr>
          <p:spPr>
            <a:xfrm rot="5400000">
              <a:off x="3182888" y="3055878"/>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0" name="Straight Arrow Connector 15"/>
            <p:cNvCxnSpPr/>
            <p:nvPr/>
          </p:nvCxnSpPr>
          <p:spPr>
            <a:xfrm rot="16200000">
              <a:off x="4219922" y="2772877"/>
              <a:ext cx="3810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1" name="Straight Arrow Connector 16"/>
            <p:cNvCxnSpPr/>
            <p:nvPr/>
          </p:nvCxnSpPr>
          <p:spPr>
            <a:xfrm rot="5400000" flipV="1">
              <a:off x="4600922" y="2849077"/>
              <a:ext cx="3810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2" name="Oval 17"/>
            <p:cNvSpPr/>
            <p:nvPr/>
          </p:nvSpPr>
          <p:spPr>
            <a:xfrm rot="5400000">
              <a:off x="4716016" y="2735571"/>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18"/>
            <p:cNvSpPr/>
            <p:nvPr/>
          </p:nvSpPr>
          <p:spPr>
            <a:xfrm rot="5400000">
              <a:off x="4335016" y="2735571"/>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475656" y="46038"/>
            <a:ext cx="7150600" cy="563562"/>
          </a:xfrm>
        </p:spPr>
        <p:txBody>
          <a:bodyPr>
            <a:noAutofit/>
          </a:bodyPr>
          <a:lstStyle>
            <a:lvl1pPr algn="l">
              <a:defRPr sz="360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A5B488C-5BA0-4772-9217-EF09DEF4B9D6}" type="datetimeFigureOut">
              <a:rPr lang="en-US" smtClean="0">
                <a:solidFill>
                  <a:prstClr val="black">
                    <a:tint val="75000"/>
                  </a:prstClr>
                </a:solidFill>
              </a:rPr>
              <a:pPr/>
              <a:t>07/12/14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B0A152-DD56-454E-AB39-1769C45366E0}"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0" y="763588"/>
            <a:ext cx="8991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851462"/>
      </p:ext>
    </p:extLst>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ea typeface="ＭＳ Ｐゴシック"/>
              </a:defRPr>
            </a:lvl1pPr>
          </a:lstStyle>
          <a:p>
            <a:pPr>
              <a:defRPr/>
            </a:pPr>
            <a:fld id="{4BB4AA6A-3A46-104C-83E2-07D753740B27}" type="slidenum">
              <a:rPr lang="en-US"/>
              <a:pPr>
                <a:defRPr/>
              </a:pPr>
              <a:t>‹#›</a:t>
            </a:fld>
            <a:endParaRPr lang="en-US"/>
          </a:p>
        </p:txBody>
      </p:sp>
    </p:spTree>
    <p:extLst>
      <p:ext uri="{BB962C8B-B14F-4D97-AF65-F5344CB8AC3E}">
        <p14:creationId xmlns:p14="http://schemas.microsoft.com/office/powerpoint/2010/main" val="30936919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ea typeface="ＭＳ Ｐゴシック"/>
              </a:defRPr>
            </a:lvl1pPr>
          </a:lstStyle>
          <a:p>
            <a:pPr>
              <a:defRPr/>
            </a:pPr>
            <a:fld id="{C5B58B9E-B852-DD4A-8E02-FE81717B6193}" type="slidenum">
              <a:rPr lang="en-US"/>
              <a:pPr>
                <a:defRPr/>
              </a:pPr>
              <a:t>‹#›</a:t>
            </a:fld>
            <a:endParaRPr lang="en-US"/>
          </a:p>
        </p:txBody>
      </p:sp>
    </p:spTree>
    <p:extLst>
      <p:ext uri="{BB962C8B-B14F-4D97-AF65-F5344CB8AC3E}">
        <p14:creationId xmlns:p14="http://schemas.microsoft.com/office/powerpoint/2010/main" val="1124448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ea typeface="ＭＳ Ｐゴシック"/>
              </a:defRPr>
            </a:lvl1pPr>
          </a:lstStyle>
          <a:p>
            <a:pPr>
              <a:defRPr/>
            </a:pPr>
            <a:fld id="{9102D104-B9F4-254D-9022-FCA7D4981AD2}" type="slidenum">
              <a:rPr lang="en-US"/>
              <a:pPr>
                <a:defRPr/>
              </a:pPr>
              <a:t>‹#›</a:t>
            </a:fld>
            <a:endParaRPr lang="en-US"/>
          </a:p>
        </p:txBody>
      </p:sp>
    </p:spTree>
    <p:extLst>
      <p:ext uri="{BB962C8B-B14F-4D97-AF65-F5344CB8AC3E}">
        <p14:creationId xmlns:p14="http://schemas.microsoft.com/office/powerpoint/2010/main" val="3437876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ea typeface="ＭＳ Ｐゴシック"/>
              </a:defRPr>
            </a:lvl1pPr>
          </a:lstStyle>
          <a:p>
            <a:pPr>
              <a:defRPr/>
            </a:pPr>
            <a:fld id="{F410E04F-DB18-8C4A-9667-7CAF0D8A6C50}" type="slidenum">
              <a:rPr lang="en-US"/>
              <a:pPr>
                <a:defRPr/>
              </a:pPr>
              <a:t>‹#›</a:t>
            </a:fld>
            <a:endParaRPr lang="en-US"/>
          </a:p>
        </p:txBody>
      </p:sp>
    </p:spTree>
    <p:extLst>
      <p:ext uri="{BB962C8B-B14F-4D97-AF65-F5344CB8AC3E}">
        <p14:creationId xmlns:p14="http://schemas.microsoft.com/office/powerpoint/2010/main" val="183639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ea typeface="ＭＳ Ｐゴシック"/>
              </a:defRPr>
            </a:lvl1pPr>
          </a:lstStyle>
          <a:p>
            <a:pPr>
              <a:defRPr/>
            </a:pPr>
            <a:fld id="{E60ED2A9-5B24-1240-8A14-D5FF8D07135C}" type="slidenum">
              <a:rPr lang="en-US"/>
              <a:pPr>
                <a:defRPr/>
              </a:pPr>
              <a:t>‹#›</a:t>
            </a:fld>
            <a:endParaRPr lang="en-US"/>
          </a:p>
        </p:txBody>
      </p:sp>
    </p:spTree>
    <p:extLst>
      <p:ext uri="{BB962C8B-B14F-4D97-AF65-F5344CB8AC3E}">
        <p14:creationId xmlns:p14="http://schemas.microsoft.com/office/powerpoint/2010/main" val="4110785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ea typeface="ＭＳ Ｐゴシック"/>
              </a:defRPr>
            </a:lvl1pPr>
          </a:lstStyle>
          <a:p>
            <a:pPr>
              <a:defRPr/>
            </a:pPr>
            <a:fld id="{E0AF6B22-8490-0447-A226-EF5CDF05F84B}" type="slidenum">
              <a:rPr lang="en-US"/>
              <a:pPr>
                <a:defRPr/>
              </a:pPr>
              <a:t>‹#›</a:t>
            </a:fld>
            <a:endParaRPr lang="en-US"/>
          </a:p>
        </p:txBody>
      </p:sp>
    </p:spTree>
    <p:extLst>
      <p:ext uri="{BB962C8B-B14F-4D97-AF65-F5344CB8AC3E}">
        <p14:creationId xmlns:p14="http://schemas.microsoft.com/office/powerpoint/2010/main" val="37884847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ea typeface="ＭＳ Ｐゴシック"/>
              </a:defRPr>
            </a:lvl1pPr>
          </a:lstStyle>
          <a:p>
            <a:pPr>
              <a:defRPr/>
            </a:pPr>
            <a:fld id="{51512725-313D-C346-983C-C7B7F6BAE19D}" type="slidenum">
              <a:rPr lang="en-US"/>
              <a:pPr>
                <a:defRPr/>
              </a:pPr>
              <a:t>‹#›</a:t>
            </a:fld>
            <a:endParaRPr lang="en-US"/>
          </a:p>
        </p:txBody>
      </p:sp>
    </p:spTree>
    <p:extLst>
      <p:ext uri="{BB962C8B-B14F-4D97-AF65-F5344CB8AC3E}">
        <p14:creationId xmlns:p14="http://schemas.microsoft.com/office/powerpoint/2010/main" val="30307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ea typeface="ＭＳ Ｐゴシック"/>
              </a:defRPr>
            </a:lvl1pPr>
          </a:lstStyle>
          <a:p>
            <a:pPr>
              <a:defRPr/>
            </a:pPr>
            <a:fld id="{6E6550B5-5B72-9842-9D0E-1490FFD3B3E1}" type="slidenum">
              <a:rPr lang="en-US"/>
              <a:pPr>
                <a:defRPr/>
              </a:pPr>
              <a:t>‹#›</a:t>
            </a:fld>
            <a:endParaRPr lang="en-US"/>
          </a:p>
        </p:txBody>
      </p:sp>
    </p:spTree>
    <p:extLst>
      <p:ext uri="{BB962C8B-B14F-4D97-AF65-F5344CB8AC3E}">
        <p14:creationId xmlns:p14="http://schemas.microsoft.com/office/powerpoint/2010/main" val="4657987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5B488C-5BA0-4772-9217-EF09DEF4B9D6}" type="datetimeFigureOut">
              <a:rPr lang="en-US" smtClean="0">
                <a:solidFill>
                  <a:prstClr val="black">
                    <a:tint val="75000"/>
                  </a:prstClr>
                </a:solidFill>
                <a:latin typeface="Calibri"/>
              </a:rPr>
              <a:pPr/>
              <a:t>09/12/14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8B0A152-DD56-454E-AB39-1769C4536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77956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5B488C-5BA0-4772-9217-EF09DEF4B9D6}" type="datetimeFigureOut">
              <a:rPr lang="en-US" smtClean="0">
                <a:solidFill>
                  <a:prstClr val="black">
                    <a:tint val="75000"/>
                  </a:prstClr>
                </a:solidFill>
                <a:latin typeface="Calibri"/>
              </a:rPr>
              <a:pPr/>
              <a:t>09/12/14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8B0A152-DD56-454E-AB39-1769C4536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4306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a:p>
        </p:txBody>
      </p:sp>
      <p:sp>
        <p:nvSpPr>
          <p:cNvPr id="4" name="Datumsplatzhalter 3"/>
          <p:cNvSpPr>
            <a:spLocks noGrp="1"/>
          </p:cNvSpPr>
          <p:nvPr>
            <p:ph type="dt" sz="half" idx="10"/>
          </p:nvPr>
        </p:nvSpPr>
        <p:spPr/>
        <p:txBody>
          <a:bodyPr/>
          <a:lstStyle/>
          <a:p>
            <a:fld id="{B35C61EB-EE03-489A-9E1E-328C020F68A1}" type="datetimeFigureOut">
              <a:rPr lang="en-US" smtClean="0"/>
              <a:t>07/12/14</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5285ACFC-E6BE-4B22-BCB1-7D6B5CE03488}" type="slidenum">
              <a:rPr lang="en-US" smtClean="0"/>
              <a:t>‹#›</a:t>
            </a:fld>
            <a:endParaRPr lang="en-US"/>
          </a:p>
        </p:txBody>
      </p:sp>
    </p:spTree>
    <p:extLst>
      <p:ext uri="{BB962C8B-B14F-4D97-AF65-F5344CB8AC3E}">
        <p14:creationId xmlns:p14="http://schemas.microsoft.com/office/powerpoint/2010/main" val="1270182524"/>
      </p:ext>
    </p:extLst>
  </p:cSld>
  <p:clrMapOvr>
    <a:masterClrMapping/>
  </p:clrMapOvr>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5B488C-5BA0-4772-9217-EF09DEF4B9D6}" type="datetimeFigureOut">
              <a:rPr lang="en-US" smtClean="0">
                <a:solidFill>
                  <a:prstClr val="black">
                    <a:tint val="75000"/>
                  </a:prstClr>
                </a:solidFill>
                <a:latin typeface="Calibri"/>
              </a:rPr>
              <a:pPr/>
              <a:t>09/12/14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8B0A152-DD56-454E-AB39-1769C4536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44098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5B488C-5BA0-4772-9217-EF09DEF4B9D6}" type="datetimeFigureOut">
              <a:rPr lang="en-US" smtClean="0">
                <a:solidFill>
                  <a:prstClr val="black">
                    <a:tint val="75000"/>
                  </a:prstClr>
                </a:solidFill>
                <a:latin typeface="Calibri"/>
              </a:rPr>
              <a:pPr/>
              <a:t>09/12/14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8B0A152-DD56-454E-AB39-1769C4536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27177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5B488C-5BA0-4772-9217-EF09DEF4B9D6}" type="datetimeFigureOut">
              <a:rPr lang="en-US" smtClean="0">
                <a:solidFill>
                  <a:prstClr val="black">
                    <a:tint val="75000"/>
                  </a:prstClr>
                </a:solidFill>
                <a:latin typeface="Calibri"/>
              </a:rPr>
              <a:pPr/>
              <a:t>09/12/14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8B0A152-DD56-454E-AB39-1769C4536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60681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46038"/>
            <a:ext cx="7150600" cy="563562"/>
          </a:xfrm>
        </p:spPr>
        <p:txBody>
          <a:bodyPr>
            <a:noAutofit/>
          </a:bodyPr>
          <a:lstStyle>
            <a:lvl1pPr>
              <a:defRPr sz="360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A5B488C-5BA0-4772-9217-EF09DEF4B9D6}" type="datetimeFigureOut">
              <a:rPr lang="en-US" smtClean="0">
                <a:solidFill>
                  <a:prstClr val="black">
                    <a:tint val="75000"/>
                  </a:prstClr>
                </a:solidFill>
                <a:latin typeface="Calibri"/>
              </a:rPr>
              <a:pPr/>
              <a:t>09/12/14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8B0A152-DD56-454E-AB39-1769C4536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cxnSp>
        <p:nvCxnSpPr>
          <p:cNvPr id="7" name="Straight Connector 6"/>
          <p:cNvCxnSpPr/>
          <p:nvPr userDrawn="1"/>
        </p:nvCxnSpPr>
        <p:spPr>
          <a:xfrm>
            <a:off x="838200" y="762000"/>
            <a:ext cx="81534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a:off x="0" y="0"/>
            <a:ext cx="1143000" cy="838200"/>
            <a:chOff x="0" y="0"/>
            <a:chExt cx="784323" cy="578549"/>
          </a:xfrm>
        </p:grpSpPr>
        <p:pic>
          <p:nvPicPr>
            <p:cNvPr id="11" name="Picture 2" descr="Y:\qDots\SEM_pictures\Test0706\p2_Gc_d23_124.tif"/>
            <p:cNvPicPr>
              <a:picLocks noChangeAspect="1" noChangeArrowheads="1"/>
            </p:cNvPicPr>
            <p:nvPr/>
          </p:nvPicPr>
          <p:blipFill>
            <a:blip r:embed="rId2" cstate="print"/>
            <a:srcRect l="26855" t="29948" r="43945" b="20833"/>
            <a:stretch>
              <a:fillRect/>
            </a:stretch>
          </p:blipFill>
          <p:spPr bwMode="auto">
            <a:xfrm rot="5400000">
              <a:off x="102887" y="-102887"/>
              <a:ext cx="578549" cy="784323"/>
            </a:xfrm>
            <a:prstGeom prst="rect">
              <a:avLst/>
            </a:prstGeom>
            <a:noFill/>
          </p:spPr>
        </p:pic>
        <p:cxnSp>
          <p:nvCxnSpPr>
            <p:cNvPr id="12" name="Straight Arrow Connector 11"/>
            <p:cNvCxnSpPr/>
            <p:nvPr/>
          </p:nvCxnSpPr>
          <p:spPr>
            <a:xfrm rot="16200000">
              <a:off x="349325" y="215202"/>
              <a:ext cx="113398" cy="507"/>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V="1">
              <a:off x="470924" y="237881"/>
              <a:ext cx="113398" cy="507"/>
            </a:xfrm>
            <a:prstGeom prst="straightConnector1">
              <a:avLst/>
            </a:prstGeom>
            <a:ln w="31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rot="5400000">
              <a:off x="505196" y="202475"/>
              <a:ext cx="45359" cy="48639"/>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Oval 14"/>
            <p:cNvSpPr/>
            <p:nvPr/>
          </p:nvSpPr>
          <p:spPr>
            <a:xfrm rot="5400000">
              <a:off x="383598" y="202475"/>
              <a:ext cx="45359" cy="48639"/>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Freeform 15"/>
            <p:cNvSpPr/>
            <p:nvPr/>
          </p:nvSpPr>
          <p:spPr>
            <a:xfrm>
              <a:off x="121599" y="126357"/>
              <a:ext cx="93226" cy="213836"/>
            </a:xfrm>
            <a:custGeom>
              <a:avLst/>
              <a:gdLst>
                <a:gd name="connsiteX0" fmla="*/ 185057 w 292100"/>
                <a:gd name="connsiteY0" fmla="*/ 718458 h 718458"/>
                <a:gd name="connsiteX1" fmla="*/ 261257 w 292100"/>
                <a:gd name="connsiteY1" fmla="*/ 272143 h 718458"/>
                <a:gd name="connsiteX2" fmla="*/ 0 w 292100"/>
                <a:gd name="connsiteY2" fmla="*/ 0 h 718458"/>
              </a:gdLst>
              <a:ahLst/>
              <a:cxnLst>
                <a:cxn ang="0">
                  <a:pos x="connsiteX0" y="connsiteY0"/>
                </a:cxn>
                <a:cxn ang="0">
                  <a:pos x="connsiteX1" y="connsiteY1"/>
                </a:cxn>
                <a:cxn ang="0">
                  <a:pos x="connsiteX2" y="connsiteY2"/>
                </a:cxn>
              </a:cxnLst>
              <a:rect l="l" t="t" r="r" b="b"/>
              <a:pathLst>
                <a:path w="292100" h="718458">
                  <a:moveTo>
                    <a:pt x="185057" y="718458"/>
                  </a:moveTo>
                  <a:cubicBezTo>
                    <a:pt x="238578" y="555172"/>
                    <a:pt x="292100" y="391886"/>
                    <a:pt x="261257" y="272143"/>
                  </a:cubicBezTo>
                  <a:cubicBezTo>
                    <a:pt x="230414" y="152400"/>
                    <a:pt x="115207" y="76200"/>
                    <a:pt x="0" y="0"/>
                  </a:cubicBezTo>
                </a:path>
              </a:pathLst>
            </a:custGeom>
            <a:ln w="31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spTree>
    <p:extLst>
      <p:ext uri="{BB962C8B-B14F-4D97-AF65-F5344CB8AC3E}">
        <p14:creationId xmlns:p14="http://schemas.microsoft.com/office/powerpoint/2010/main" val="3084211902"/>
      </p:ext>
    </p:extLst>
  </p:cSld>
  <p:clrMapOvr>
    <a:masterClrMapping/>
  </p:clrMapOvr>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5B488C-5BA0-4772-9217-EF09DEF4B9D6}" type="datetimeFigureOut">
              <a:rPr lang="en-US" smtClean="0">
                <a:solidFill>
                  <a:prstClr val="black">
                    <a:tint val="75000"/>
                  </a:prstClr>
                </a:solidFill>
                <a:latin typeface="Calibri"/>
              </a:rPr>
              <a:pPr/>
              <a:t>09/12/14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8B0A152-DD56-454E-AB39-1769C4536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00705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5B488C-5BA0-4772-9217-EF09DEF4B9D6}" type="datetimeFigureOut">
              <a:rPr lang="en-US" smtClean="0">
                <a:solidFill>
                  <a:prstClr val="black">
                    <a:tint val="75000"/>
                  </a:prstClr>
                </a:solidFill>
                <a:latin typeface="Calibri"/>
              </a:rPr>
              <a:pPr/>
              <a:t>09/12/14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8B0A152-DD56-454E-AB39-1769C4536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58445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5B488C-5BA0-4772-9217-EF09DEF4B9D6}" type="datetimeFigureOut">
              <a:rPr lang="en-US" smtClean="0">
                <a:solidFill>
                  <a:prstClr val="black">
                    <a:tint val="75000"/>
                  </a:prstClr>
                </a:solidFill>
                <a:latin typeface="Calibri"/>
              </a:rPr>
              <a:pPr/>
              <a:t>09/12/14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8B0A152-DD56-454E-AB39-1769C4536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56895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5B488C-5BA0-4772-9217-EF09DEF4B9D6}" type="datetimeFigureOut">
              <a:rPr lang="en-US" smtClean="0">
                <a:solidFill>
                  <a:prstClr val="black">
                    <a:tint val="75000"/>
                  </a:prstClr>
                </a:solidFill>
                <a:latin typeface="Calibri"/>
              </a:rPr>
              <a:pPr/>
              <a:t>09/12/14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8B0A152-DD56-454E-AB39-1769C4536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28221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5B488C-5BA0-4772-9217-EF09DEF4B9D6}" type="datetimeFigureOut">
              <a:rPr lang="en-US" smtClean="0">
                <a:solidFill>
                  <a:prstClr val="black">
                    <a:tint val="75000"/>
                  </a:prstClr>
                </a:solidFill>
                <a:latin typeface="Calibri"/>
              </a:rPr>
              <a:pPr/>
              <a:t>09/12/14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8B0A152-DD56-454E-AB39-1769C4536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566649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251520" y="1340769"/>
            <a:ext cx="4176464" cy="4968552"/>
          </a:xfrm>
          <a:prstGeom prst="rect">
            <a:avLst/>
          </a:prstGeom>
        </p:spPr>
        <p:txBody>
          <a:bodyPr/>
          <a:lstStyle>
            <a:lvl1pPr>
              <a:defRPr sz="2600">
                <a:latin typeface="Franklin Gothic Book" pitchFamily="34" charset="0"/>
                <a:ea typeface="Open Sans Semibold" pitchFamily="34" charset="0"/>
                <a:cs typeface="Open Sans Semibold" pitchFamily="34" charset="0"/>
              </a:defRPr>
            </a:lvl1pPr>
            <a:lvl2pPr>
              <a:defRPr sz="2400">
                <a:latin typeface="Franklin Gothic Book" pitchFamily="34" charset="0"/>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 bearbeiten</a:t>
            </a:r>
          </a:p>
          <a:p>
            <a:pPr lvl="1"/>
            <a:r>
              <a:rPr lang="de-DE" dirty="0" smtClean="0"/>
              <a:t>Zweite Ebene</a:t>
            </a:r>
          </a:p>
        </p:txBody>
      </p:sp>
      <p:sp>
        <p:nvSpPr>
          <p:cNvPr id="4" name="Inhaltsplatzhalter 3"/>
          <p:cNvSpPr>
            <a:spLocks noGrp="1"/>
          </p:cNvSpPr>
          <p:nvPr>
            <p:ph sz="half" idx="2"/>
          </p:nvPr>
        </p:nvSpPr>
        <p:spPr>
          <a:xfrm>
            <a:off x="4716016" y="1340769"/>
            <a:ext cx="4176464" cy="4968552"/>
          </a:xfrm>
          <a:prstGeom prst="rect">
            <a:avLst/>
          </a:prstGeom>
        </p:spPr>
        <p:txBody>
          <a:bodyPr/>
          <a:lstStyle>
            <a:lvl1pPr>
              <a:defRPr sz="2600">
                <a:latin typeface="+mn-lt"/>
                <a:ea typeface="Open Sans Semibold" pitchFamily="34" charset="0"/>
                <a:cs typeface="Open Sans Semibold"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 bearbeiten</a:t>
            </a:r>
          </a:p>
          <a:p>
            <a:pPr lvl="1"/>
            <a:r>
              <a:rPr lang="de-DE" dirty="0" smtClean="0"/>
              <a:t>Zweite Ebene</a:t>
            </a:r>
          </a:p>
        </p:txBody>
      </p:sp>
      <p:sp>
        <p:nvSpPr>
          <p:cNvPr id="6" name="Fußzeilenplatzhalter 5"/>
          <p:cNvSpPr>
            <a:spLocks noGrp="1"/>
          </p:cNvSpPr>
          <p:nvPr>
            <p:ph type="ftr" sz="quarter" idx="11"/>
          </p:nvPr>
        </p:nvSpPr>
        <p:spPr/>
        <p:txBody>
          <a:bodyPr/>
          <a:lstStyle/>
          <a:p>
            <a:r>
              <a:rPr lang="de-DE" b="1" dirty="0" smtClean="0">
                <a:solidFill>
                  <a:prstClr val="black">
                    <a:tint val="75000"/>
                  </a:prstClr>
                </a:solidFill>
                <a:latin typeface="Calibri"/>
              </a:rPr>
              <a:t>T36.00006 - </a:t>
            </a:r>
            <a:r>
              <a:rPr lang="de-DE" dirty="0" smtClean="0">
                <a:solidFill>
                  <a:prstClr val="black">
                    <a:tint val="75000"/>
                  </a:prstClr>
                </a:solidFill>
                <a:latin typeface="Calibri"/>
              </a:rPr>
              <a:t>Christian </a:t>
            </a:r>
            <a:r>
              <a:rPr lang="de-DE" dirty="0" err="1" smtClean="0">
                <a:solidFill>
                  <a:prstClr val="black">
                    <a:tint val="75000"/>
                  </a:prstClr>
                </a:solidFill>
                <a:latin typeface="Calibri"/>
              </a:rPr>
              <a:t>Dickel</a:t>
            </a:r>
            <a:r>
              <a:rPr lang="de-DE" dirty="0" smtClean="0">
                <a:solidFill>
                  <a:prstClr val="black">
                    <a:tint val="75000"/>
                  </a:prstClr>
                </a:solidFill>
                <a:latin typeface="Calibri"/>
              </a:rPr>
              <a:t> - Landau </a:t>
            </a:r>
            <a:r>
              <a:rPr lang="de-DE" dirty="0" err="1" smtClean="0">
                <a:solidFill>
                  <a:prstClr val="black">
                    <a:tint val="75000"/>
                  </a:prstClr>
                </a:solidFill>
                <a:latin typeface="Calibri"/>
              </a:rPr>
              <a:t>Zener</a:t>
            </a:r>
            <a:r>
              <a:rPr lang="de-DE" dirty="0" smtClean="0">
                <a:solidFill>
                  <a:prstClr val="black">
                    <a:tint val="75000"/>
                  </a:prstClr>
                </a:solidFill>
                <a:latin typeface="Calibri"/>
              </a:rPr>
              <a:t> S-T+</a:t>
            </a:r>
            <a:endParaRPr lang="de-DE" baseline="-25000" dirty="0">
              <a:solidFill>
                <a:prstClr val="black">
                  <a:tint val="75000"/>
                </a:prstClr>
              </a:solidFill>
              <a:latin typeface="Calibri"/>
            </a:endParaRPr>
          </a:p>
        </p:txBody>
      </p:sp>
      <p:sp>
        <p:nvSpPr>
          <p:cNvPr id="7" name="Foliennummernplatzhalter 6"/>
          <p:cNvSpPr>
            <a:spLocks noGrp="1"/>
          </p:cNvSpPr>
          <p:nvPr>
            <p:ph type="sldNum" sz="quarter" idx="12"/>
          </p:nvPr>
        </p:nvSpPr>
        <p:spPr/>
        <p:txBody>
          <a:bodyPr/>
          <a:lstStyle/>
          <a:p>
            <a:fld id="{107C229C-A9BD-4904-9489-E6E42872DD97}" type="slidenum">
              <a:rPr lang="de-DE" smtClean="0">
                <a:solidFill>
                  <a:prstClr val="black">
                    <a:tint val="75000"/>
                  </a:prstClr>
                </a:solidFill>
                <a:latin typeface="Calibri"/>
              </a:rPr>
              <a:pPr/>
              <a:t>‹#›</a:t>
            </a:fld>
            <a:endParaRPr lang="de-DE" dirty="0">
              <a:solidFill>
                <a:prstClr val="black">
                  <a:tint val="75000"/>
                </a:prstClr>
              </a:solidFill>
              <a:latin typeface="Calibri"/>
            </a:endParaRPr>
          </a:p>
        </p:txBody>
      </p:sp>
      <p:sp>
        <p:nvSpPr>
          <p:cNvPr id="22" name="Titel 1"/>
          <p:cNvSpPr>
            <a:spLocks noGrp="1"/>
          </p:cNvSpPr>
          <p:nvPr>
            <p:ph type="title"/>
          </p:nvPr>
        </p:nvSpPr>
        <p:spPr>
          <a:xfrm>
            <a:off x="2987824" y="-99272"/>
            <a:ext cx="5760640" cy="1080000"/>
          </a:xfrm>
          <a:prstGeom prst="rect">
            <a:avLst/>
          </a:prstGeom>
        </p:spPr>
        <p:txBody>
          <a:bodyPr lIns="36000" tIns="0" rIns="0" bIns="0" anchor="b" anchorCtr="0">
            <a:noAutofit/>
          </a:bodyPr>
          <a:lstStyle>
            <a:lvl1pPr>
              <a:defRPr sz="3200" b="1">
                <a:latin typeface="+mj-lt"/>
                <a:ea typeface="Dotum" pitchFamily="34" charset="-127"/>
              </a:defRPr>
            </a:lvl1pPr>
          </a:lstStyle>
          <a:p>
            <a:r>
              <a:rPr lang="de-DE" dirty="0" smtClean="0"/>
              <a:t>Titelmasterformat durch Klicken bearbeiten</a:t>
            </a:r>
            <a:endParaRPr lang="en-US" dirty="0"/>
          </a:p>
        </p:txBody>
      </p:sp>
      <p:grpSp>
        <p:nvGrpSpPr>
          <p:cNvPr id="23" name="Gruppieren 14"/>
          <p:cNvGrpSpPr/>
          <p:nvPr userDrawn="1"/>
        </p:nvGrpSpPr>
        <p:grpSpPr>
          <a:xfrm>
            <a:off x="-108520" y="681278"/>
            <a:ext cx="9361040" cy="587482"/>
            <a:chOff x="117178" y="3437726"/>
            <a:chExt cx="8883254" cy="587482"/>
          </a:xfrm>
        </p:grpSpPr>
        <p:cxnSp>
          <p:nvCxnSpPr>
            <p:cNvPr id="24" name="Gerade Verbindung 15"/>
            <p:cNvCxnSpPr/>
            <p:nvPr userDrawn="1"/>
          </p:nvCxnSpPr>
          <p:spPr>
            <a:xfrm>
              <a:off x="387178" y="3735677"/>
              <a:ext cx="8343254" cy="0"/>
            </a:xfrm>
            <a:prstGeom prst="line">
              <a:avLst/>
            </a:prstGeom>
            <a:ln w="28575">
              <a:solidFill>
                <a:schemeClr val="accent2"/>
              </a:solidFill>
              <a:prstDash val="lgDash"/>
            </a:ln>
          </p:spPr>
          <p:style>
            <a:lnRef idx="1">
              <a:schemeClr val="dk1"/>
            </a:lnRef>
            <a:fillRef idx="0">
              <a:schemeClr val="dk1"/>
            </a:fillRef>
            <a:effectRef idx="0">
              <a:schemeClr val="dk1"/>
            </a:effectRef>
            <a:fontRef idx="minor">
              <a:schemeClr val="tx1"/>
            </a:fontRef>
          </p:style>
        </p:cxnSp>
        <p:pic>
          <p:nvPicPr>
            <p:cNvPr id="25" name="Grafik 16"/>
            <p:cNvPicPr>
              <a:picLocks noChangeAspect="1"/>
            </p:cNvPicPr>
            <p:nvPr userDrawn="1"/>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8460432" y="3485208"/>
              <a:ext cx="540000" cy="540000"/>
            </a:xfrm>
            <a:prstGeom prst="rect">
              <a:avLst/>
            </a:prstGeom>
          </p:spPr>
        </p:pic>
        <p:pic>
          <p:nvPicPr>
            <p:cNvPr id="26" name="Grafik 17"/>
            <p:cNvPicPr>
              <a:picLocks noChangeAspect="1"/>
            </p:cNvPicPr>
            <p:nvPr userDrawn="1"/>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7178" y="3437726"/>
              <a:ext cx="540000" cy="540000"/>
            </a:xfrm>
            <a:prstGeom prst="rect">
              <a:avLst/>
            </a:prstGeom>
          </p:spPr>
        </p:pic>
      </p:grpSp>
      <p:pic>
        <p:nvPicPr>
          <p:cNvPr id="27" name="Picture 4" descr="\\janeway\User AG Bluhm\Common\General\talks\templates\qutech_logo_''final''\02_bildmarke_und_text_englisch\PNG\rwth_qutech_en_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7504" y="-74569"/>
            <a:ext cx="3865572" cy="1014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1447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B35C61EB-EE03-489A-9E1E-328C020F68A1}" type="datetimeFigureOut">
              <a:rPr lang="en-US" smtClean="0"/>
              <a:t>07/12/14</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5285ACFC-E6BE-4B22-BCB1-7D6B5CE03488}" type="slidenum">
              <a:rPr lang="en-US" smtClean="0"/>
              <a:t>‹#›</a:t>
            </a:fld>
            <a:endParaRPr lang="en-US"/>
          </a:p>
        </p:txBody>
      </p:sp>
    </p:spTree>
    <p:extLst>
      <p:ext uri="{BB962C8B-B14F-4D97-AF65-F5344CB8AC3E}">
        <p14:creationId xmlns:p14="http://schemas.microsoft.com/office/powerpoint/2010/main" val="961742908"/>
      </p:ext>
    </p:extLst>
  </p:cSld>
  <p:clrMapOvr>
    <a:masterClrMapping/>
  </p:clrMapOvr>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1340768"/>
            <a:ext cx="8640960" cy="4968552"/>
          </a:xfrm>
          <a:prstGeom prst="rect">
            <a:avLst/>
          </a:prstGeom>
        </p:spPr>
        <p:txBody>
          <a:bodyPr/>
          <a:lstStyle>
            <a:lvl1pPr>
              <a:defRPr sz="2600">
                <a:latin typeface="+mn-lt"/>
                <a:ea typeface="Open Sans Semibold" pitchFamily="34" charset="0"/>
                <a:cs typeface="Open Sans Semibold" pitchFamily="34" charset="0"/>
              </a:defRPr>
            </a:lvl1pPr>
            <a:lvl2pPr>
              <a:defRPr sz="2400"/>
            </a:lvl2pPr>
          </a:lstStyle>
          <a:p>
            <a:pPr lvl="0"/>
            <a:r>
              <a:rPr lang="de-DE" dirty="0" smtClean="0"/>
              <a:t>Textmasterformat bearbeiten</a:t>
            </a:r>
          </a:p>
          <a:p>
            <a:pPr lvl="1"/>
            <a:r>
              <a:rPr lang="de-DE" dirty="0" smtClean="0"/>
              <a:t>Zweite Ebene</a:t>
            </a:r>
          </a:p>
        </p:txBody>
      </p:sp>
      <p:sp>
        <p:nvSpPr>
          <p:cNvPr id="5" name="Fußzeilenplatzhalter 4"/>
          <p:cNvSpPr>
            <a:spLocks noGrp="1"/>
          </p:cNvSpPr>
          <p:nvPr>
            <p:ph type="ftr" sz="quarter" idx="11"/>
          </p:nvPr>
        </p:nvSpPr>
        <p:spPr>
          <a:xfrm>
            <a:off x="251520" y="6453336"/>
            <a:ext cx="5760640" cy="360040"/>
          </a:xfrm>
        </p:spPr>
        <p:txBody>
          <a:bodyPr/>
          <a:lstStyle>
            <a:lvl1pPr>
              <a:defRPr>
                <a:latin typeface="+mj-lt"/>
              </a:defRPr>
            </a:lvl1pPr>
          </a:lstStyle>
          <a:p>
            <a:r>
              <a:rPr lang="de-DE" b="1" dirty="0" smtClean="0">
                <a:solidFill>
                  <a:prstClr val="black">
                    <a:tint val="75000"/>
                  </a:prstClr>
                </a:solidFill>
                <a:latin typeface="Calibri"/>
              </a:rPr>
              <a:t>T36.00006 - </a:t>
            </a:r>
            <a:r>
              <a:rPr lang="de-DE" dirty="0" smtClean="0">
                <a:solidFill>
                  <a:prstClr val="black">
                    <a:tint val="75000"/>
                  </a:prstClr>
                </a:solidFill>
                <a:latin typeface="Calibri"/>
              </a:rPr>
              <a:t>Christian </a:t>
            </a:r>
            <a:r>
              <a:rPr lang="de-DE" dirty="0" err="1" smtClean="0">
                <a:solidFill>
                  <a:prstClr val="black">
                    <a:tint val="75000"/>
                  </a:prstClr>
                </a:solidFill>
                <a:latin typeface="Calibri"/>
              </a:rPr>
              <a:t>Dickel</a:t>
            </a:r>
            <a:r>
              <a:rPr lang="de-DE" dirty="0" smtClean="0">
                <a:solidFill>
                  <a:prstClr val="black">
                    <a:tint val="75000"/>
                  </a:prstClr>
                </a:solidFill>
                <a:latin typeface="Calibri"/>
              </a:rPr>
              <a:t> - Landau </a:t>
            </a:r>
            <a:r>
              <a:rPr lang="de-DE" dirty="0" err="1" smtClean="0">
                <a:solidFill>
                  <a:prstClr val="black">
                    <a:tint val="75000"/>
                  </a:prstClr>
                </a:solidFill>
                <a:latin typeface="Calibri"/>
              </a:rPr>
              <a:t>Zener</a:t>
            </a:r>
            <a:r>
              <a:rPr lang="de-DE" dirty="0" smtClean="0">
                <a:solidFill>
                  <a:prstClr val="black">
                    <a:tint val="75000"/>
                  </a:prstClr>
                </a:solidFill>
                <a:latin typeface="Calibri"/>
              </a:rPr>
              <a:t> S-T+</a:t>
            </a:r>
            <a:endParaRPr lang="de-DE" baseline="-25000" dirty="0">
              <a:solidFill>
                <a:prstClr val="black">
                  <a:tint val="75000"/>
                </a:prstClr>
              </a:solidFill>
              <a:latin typeface="Calibri"/>
            </a:endParaRPr>
          </a:p>
        </p:txBody>
      </p:sp>
      <p:sp>
        <p:nvSpPr>
          <p:cNvPr id="6" name="Foliennummernplatzhalter 5"/>
          <p:cNvSpPr>
            <a:spLocks noGrp="1"/>
          </p:cNvSpPr>
          <p:nvPr>
            <p:ph type="sldNum" sz="quarter" idx="12"/>
          </p:nvPr>
        </p:nvSpPr>
        <p:spPr>
          <a:xfrm>
            <a:off x="6758880" y="6448251"/>
            <a:ext cx="2133600" cy="365125"/>
          </a:xfrm>
        </p:spPr>
        <p:txBody>
          <a:bodyPr/>
          <a:lstStyle>
            <a:lvl1pPr>
              <a:defRPr b="1">
                <a:latin typeface="+mj-lt"/>
              </a:defRPr>
            </a:lvl1pPr>
          </a:lstStyle>
          <a:p>
            <a:fld id="{43E3587E-787C-4489-98B7-A79783230CA3}" type="slidenum">
              <a:rPr lang="de-DE" smtClean="0">
                <a:solidFill>
                  <a:prstClr val="black">
                    <a:tint val="75000"/>
                  </a:prstClr>
                </a:solidFill>
                <a:latin typeface="Calibri"/>
              </a:rPr>
              <a:pPr/>
              <a:t>‹#›</a:t>
            </a:fld>
            <a:endParaRPr lang="de-DE" dirty="0">
              <a:solidFill>
                <a:prstClr val="black">
                  <a:tint val="75000"/>
                </a:prstClr>
              </a:solidFill>
              <a:latin typeface="Calibri"/>
            </a:endParaRPr>
          </a:p>
        </p:txBody>
      </p:sp>
      <p:sp>
        <p:nvSpPr>
          <p:cNvPr id="22" name="Titel 1"/>
          <p:cNvSpPr>
            <a:spLocks noGrp="1"/>
          </p:cNvSpPr>
          <p:nvPr>
            <p:ph type="title"/>
          </p:nvPr>
        </p:nvSpPr>
        <p:spPr>
          <a:xfrm>
            <a:off x="2987824" y="-99272"/>
            <a:ext cx="5760640" cy="1080000"/>
          </a:xfrm>
          <a:prstGeom prst="rect">
            <a:avLst/>
          </a:prstGeom>
        </p:spPr>
        <p:txBody>
          <a:bodyPr lIns="36000" tIns="0" rIns="0" bIns="0" anchor="b" anchorCtr="0">
            <a:noAutofit/>
          </a:bodyPr>
          <a:lstStyle>
            <a:lvl1pPr>
              <a:defRPr sz="3200" b="1">
                <a:latin typeface="+mj-lt"/>
                <a:ea typeface="Dotum" pitchFamily="34" charset="-127"/>
              </a:defRPr>
            </a:lvl1pPr>
          </a:lstStyle>
          <a:p>
            <a:r>
              <a:rPr lang="de-DE" dirty="0" smtClean="0"/>
              <a:t>Titelmasterformat durch Klicken bearbeiten</a:t>
            </a:r>
            <a:endParaRPr lang="en-US" dirty="0"/>
          </a:p>
        </p:txBody>
      </p:sp>
      <p:grpSp>
        <p:nvGrpSpPr>
          <p:cNvPr id="23" name="Gruppieren 14"/>
          <p:cNvGrpSpPr/>
          <p:nvPr userDrawn="1"/>
        </p:nvGrpSpPr>
        <p:grpSpPr>
          <a:xfrm>
            <a:off x="-108520" y="681278"/>
            <a:ext cx="9361040" cy="587482"/>
            <a:chOff x="117178" y="3437726"/>
            <a:chExt cx="8883254" cy="587482"/>
          </a:xfrm>
        </p:grpSpPr>
        <p:cxnSp>
          <p:nvCxnSpPr>
            <p:cNvPr id="24" name="Gerade Verbindung 15"/>
            <p:cNvCxnSpPr/>
            <p:nvPr userDrawn="1"/>
          </p:nvCxnSpPr>
          <p:spPr>
            <a:xfrm>
              <a:off x="387178" y="3735677"/>
              <a:ext cx="8343254" cy="0"/>
            </a:xfrm>
            <a:prstGeom prst="line">
              <a:avLst/>
            </a:prstGeom>
            <a:ln w="28575">
              <a:solidFill>
                <a:schemeClr val="accent2"/>
              </a:solidFill>
              <a:prstDash val="lgDash"/>
            </a:ln>
          </p:spPr>
          <p:style>
            <a:lnRef idx="1">
              <a:schemeClr val="dk1"/>
            </a:lnRef>
            <a:fillRef idx="0">
              <a:schemeClr val="dk1"/>
            </a:fillRef>
            <a:effectRef idx="0">
              <a:schemeClr val="dk1"/>
            </a:effectRef>
            <a:fontRef idx="minor">
              <a:schemeClr val="tx1"/>
            </a:fontRef>
          </p:style>
        </p:cxnSp>
        <p:pic>
          <p:nvPicPr>
            <p:cNvPr id="25" name="Grafik 16"/>
            <p:cNvPicPr>
              <a:picLocks noChangeAspect="1"/>
            </p:cNvPicPr>
            <p:nvPr userDrawn="1"/>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8460432" y="3485208"/>
              <a:ext cx="540000" cy="540000"/>
            </a:xfrm>
            <a:prstGeom prst="rect">
              <a:avLst/>
            </a:prstGeom>
          </p:spPr>
        </p:pic>
        <p:pic>
          <p:nvPicPr>
            <p:cNvPr id="26" name="Grafik 17"/>
            <p:cNvPicPr>
              <a:picLocks noChangeAspect="1"/>
            </p:cNvPicPr>
            <p:nvPr userDrawn="1"/>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7178" y="3437726"/>
              <a:ext cx="540000" cy="540000"/>
            </a:xfrm>
            <a:prstGeom prst="rect">
              <a:avLst/>
            </a:prstGeom>
          </p:spPr>
        </p:pic>
      </p:grpSp>
      <p:pic>
        <p:nvPicPr>
          <p:cNvPr id="27" name="Picture 4" descr="\\janeway\User AG Bluhm\Common\General\talks\templates\qutech_logo_''final''\02_bildmarke_und_text_englisch\PNG\rwth_qutech_en_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7504" y="-74569"/>
            <a:ext cx="3865572" cy="1014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703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40432E2-53ED-3343-939F-20C18044A2BB}" type="datetimeFigureOut">
              <a:rPr lang="en-US"/>
              <a:pPr>
                <a:defRPr/>
              </a:pPr>
              <a:t>04/12/14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F5884A4-4D81-4F4D-8A4E-B353D5B981C6}" type="slidenum">
              <a:rPr lang="en-US"/>
              <a:pPr>
                <a:defRPr/>
              </a:pPr>
              <a:t>‹#›</a:t>
            </a:fld>
            <a:endParaRPr lang="en-US"/>
          </a:p>
        </p:txBody>
      </p:sp>
    </p:spTree>
    <p:extLst>
      <p:ext uri="{BB962C8B-B14F-4D97-AF65-F5344CB8AC3E}">
        <p14:creationId xmlns:p14="http://schemas.microsoft.com/office/powerpoint/2010/main" val="36196553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E45A945-3C36-B247-B319-43F974305E71}" type="datetimeFigureOut">
              <a:rPr lang="en-US"/>
              <a:pPr>
                <a:defRPr/>
              </a:pPr>
              <a:t>04/12/14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CF5E26E-2188-F141-881D-16E4D979A3A4}" type="slidenum">
              <a:rPr lang="en-US"/>
              <a:pPr>
                <a:defRPr/>
              </a:pPr>
              <a:t>‹#›</a:t>
            </a:fld>
            <a:endParaRPr lang="en-US"/>
          </a:p>
        </p:txBody>
      </p:sp>
    </p:spTree>
    <p:extLst>
      <p:ext uri="{BB962C8B-B14F-4D97-AF65-F5344CB8AC3E}">
        <p14:creationId xmlns:p14="http://schemas.microsoft.com/office/powerpoint/2010/main" val="24023928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14C669B-DCBF-0943-8FA0-F48A54ED7B7B}" type="datetimeFigureOut">
              <a:rPr lang="en-US"/>
              <a:pPr>
                <a:defRPr/>
              </a:pPr>
              <a:t>04/12/14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E4BDDEE-3DEA-B246-9668-C91FD9A675CB}" type="slidenum">
              <a:rPr lang="en-US"/>
              <a:pPr>
                <a:defRPr/>
              </a:pPr>
              <a:t>‹#›</a:t>
            </a:fld>
            <a:endParaRPr lang="en-US"/>
          </a:p>
        </p:txBody>
      </p:sp>
    </p:spTree>
    <p:extLst>
      <p:ext uri="{BB962C8B-B14F-4D97-AF65-F5344CB8AC3E}">
        <p14:creationId xmlns:p14="http://schemas.microsoft.com/office/powerpoint/2010/main" val="31484291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163AC12-DD60-7F43-822E-12666AD4A482}" type="datetimeFigureOut">
              <a:rPr lang="en-US"/>
              <a:pPr>
                <a:defRPr/>
              </a:pPr>
              <a:t>04/12/14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C334157-8363-2C4D-88E4-027ABE932781}" type="slidenum">
              <a:rPr lang="en-US"/>
              <a:pPr>
                <a:defRPr/>
              </a:pPr>
              <a:t>‹#›</a:t>
            </a:fld>
            <a:endParaRPr lang="en-US"/>
          </a:p>
        </p:txBody>
      </p:sp>
    </p:spTree>
    <p:extLst>
      <p:ext uri="{BB962C8B-B14F-4D97-AF65-F5344CB8AC3E}">
        <p14:creationId xmlns:p14="http://schemas.microsoft.com/office/powerpoint/2010/main" val="20561856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2A7C983-F59C-BF48-87D5-BA1C15262F22}" type="datetimeFigureOut">
              <a:rPr lang="en-US"/>
              <a:pPr>
                <a:defRPr/>
              </a:pPr>
              <a:t>04/12/14</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B8878F0-72E1-7D46-BC01-EFACA701845C}" type="slidenum">
              <a:rPr lang="en-US"/>
              <a:pPr>
                <a:defRPr/>
              </a:pPr>
              <a:t>‹#›</a:t>
            </a:fld>
            <a:endParaRPr lang="en-US"/>
          </a:p>
        </p:txBody>
      </p:sp>
    </p:spTree>
    <p:extLst>
      <p:ext uri="{BB962C8B-B14F-4D97-AF65-F5344CB8AC3E}">
        <p14:creationId xmlns:p14="http://schemas.microsoft.com/office/powerpoint/2010/main" val="13547975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32F2A01-59F6-034D-80A7-C72C86476871}" type="datetimeFigureOut">
              <a:rPr lang="en-US"/>
              <a:pPr>
                <a:defRPr/>
              </a:pPr>
              <a:t>04/12/14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1AAA66F-8CCD-A24D-B25E-9640EEDD2AA1}" type="slidenum">
              <a:rPr lang="en-US"/>
              <a:pPr>
                <a:defRPr/>
              </a:pPr>
              <a:t>‹#›</a:t>
            </a:fld>
            <a:endParaRPr lang="en-US"/>
          </a:p>
        </p:txBody>
      </p:sp>
    </p:spTree>
    <p:extLst>
      <p:ext uri="{BB962C8B-B14F-4D97-AF65-F5344CB8AC3E}">
        <p14:creationId xmlns:p14="http://schemas.microsoft.com/office/powerpoint/2010/main" val="40396539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491D6FA-FAF2-AA41-87BB-46A83AB7A586}" type="datetimeFigureOut">
              <a:rPr lang="en-US"/>
              <a:pPr>
                <a:defRPr/>
              </a:pPr>
              <a:t>04/12/14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F2B10C8-982E-004A-9F2C-ECD4F9BCD2F3}" type="slidenum">
              <a:rPr lang="en-US"/>
              <a:pPr>
                <a:defRPr/>
              </a:pPr>
              <a:t>‹#›</a:t>
            </a:fld>
            <a:endParaRPr lang="en-US"/>
          </a:p>
        </p:txBody>
      </p:sp>
    </p:spTree>
    <p:extLst>
      <p:ext uri="{BB962C8B-B14F-4D97-AF65-F5344CB8AC3E}">
        <p14:creationId xmlns:p14="http://schemas.microsoft.com/office/powerpoint/2010/main" val="316726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A993A65-6D32-9A40-8F59-39D6BA981512}" type="datetimeFigureOut">
              <a:rPr lang="en-US"/>
              <a:pPr>
                <a:defRPr/>
              </a:pPr>
              <a:t>04/12/14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D54A8D2-C491-E34A-AE59-DF3B6E7621F1}" type="slidenum">
              <a:rPr lang="en-US"/>
              <a:pPr>
                <a:defRPr/>
              </a:pPr>
              <a:t>‹#›</a:t>
            </a:fld>
            <a:endParaRPr lang="en-US"/>
          </a:p>
        </p:txBody>
      </p:sp>
    </p:spTree>
    <p:extLst>
      <p:ext uri="{BB962C8B-B14F-4D97-AF65-F5344CB8AC3E}">
        <p14:creationId xmlns:p14="http://schemas.microsoft.com/office/powerpoint/2010/main" val="16043912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2353056-1998-4D43-85BF-A50FCE7A3418}" type="datetimeFigureOut">
              <a:rPr lang="en-US"/>
              <a:pPr>
                <a:defRPr/>
              </a:pPr>
              <a:t>04/12/14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E86085E-DE78-C047-9C14-766C8E13D2E6}" type="slidenum">
              <a:rPr lang="en-US"/>
              <a:pPr>
                <a:defRPr/>
              </a:pPr>
              <a:t>‹#›</a:t>
            </a:fld>
            <a:endParaRPr lang="en-US"/>
          </a:p>
        </p:txBody>
      </p:sp>
    </p:spTree>
    <p:extLst>
      <p:ext uri="{BB962C8B-B14F-4D97-AF65-F5344CB8AC3E}">
        <p14:creationId xmlns:p14="http://schemas.microsoft.com/office/powerpoint/2010/main" val="3312800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B35C61EB-EE03-489A-9E1E-328C020F68A1}" type="datetimeFigureOut">
              <a:rPr lang="en-US" smtClean="0"/>
              <a:t>07/12/14</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5285ACFC-E6BE-4B22-BCB1-7D6B5CE03488}" type="slidenum">
              <a:rPr lang="en-US" smtClean="0"/>
              <a:t>‹#›</a:t>
            </a:fld>
            <a:endParaRPr lang="en-US"/>
          </a:p>
        </p:txBody>
      </p:sp>
    </p:spTree>
    <p:extLst>
      <p:ext uri="{BB962C8B-B14F-4D97-AF65-F5344CB8AC3E}">
        <p14:creationId xmlns:p14="http://schemas.microsoft.com/office/powerpoint/2010/main" val="2087826288"/>
      </p:ext>
    </p:extLst>
  </p:cSld>
  <p:clrMapOvr>
    <a:masterClrMapping/>
  </p:clrMapOvr>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65C8694-EBF6-E34F-A9B7-D54D06C3512E}" type="datetimeFigureOut">
              <a:rPr lang="en-US"/>
              <a:pPr>
                <a:defRPr/>
              </a:pPr>
              <a:t>04/12/14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89274D3-2D38-C94D-9560-A14E301ED5F1}" type="slidenum">
              <a:rPr lang="en-US"/>
              <a:pPr>
                <a:defRPr/>
              </a:pPr>
              <a:t>‹#›</a:t>
            </a:fld>
            <a:endParaRPr lang="en-US"/>
          </a:p>
        </p:txBody>
      </p:sp>
    </p:spTree>
    <p:extLst>
      <p:ext uri="{BB962C8B-B14F-4D97-AF65-F5344CB8AC3E}">
        <p14:creationId xmlns:p14="http://schemas.microsoft.com/office/powerpoint/2010/main" val="30078101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15CE34D-E649-0B4A-B275-FFE900266715}" type="datetimeFigureOut">
              <a:rPr lang="en-US"/>
              <a:pPr>
                <a:defRPr/>
              </a:pPr>
              <a:t>04/12/14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9BC09DD-F015-F342-A6CE-586BFC149653}" type="slidenum">
              <a:rPr lang="en-US"/>
              <a:pPr>
                <a:defRPr/>
              </a:pPr>
              <a:t>‹#›</a:t>
            </a:fld>
            <a:endParaRPr lang="en-US"/>
          </a:p>
        </p:txBody>
      </p:sp>
    </p:spTree>
    <p:extLst>
      <p:ext uri="{BB962C8B-B14F-4D97-AF65-F5344CB8AC3E}">
        <p14:creationId xmlns:p14="http://schemas.microsoft.com/office/powerpoint/2010/main" val="28044302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87910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FD1B952-4D9B-4B7B-9EBE-18D0042E7786}" type="slidenum">
              <a:rPr lang="en-US"/>
              <a:pPr>
                <a:defRPr/>
              </a:pPr>
              <a:t>‹#›</a:t>
            </a:fld>
            <a:endParaRPr lang="en-US"/>
          </a:p>
        </p:txBody>
      </p:sp>
    </p:spTree>
    <p:extLst>
      <p:ext uri="{BB962C8B-B14F-4D97-AF65-F5344CB8AC3E}">
        <p14:creationId xmlns:p14="http://schemas.microsoft.com/office/powerpoint/2010/main" val="1570645880"/>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6EDEA08-B9B2-9247-B4F5-8E569A4EDCA4}" type="datetimeFigureOut">
              <a:rPr lang="en-US"/>
              <a:pPr>
                <a:defRPr/>
              </a:pPr>
              <a:t>04/12/14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DD1371E-01D4-6245-8D91-F9712AB82F40}" type="slidenum">
              <a:rPr lang="en-US"/>
              <a:pPr>
                <a:defRPr/>
              </a:pPr>
              <a:t>‹#›</a:t>
            </a:fld>
            <a:endParaRPr lang="en-US"/>
          </a:p>
        </p:txBody>
      </p:sp>
    </p:spTree>
    <p:extLst>
      <p:ext uri="{BB962C8B-B14F-4D97-AF65-F5344CB8AC3E}">
        <p14:creationId xmlns:p14="http://schemas.microsoft.com/office/powerpoint/2010/main" val="3690248726"/>
      </p:ext>
    </p:extLst>
  </p:cSld>
  <p:clrMapOvr>
    <a:masterClrMapping/>
  </p:clrMapOvr>
  <p:transition xmlns:p14="http://schemas.microsoft.com/office/powerpoint/2010/main" advTm="9563"/>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0533A3B-50DF-CA4B-B61A-2DC07DF1B607}" type="datetimeFigureOut">
              <a:rPr lang="en-US"/>
              <a:pPr>
                <a:defRPr/>
              </a:pPr>
              <a:t>04/12/14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7B387C7-179A-654E-8374-0856C474CA20}" type="slidenum">
              <a:rPr lang="en-US"/>
              <a:pPr>
                <a:defRPr/>
              </a:pPr>
              <a:t>‹#›</a:t>
            </a:fld>
            <a:endParaRPr lang="en-US"/>
          </a:p>
        </p:txBody>
      </p:sp>
    </p:spTree>
    <p:extLst>
      <p:ext uri="{BB962C8B-B14F-4D97-AF65-F5344CB8AC3E}">
        <p14:creationId xmlns:p14="http://schemas.microsoft.com/office/powerpoint/2010/main" val="4081477533"/>
      </p:ext>
    </p:extLst>
  </p:cSld>
  <p:clrMapOvr>
    <a:masterClrMapping/>
  </p:clrMapOvr>
  <p:transition xmlns:p14="http://schemas.microsoft.com/office/powerpoint/2010/main" advTm="9563"/>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F2EB71E-4B72-6640-9D98-13BE8953AAE1}" type="datetimeFigureOut">
              <a:rPr lang="en-US"/>
              <a:pPr>
                <a:defRPr/>
              </a:pPr>
              <a:t>04/12/14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489DA8E-4F7E-C64C-8C66-F18792C9B70F}" type="slidenum">
              <a:rPr lang="en-US"/>
              <a:pPr>
                <a:defRPr/>
              </a:pPr>
              <a:t>‹#›</a:t>
            </a:fld>
            <a:endParaRPr lang="en-US"/>
          </a:p>
        </p:txBody>
      </p:sp>
    </p:spTree>
    <p:extLst>
      <p:ext uri="{BB962C8B-B14F-4D97-AF65-F5344CB8AC3E}">
        <p14:creationId xmlns:p14="http://schemas.microsoft.com/office/powerpoint/2010/main" val="606343748"/>
      </p:ext>
    </p:extLst>
  </p:cSld>
  <p:clrMapOvr>
    <a:masterClrMapping/>
  </p:clrMapOvr>
  <p:transition xmlns:p14="http://schemas.microsoft.com/office/powerpoint/2010/main" advTm="9563"/>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28195F6-6204-6942-87CF-0876B1320E7B}" type="datetimeFigureOut">
              <a:rPr lang="en-US"/>
              <a:pPr>
                <a:defRPr/>
              </a:pPr>
              <a:t>04/12/14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976C7A1-BDE1-B548-9758-8233CD211A48}" type="slidenum">
              <a:rPr lang="en-US"/>
              <a:pPr>
                <a:defRPr/>
              </a:pPr>
              <a:t>‹#›</a:t>
            </a:fld>
            <a:endParaRPr lang="en-US"/>
          </a:p>
        </p:txBody>
      </p:sp>
    </p:spTree>
    <p:extLst>
      <p:ext uri="{BB962C8B-B14F-4D97-AF65-F5344CB8AC3E}">
        <p14:creationId xmlns:p14="http://schemas.microsoft.com/office/powerpoint/2010/main" val="354933481"/>
      </p:ext>
    </p:extLst>
  </p:cSld>
  <p:clrMapOvr>
    <a:masterClrMapping/>
  </p:clrMapOvr>
  <p:transition xmlns:p14="http://schemas.microsoft.com/office/powerpoint/2010/main" advTm="9563"/>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8C4F36C-6482-3943-BCBE-531C6D56F572}" type="datetimeFigureOut">
              <a:rPr lang="en-US"/>
              <a:pPr>
                <a:defRPr/>
              </a:pPr>
              <a:t>04/12/14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E2B786BE-C814-8E40-BAED-F78C94E998C8}" type="slidenum">
              <a:rPr lang="en-US"/>
              <a:pPr>
                <a:defRPr/>
              </a:pPr>
              <a:t>‹#›</a:t>
            </a:fld>
            <a:endParaRPr lang="en-US"/>
          </a:p>
        </p:txBody>
      </p:sp>
    </p:spTree>
    <p:extLst>
      <p:ext uri="{BB962C8B-B14F-4D97-AF65-F5344CB8AC3E}">
        <p14:creationId xmlns:p14="http://schemas.microsoft.com/office/powerpoint/2010/main" val="2779052965"/>
      </p:ext>
    </p:extLst>
  </p:cSld>
  <p:clrMapOvr>
    <a:masterClrMapping/>
  </p:clrMapOvr>
  <p:transition xmlns:p14="http://schemas.microsoft.com/office/powerpoint/2010/main" advTm="9563"/>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DF90B16-48D4-154B-8584-0BEA00370AE0}" type="datetimeFigureOut">
              <a:rPr lang="en-US"/>
              <a:pPr>
                <a:defRPr/>
              </a:pPr>
              <a:t>04/12/14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9AB477B-4EAF-6244-BA20-7754C577257E}" type="slidenum">
              <a:rPr lang="en-US"/>
              <a:pPr>
                <a:defRPr/>
              </a:pPr>
              <a:t>‹#›</a:t>
            </a:fld>
            <a:endParaRPr lang="en-US"/>
          </a:p>
        </p:txBody>
      </p:sp>
    </p:spTree>
    <p:extLst>
      <p:ext uri="{BB962C8B-B14F-4D97-AF65-F5344CB8AC3E}">
        <p14:creationId xmlns:p14="http://schemas.microsoft.com/office/powerpoint/2010/main" val="3452860445"/>
      </p:ext>
    </p:extLst>
  </p:cSld>
  <p:clrMapOvr>
    <a:masterClrMapping/>
  </p:clrMapOvr>
  <p:transition xmlns:p14="http://schemas.microsoft.com/office/powerpoint/2010/main" advTm="9563"/>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p:txBody>
          <a:bodyPr/>
          <a:lstStyle/>
          <a:p>
            <a:fld id="{B35C61EB-EE03-489A-9E1E-328C020F68A1}" type="datetimeFigureOut">
              <a:rPr lang="en-US" smtClean="0"/>
              <a:t>07/12/14</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5285ACFC-E6BE-4B22-BCB1-7D6B5CE03488}" type="slidenum">
              <a:rPr lang="en-US" smtClean="0"/>
              <a:t>‹#›</a:t>
            </a:fld>
            <a:endParaRPr lang="en-US"/>
          </a:p>
        </p:txBody>
      </p:sp>
    </p:spTree>
    <p:extLst>
      <p:ext uri="{BB962C8B-B14F-4D97-AF65-F5344CB8AC3E}">
        <p14:creationId xmlns:p14="http://schemas.microsoft.com/office/powerpoint/2010/main" val="2109600670"/>
      </p:ext>
    </p:extLst>
  </p:cSld>
  <p:clrMapOvr>
    <a:masterClrMapping/>
  </p:clrMapOvr>
  <p:timing>
    <p:tnLst>
      <p:par>
        <p:cTn xmlns:p14="http://schemas.microsoft.com/office/powerpoint/2010/mai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1951F9-9AEB-B94B-9DE4-ABCC28A05802}" type="datetimeFigureOut">
              <a:rPr lang="en-US"/>
              <a:pPr>
                <a:defRPr/>
              </a:pPr>
              <a:t>04/12/14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00EF7A9-59DA-334E-AED8-CE80AC0C6942}" type="slidenum">
              <a:rPr lang="en-US"/>
              <a:pPr>
                <a:defRPr/>
              </a:pPr>
              <a:t>‹#›</a:t>
            </a:fld>
            <a:endParaRPr lang="en-US"/>
          </a:p>
        </p:txBody>
      </p:sp>
    </p:spTree>
    <p:extLst>
      <p:ext uri="{BB962C8B-B14F-4D97-AF65-F5344CB8AC3E}">
        <p14:creationId xmlns:p14="http://schemas.microsoft.com/office/powerpoint/2010/main" val="4201630379"/>
      </p:ext>
    </p:extLst>
  </p:cSld>
  <p:clrMapOvr>
    <a:masterClrMapping/>
  </p:clrMapOvr>
  <p:transition xmlns:p14="http://schemas.microsoft.com/office/powerpoint/2010/main" advTm="9563"/>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95B1FDE-1FFF-084D-B3C8-6505479CB58A}" type="datetimeFigureOut">
              <a:rPr lang="en-US"/>
              <a:pPr>
                <a:defRPr/>
              </a:pPr>
              <a:t>04/12/14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46A8FC0B-87E0-7948-9CBD-DCCCDA4066A9}" type="slidenum">
              <a:rPr lang="en-US"/>
              <a:pPr>
                <a:defRPr/>
              </a:pPr>
              <a:t>‹#›</a:t>
            </a:fld>
            <a:endParaRPr lang="en-US"/>
          </a:p>
        </p:txBody>
      </p:sp>
    </p:spTree>
    <p:extLst>
      <p:ext uri="{BB962C8B-B14F-4D97-AF65-F5344CB8AC3E}">
        <p14:creationId xmlns:p14="http://schemas.microsoft.com/office/powerpoint/2010/main" val="204336331"/>
      </p:ext>
    </p:extLst>
  </p:cSld>
  <p:clrMapOvr>
    <a:masterClrMapping/>
  </p:clrMapOvr>
  <p:transition xmlns:p14="http://schemas.microsoft.com/office/powerpoint/2010/main" advTm="9563"/>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44F0096-C340-1C4D-BD25-22E31A16E8DC}" type="datetimeFigureOut">
              <a:rPr lang="en-US"/>
              <a:pPr>
                <a:defRPr/>
              </a:pPr>
              <a:t>04/12/14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3648DB26-50E9-C642-BA7D-BD2D45FB8B6C}" type="slidenum">
              <a:rPr lang="en-US"/>
              <a:pPr>
                <a:defRPr/>
              </a:pPr>
              <a:t>‹#›</a:t>
            </a:fld>
            <a:endParaRPr lang="en-US"/>
          </a:p>
        </p:txBody>
      </p:sp>
    </p:spTree>
    <p:extLst>
      <p:ext uri="{BB962C8B-B14F-4D97-AF65-F5344CB8AC3E}">
        <p14:creationId xmlns:p14="http://schemas.microsoft.com/office/powerpoint/2010/main" val="4023129724"/>
      </p:ext>
    </p:extLst>
  </p:cSld>
  <p:clrMapOvr>
    <a:masterClrMapping/>
  </p:clrMapOvr>
  <p:transition xmlns:p14="http://schemas.microsoft.com/office/powerpoint/2010/main" advTm="9563"/>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7ECB797-6326-0645-9E8F-AE784FE8B349}" type="datetimeFigureOut">
              <a:rPr lang="en-US"/>
              <a:pPr>
                <a:defRPr/>
              </a:pPr>
              <a:t>04/12/14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1178F73-8887-694E-86B3-91712E31F6E8}" type="slidenum">
              <a:rPr lang="en-US"/>
              <a:pPr>
                <a:defRPr/>
              </a:pPr>
              <a:t>‹#›</a:t>
            </a:fld>
            <a:endParaRPr lang="en-US"/>
          </a:p>
        </p:txBody>
      </p:sp>
    </p:spTree>
    <p:extLst>
      <p:ext uri="{BB962C8B-B14F-4D97-AF65-F5344CB8AC3E}">
        <p14:creationId xmlns:p14="http://schemas.microsoft.com/office/powerpoint/2010/main" val="3498605857"/>
      </p:ext>
    </p:extLst>
  </p:cSld>
  <p:clrMapOvr>
    <a:masterClrMapping/>
  </p:clrMapOvr>
  <p:transition xmlns:p14="http://schemas.microsoft.com/office/powerpoint/2010/main" advTm="9563"/>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49BAB93-26CB-E649-B80E-89FDB94919F9}" type="datetimeFigureOut">
              <a:rPr lang="en-US"/>
              <a:pPr>
                <a:defRPr/>
              </a:pPr>
              <a:t>04/12/14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A2431AC-4FCD-974F-BA61-14E7E6F8E2CA}" type="slidenum">
              <a:rPr lang="en-US"/>
              <a:pPr>
                <a:defRPr/>
              </a:pPr>
              <a:t>‹#›</a:t>
            </a:fld>
            <a:endParaRPr lang="en-US"/>
          </a:p>
        </p:txBody>
      </p:sp>
    </p:spTree>
    <p:extLst>
      <p:ext uri="{BB962C8B-B14F-4D97-AF65-F5344CB8AC3E}">
        <p14:creationId xmlns:p14="http://schemas.microsoft.com/office/powerpoint/2010/main" val="654839941"/>
      </p:ext>
    </p:extLst>
  </p:cSld>
  <p:clrMapOvr>
    <a:masterClrMapping/>
  </p:clrMapOvr>
  <p:transition xmlns:p14="http://schemas.microsoft.com/office/powerpoint/2010/main" advTm="9563"/>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alibri"/>
            </a:endParaRPr>
          </a:p>
        </p:txBody>
      </p:sp>
      <p:sp>
        <p:nvSpPr>
          <p:cNvPr id="5" name="Rectangle 6"/>
          <p:cNvSpPr>
            <a:spLocks noGrp="1" noChangeArrowheads="1"/>
          </p:cNvSpPr>
          <p:nvPr>
            <p:ph type="sldNum" sz="quarter" idx="12"/>
          </p:nvPr>
        </p:nvSpPr>
        <p:spPr>
          <a:ln/>
        </p:spPr>
        <p:txBody>
          <a:bodyPr/>
          <a:lstStyle>
            <a:lvl1pPr>
              <a:defRPr/>
            </a:lvl1pPr>
          </a:lstStyle>
          <a:p>
            <a:pPr>
              <a:defRPr/>
            </a:pPr>
            <a:fld id="{9F88A09C-09CD-FD42-8D91-8088A15BBB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0700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2641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p:txBody>
          <a:bodyPr/>
          <a:lstStyle/>
          <a:p>
            <a:fld id="{B35C61EB-EE03-489A-9E1E-328C020F68A1}" type="datetimeFigureOut">
              <a:rPr lang="en-US" smtClean="0"/>
              <a:t>07/12/14</a:t>
            </a:fld>
            <a:endParaRPr lang="en-US"/>
          </a:p>
        </p:txBody>
      </p:sp>
      <p:sp>
        <p:nvSpPr>
          <p:cNvPr id="8" name="Fußzeilenplatzhalter 7"/>
          <p:cNvSpPr>
            <a:spLocks noGrp="1"/>
          </p:cNvSpPr>
          <p:nvPr>
            <p:ph type="ftr" sz="quarter" idx="11"/>
          </p:nvPr>
        </p:nvSpPr>
        <p:spPr/>
        <p:txBody>
          <a:bodyPr/>
          <a:lstStyle/>
          <a:p>
            <a:endParaRPr lang="en-US"/>
          </a:p>
        </p:txBody>
      </p:sp>
      <p:sp>
        <p:nvSpPr>
          <p:cNvPr id="9" name="Foliennummernplatzhalter 8"/>
          <p:cNvSpPr>
            <a:spLocks noGrp="1"/>
          </p:cNvSpPr>
          <p:nvPr>
            <p:ph type="sldNum" sz="quarter" idx="12"/>
          </p:nvPr>
        </p:nvSpPr>
        <p:spPr/>
        <p:txBody>
          <a:bodyPr/>
          <a:lstStyle/>
          <a:p>
            <a:fld id="{5285ACFC-E6BE-4B22-BCB1-7D6B5CE03488}" type="slidenum">
              <a:rPr lang="en-US" smtClean="0"/>
              <a:t>‹#›</a:t>
            </a:fld>
            <a:endParaRPr lang="en-US"/>
          </a:p>
        </p:txBody>
      </p:sp>
    </p:spTree>
    <p:extLst>
      <p:ext uri="{BB962C8B-B14F-4D97-AF65-F5344CB8AC3E}">
        <p14:creationId xmlns:p14="http://schemas.microsoft.com/office/powerpoint/2010/main" val="1207414022"/>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Datumsplatzhalter 2"/>
          <p:cNvSpPr>
            <a:spLocks noGrp="1"/>
          </p:cNvSpPr>
          <p:nvPr>
            <p:ph type="dt" sz="half" idx="10"/>
          </p:nvPr>
        </p:nvSpPr>
        <p:spPr/>
        <p:txBody>
          <a:bodyPr/>
          <a:lstStyle/>
          <a:p>
            <a:fld id="{B35C61EB-EE03-489A-9E1E-328C020F68A1}" type="datetimeFigureOut">
              <a:rPr lang="en-US" smtClean="0"/>
              <a:t>07/12/14</a:t>
            </a:fld>
            <a:endParaRPr lang="en-US"/>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p:txBody>
          <a:bodyPr/>
          <a:lstStyle/>
          <a:p>
            <a:fld id="{5285ACFC-E6BE-4B22-BCB1-7D6B5CE03488}" type="slidenum">
              <a:rPr lang="en-US" smtClean="0"/>
              <a:t>‹#›</a:t>
            </a:fld>
            <a:endParaRPr lang="en-US"/>
          </a:p>
        </p:txBody>
      </p:sp>
    </p:spTree>
    <p:extLst>
      <p:ext uri="{BB962C8B-B14F-4D97-AF65-F5344CB8AC3E}">
        <p14:creationId xmlns:p14="http://schemas.microsoft.com/office/powerpoint/2010/main" val="3194007337"/>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theme" Target="../theme/theme3.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4.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slideLayout" Target="../slideLayouts/slideLayout50.xml"/><Relationship Id="rId14" Type="http://schemas.openxmlformats.org/officeDocument/2006/relationships/theme" Target="../theme/theme5.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slideLayout" Target="../slideLayouts/slideLayout62.xml"/><Relationship Id="rId13" Type="http://schemas.openxmlformats.org/officeDocument/2006/relationships/slideLayout" Target="../slideLayouts/slideLayout63.xml"/><Relationship Id="rId14" Type="http://schemas.openxmlformats.org/officeDocument/2006/relationships/theme" Target="../theme/theme6.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4.xml"/><Relationship Id="rId12" Type="http://schemas.openxmlformats.org/officeDocument/2006/relationships/slideLayout" Target="../slideLayouts/slideLayout75.xml"/><Relationship Id="rId13" Type="http://schemas.openxmlformats.org/officeDocument/2006/relationships/slideLayout" Target="../slideLayouts/slideLayout76.xml"/><Relationship Id="rId14" Type="http://schemas.openxmlformats.org/officeDocument/2006/relationships/theme" Target="../theme/theme7.xml"/><Relationship Id="rId1" Type="http://schemas.openxmlformats.org/officeDocument/2006/relationships/slideLayout" Target="../slideLayouts/slideLayout64.xml"/><Relationship Id="rId2" Type="http://schemas.openxmlformats.org/officeDocument/2006/relationships/slideLayout" Target="../slideLayouts/slideLayout65.xml"/><Relationship Id="rId3" Type="http://schemas.openxmlformats.org/officeDocument/2006/relationships/slideLayout" Target="../slideLayouts/slideLayout66.xml"/><Relationship Id="rId4" Type="http://schemas.openxmlformats.org/officeDocument/2006/relationships/slideLayout" Target="../slideLayouts/slideLayout67.xml"/><Relationship Id="rId5" Type="http://schemas.openxmlformats.org/officeDocument/2006/relationships/slideLayout" Target="../slideLayouts/slideLayout68.xml"/><Relationship Id="rId6" Type="http://schemas.openxmlformats.org/officeDocument/2006/relationships/slideLayout" Target="../slideLayouts/slideLayout69.xml"/><Relationship Id="rId7" Type="http://schemas.openxmlformats.org/officeDocument/2006/relationships/slideLayout" Target="../slideLayouts/slideLayout70.xml"/><Relationship Id="rId8" Type="http://schemas.openxmlformats.org/officeDocument/2006/relationships/slideLayout" Target="../slideLayouts/slideLayout71.xml"/><Relationship Id="rId9" Type="http://schemas.openxmlformats.org/officeDocument/2006/relationships/slideLayout" Target="../slideLayouts/slideLayout72.xml"/><Relationship Id="rId10"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en-US"/>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5C61EB-EE03-489A-9E1E-328C020F68A1}" type="datetimeFigureOut">
              <a:rPr lang="en-US" smtClean="0"/>
              <a:t>07/12/14</a:t>
            </a:fld>
            <a:endParaRPr 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85ACFC-E6BE-4B22-BCB1-7D6B5CE03488}" type="slidenum">
              <a:rPr lang="en-US" smtClean="0"/>
              <a:t>‹#›</a:t>
            </a:fld>
            <a:endParaRPr lang="en-US"/>
          </a:p>
        </p:txBody>
      </p:sp>
    </p:spTree>
    <p:extLst>
      <p:ext uri="{BB962C8B-B14F-4D97-AF65-F5344CB8AC3E}">
        <p14:creationId xmlns:p14="http://schemas.microsoft.com/office/powerpoint/2010/main" val="949263182"/>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5B488C-5BA0-4772-9217-EF09DEF4B9D6}" type="datetimeFigureOut">
              <a:rPr lang="en-US" smtClean="0">
                <a:solidFill>
                  <a:prstClr val="black">
                    <a:tint val="75000"/>
                  </a:prstClr>
                </a:solidFill>
              </a:rPr>
              <a:pPr/>
              <a:t>07/12/14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B0A152-DD56-454E-AB39-1769C45366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14600"/>
      </p:ext>
    </p:extLst>
  </p:cSld>
  <p:clrMap bg1="lt1" tx1="dk1" bg2="lt2" tx2="dk2" accent1="accent1" accent2="accent2" accent3="accent3" accent4="accent4" accent5="accent5" accent6="accent6" hlink="hlink" folHlink="folHlink"/>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30FF65A-DA2D-464F-A7A4-344F0550A64B}" type="datetimeFigureOut">
              <a:rPr lang="en-US" smtClean="0">
                <a:solidFill>
                  <a:prstClr val="black">
                    <a:tint val="75000"/>
                  </a:prstClr>
                </a:solidFill>
                <a:latin typeface="Calibri"/>
              </a:rPr>
              <a:pPr defTabSz="457200"/>
              <a:t>08/12/14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1D3F774-B494-E64C-B441-EC81D30127D4}"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199073506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Arial" charset="0"/>
              </a:defRPr>
            </a:lvl1pPr>
          </a:lstStyle>
          <a:p>
            <a:pPr fontAlgn="base">
              <a:spcBef>
                <a:spcPct val="0"/>
              </a:spcBef>
              <a:spcAft>
                <a:spcPct val="0"/>
              </a:spcAft>
              <a:defRPr/>
            </a:pPr>
            <a:endParaRPr lang="en-US">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Arial" charset="0"/>
              </a:defRPr>
            </a:lvl1pPr>
          </a:lstStyle>
          <a:p>
            <a:pPr fontAlgn="base">
              <a:spcBef>
                <a:spcPct val="0"/>
              </a:spcBef>
              <a:spcAft>
                <a:spcPct val="0"/>
              </a:spcAft>
              <a:defRPr/>
            </a:pPr>
            <a:endParaRPr lang="en-US">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charset="0"/>
              </a:defRPr>
            </a:lvl1pPr>
          </a:lstStyle>
          <a:p>
            <a:pPr fontAlgn="base">
              <a:spcBef>
                <a:spcPct val="0"/>
              </a:spcBef>
              <a:spcAft>
                <a:spcPct val="0"/>
              </a:spcAft>
              <a:defRPr/>
            </a:pPr>
            <a:fld id="{A28D9544-AFF6-BA45-8BCB-1B8CDD17947F}" type="slidenum">
              <a:rPr lang="en-US">
                <a:latin typeface="Arial" charset="0"/>
                <a:ea typeface="ＭＳ Ｐゴシック" charset="0"/>
              </a:rPr>
              <a:pPr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145858448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5B488C-5BA0-4772-9217-EF09DEF4B9D6}" type="datetimeFigureOut">
              <a:rPr lang="en-US" smtClean="0">
                <a:solidFill>
                  <a:prstClr val="black">
                    <a:tint val="75000"/>
                  </a:prstClr>
                </a:solidFill>
                <a:latin typeface="Calibri"/>
              </a:rPr>
              <a:pPr/>
              <a:t>09/12/14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B0A152-DD56-454E-AB39-1769C4536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161914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42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66877380-F934-7045-8C2A-ADB7F8C034AE}" type="datetimeFigureOut">
              <a:rPr lang="en-US"/>
              <a:pPr>
                <a:defRPr/>
              </a:pPr>
              <a:t>04/12/14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C1126FF6-B68D-B442-B72A-4F9BAC696711}" type="slidenum">
              <a:rPr lang="en-US"/>
              <a:pPr>
                <a:defRPr/>
              </a:pPr>
              <a:t>‹#›</a:t>
            </a:fld>
            <a:endParaRPr lang="en-US"/>
          </a:p>
        </p:txBody>
      </p:sp>
    </p:spTree>
    <p:extLst>
      <p:ext uri="{BB962C8B-B14F-4D97-AF65-F5344CB8AC3E}">
        <p14:creationId xmlns:p14="http://schemas.microsoft.com/office/powerpoint/2010/main" val="202932256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mn-cs"/>
              </a:defRPr>
            </a:lvl1pPr>
          </a:lstStyle>
          <a:p>
            <a:pPr fontAlgn="base">
              <a:spcBef>
                <a:spcPct val="0"/>
              </a:spcBef>
              <a:spcAft>
                <a:spcPct val="0"/>
              </a:spcAft>
              <a:defRPr/>
            </a:pPr>
            <a:fld id="{A8D9DD4E-FA03-FB40-AEF1-5E0B2A2ACF61}" type="datetimeFigureOut">
              <a:rPr lang="en-US">
                <a:ea typeface="ＭＳ Ｐゴシック" charset="0"/>
              </a:rPr>
              <a:pPr fontAlgn="base">
                <a:spcBef>
                  <a:spcPct val="0"/>
                </a:spcBef>
                <a:spcAft>
                  <a:spcPct val="0"/>
                </a:spcAft>
                <a:defRPr/>
              </a:pPr>
              <a:t>04/12/14</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mn-cs"/>
              </a:defRPr>
            </a:lvl1pPr>
          </a:lstStyle>
          <a:p>
            <a:pPr fontAlgn="base">
              <a:spcBef>
                <a:spcPct val="0"/>
              </a:spcBef>
              <a:spcAft>
                <a:spcPct val="0"/>
              </a:spcAft>
              <a:defRPr/>
            </a:pPr>
            <a:fld id="{ECB6E8AF-1230-9C46-9B80-99876DF68535}"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06548232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ransition xmlns:p14="http://schemas.microsoft.com/office/powerpoint/2010/main" advTm="9563"/>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6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20.png"/><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38.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26.png"/><Relationship Id="rId1" Type="http://schemas.openxmlformats.org/officeDocument/2006/relationships/slideLayout" Target="../slideLayouts/slideLayout43.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1" Type="http://schemas.openxmlformats.org/officeDocument/2006/relationships/image" Target="../media/image30.wmf"/><Relationship Id="rId12" Type="http://schemas.openxmlformats.org/officeDocument/2006/relationships/oleObject" Target="../embeddings/Microsoft_Equation1.bin"/><Relationship Id="rId13" Type="http://schemas.openxmlformats.org/officeDocument/2006/relationships/image" Target="../media/image31.wmf"/><Relationship Id="rId1" Type="http://schemas.openxmlformats.org/officeDocument/2006/relationships/vmlDrawing" Target="../drawings/vmlDrawing1.vml"/><Relationship Id="rId2" Type="http://schemas.openxmlformats.org/officeDocument/2006/relationships/slideLayout" Target="../slideLayouts/slideLayout43.xml"/><Relationship Id="rId3" Type="http://schemas.openxmlformats.org/officeDocument/2006/relationships/notesSlide" Target="../notesSlides/notesSlide5.xml"/><Relationship Id="rId4" Type="http://schemas.openxmlformats.org/officeDocument/2006/relationships/oleObject" Target="../embeddings/oleObject1.bin"/><Relationship Id="rId5" Type="http://schemas.openxmlformats.org/officeDocument/2006/relationships/image" Target="../media/image27.wmf"/><Relationship Id="rId6" Type="http://schemas.openxmlformats.org/officeDocument/2006/relationships/oleObject" Target="../embeddings/oleObject2.bin"/><Relationship Id="rId7" Type="http://schemas.openxmlformats.org/officeDocument/2006/relationships/image" Target="../media/image28.wmf"/><Relationship Id="rId8" Type="http://schemas.openxmlformats.org/officeDocument/2006/relationships/oleObject" Target="../embeddings/oleObject3.bin"/><Relationship Id="rId9" Type="http://schemas.openxmlformats.org/officeDocument/2006/relationships/image" Target="../media/image29.wmf"/><Relationship Id="rId10"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png"/><Relationship Id="rId6" Type="http://schemas.openxmlformats.org/officeDocument/2006/relationships/image" Target="../media/image39.emf"/><Relationship Id="rId7" Type="http://schemas.openxmlformats.org/officeDocument/2006/relationships/image" Target="../media/image40.png"/><Relationship Id="rId8" Type="http://schemas.openxmlformats.org/officeDocument/2006/relationships/image" Target="../media/image41.emf"/><Relationship Id="rId1" Type="http://schemas.openxmlformats.org/officeDocument/2006/relationships/slideLayout" Target="../slideLayouts/slideLayout26.xml"/><Relationship Id="rId2" Type="http://schemas.openxmlformats.org/officeDocument/2006/relationships/image" Target="../media/image3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42.png"/><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51.png"/><Relationship Id="rId3"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7.png"/><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18.png"/><Relationship Id="rId1" Type="http://schemas.openxmlformats.org/officeDocument/2006/relationships/slideLayout" Target="../slideLayouts/slideLayout28.xml"/><Relationship Id="rId2"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Microsoft_Equation2.bin"/><Relationship Id="rId4" Type="http://schemas.openxmlformats.org/officeDocument/2006/relationships/image" Target="../media/image57.wmf"/><Relationship Id="rId1" Type="http://schemas.openxmlformats.org/officeDocument/2006/relationships/vmlDrawing" Target="../drawings/vmlDrawing2.vml"/><Relationship Id="rId2"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57.xml"/><Relationship Id="rId2"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Microsoft_Equation3.bin"/><Relationship Id="rId4" Type="http://schemas.openxmlformats.org/officeDocument/2006/relationships/image" Target="../media/image57.wmf"/><Relationship Id="rId1" Type="http://schemas.openxmlformats.org/officeDocument/2006/relationships/vmlDrawing" Target="../drawings/vmlDrawing3.vml"/><Relationship Id="rId2"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11" Type="http://schemas.openxmlformats.org/officeDocument/2006/relationships/oleObject" Target="../embeddings/Microsoft_Equation4.bin"/><Relationship Id="rId12" Type="http://schemas.openxmlformats.org/officeDocument/2006/relationships/image" Target="../media/image57.wmf"/><Relationship Id="rId1" Type="http://schemas.openxmlformats.org/officeDocument/2006/relationships/vmlDrawing" Target="../drawings/vmlDrawing4.vml"/><Relationship Id="rId2" Type="http://schemas.openxmlformats.org/officeDocument/2006/relationships/slideLayout" Target="../slideLayouts/slideLayout63.xml"/><Relationship Id="rId3" Type="http://schemas.openxmlformats.org/officeDocument/2006/relationships/oleObject" Target="../embeddings/oleObject5.bin"/><Relationship Id="rId4" Type="http://schemas.openxmlformats.org/officeDocument/2006/relationships/image" Target="../media/image58.wmf"/><Relationship Id="rId5" Type="http://schemas.openxmlformats.org/officeDocument/2006/relationships/oleObject" Target="../embeddings/oleObject6.bin"/><Relationship Id="rId6" Type="http://schemas.openxmlformats.org/officeDocument/2006/relationships/image" Target="../media/image59.wmf"/><Relationship Id="rId7" Type="http://schemas.openxmlformats.org/officeDocument/2006/relationships/oleObject" Target="../embeddings/oleObject7.bin"/><Relationship Id="rId8" Type="http://schemas.openxmlformats.org/officeDocument/2006/relationships/image" Target="../media/image60.wmf"/><Relationship Id="rId9" Type="http://schemas.openxmlformats.org/officeDocument/2006/relationships/oleObject" Target="../embeddings/oleObject8.bin"/><Relationship Id="rId10" Type="http://schemas.openxmlformats.org/officeDocument/2006/relationships/image" Target="../media/image61.wmf"/></Relationships>
</file>

<file path=ppt/slides/_rels/slide32.xml.rels><?xml version="1.0" encoding="UTF-8" standalone="yes"?>
<Relationships xmlns="http://schemas.openxmlformats.org/package/2006/relationships"><Relationship Id="rId11" Type="http://schemas.openxmlformats.org/officeDocument/2006/relationships/oleObject" Target="../embeddings/oleObject13.bin"/><Relationship Id="rId12" Type="http://schemas.openxmlformats.org/officeDocument/2006/relationships/image" Target="../media/image65.wmf"/><Relationship Id="rId13" Type="http://schemas.openxmlformats.org/officeDocument/2006/relationships/oleObject" Target="../embeddings/Microsoft_Equation5.bin"/><Relationship Id="rId14" Type="http://schemas.openxmlformats.org/officeDocument/2006/relationships/image" Target="../media/image66.wmf"/><Relationship Id="rId1" Type="http://schemas.openxmlformats.org/officeDocument/2006/relationships/vmlDrawing" Target="../drawings/vmlDrawing5.vml"/><Relationship Id="rId2" Type="http://schemas.openxmlformats.org/officeDocument/2006/relationships/slideLayout" Target="../slideLayouts/slideLayout63.xml"/><Relationship Id="rId3" Type="http://schemas.openxmlformats.org/officeDocument/2006/relationships/oleObject" Target="../embeddings/oleObject9.bin"/><Relationship Id="rId4" Type="http://schemas.openxmlformats.org/officeDocument/2006/relationships/image" Target="../media/image57.wmf"/><Relationship Id="rId5" Type="http://schemas.openxmlformats.org/officeDocument/2006/relationships/oleObject" Target="../embeddings/oleObject10.bin"/><Relationship Id="rId6" Type="http://schemas.openxmlformats.org/officeDocument/2006/relationships/image" Target="../media/image62.wmf"/><Relationship Id="rId7" Type="http://schemas.openxmlformats.org/officeDocument/2006/relationships/oleObject" Target="../embeddings/oleObject11.bin"/><Relationship Id="rId8" Type="http://schemas.openxmlformats.org/officeDocument/2006/relationships/image" Target="../media/image63.wmf"/><Relationship Id="rId9" Type="http://schemas.openxmlformats.org/officeDocument/2006/relationships/oleObject" Target="../embeddings/oleObject12.bin"/><Relationship Id="rId10" Type="http://schemas.openxmlformats.org/officeDocument/2006/relationships/image" Target="../media/image64.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67.wmf"/><Relationship Id="rId5" Type="http://schemas.openxmlformats.org/officeDocument/2006/relationships/oleObject" Target="../embeddings/Microsoft_Equation6.bin"/><Relationship Id="rId6" Type="http://schemas.openxmlformats.org/officeDocument/2006/relationships/image" Target="../media/image68.wmf"/><Relationship Id="rId1" Type="http://schemas.openxmlformats.org/officeDocument/2006/relationships/vmlDrawing" Target="../drawings/vmlDrawing6.vml"/><Relationship Id="rId2"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67.wmf"/><Relationship Id="rId5" Type="http://schemas.openxmlformats.org/officeDocument/2006/relationships/oleObject" Target="../embeddings/Microsoft_Equation7.bin"/><Relationship Id="rId6" Type="http://schemas.openxmlformats.org/officeDocument/2006/relationships/image" Target="../media/image68.wmf"/><Relationship Id="rId1" Type="http://schemas.openxmlformats.org/officeDocument/2006/relationships/vmlDrawing" Target="../drawings/vmlDrawing7.vml"/><Relationship Id="rId2"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jpeg"/><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Microsoft_Equation8.bin"/><Relationship Id="rId4" Type="http://schemas.openxmlformats.org/officeDocument/2006/relationships/image" Target="../media/image57.wmf"/><Relationship Id="rId1" Type="http://schemas.openxmlformats.org/officeDocument/2006/relationships/vmlDrawing" Target="../drawings/vmlDrawing8.vml"/><Relationship Id="rId2"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57.xml"/><Relationship Id="rId2"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Microsoft_Equation9.bin"/><Relationship Id="rId4" Type="http://schemas.openxmlformats.org/officeDocument/2006/relationships/image" Target="../media/image57.wmf"/><Relationship Id="rId1" Type="http://schemas.openxmlformats.org/officeDocument/2006/relationships/vmlDrawing" Target="../drawings/vmlDrawing9.vml"/><Relationship Id="rId2" Type="http://schemas.openxmlformats.org/officeDocument/2006/relationships/slideLayout" Target="../slideLayouts/slideLayout6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55.png"/><Relationship Id="rId3" Type="http://schemas.openxmlformats.org/officeDocument/2006/relationships/image" Target="../media/image7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1.png"/><Relationship Id="rId3"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55.png"/><Relationship Id="rId6" Type="http://schemas.openxmlformats.org/officeDocument/2006/relationships/image" Target="../media/image75.png"/><Relationship Id="rId1" Type="http://schemas.openxmlformats.org/officeDocument/2006/relationships/slideLayout" Target="../slideLayouts/slideLayout28.xml"/><Relationship Id="rId2" Type="http://schemas.openxmlformats.org/officeDocument/2006/relationships/image" Target="../media/image7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69.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33.png"/><Relationship Id="rId1" Type="http://schemas.openxmlformats.org/officeDocument/2006/relationships/slideLayout" Target="../slideLayouts/slideLayout43.xml"/><Relationship Id="rId2" Type="http://schemas.openxmlformats.org/officeDocument/2006/relationships/notesSlide" Target="../notesSlides/notesSlide7.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oleObject" Target="../embeddings/oleObject16.bin"/><Relationship Id="rId5" Type="http://schemas.openxmlformats.org/officeDocument/2006/relationships/image" Target="../media/image27.wmf"/><Relationship Id="rId6" Type="http://schemas.openxmlformats.org/officeDocument/2006/relationships/oleObject" Target="../embeddings/oleObject17.bin"/><Relationship Id="rId7" Type="http://schemas.openxmlformats.org/officeDocument/2006/relationships/image" Target="../media/image28.wmf"/><Relationship Id="rId8" Type="http://schemas.openxmlformats.org/officeDocument/2006/relationships/oleObject" Target="../embeddings/oleObject18.bin"/><Relationship Id="rId9" Type="http://schemas.openxmlformats.org/officeDocument/2006/relationships/image" Target="../media/image29.wmf"/><Relationship Id="rId10" Type="http://schemas.openxmlformats.org/officeDocument/2006/relationships/oleObject" Target="../embeddings/Microsoft_Equation10.bin"/><Relationship Id="rId11" Type="http://schemas.openxmlformats.org/officeDocument/2006/relationships/image" Target="../media/image30.wmf"/><Relationship Id="rId1" Type="http://schemas.openxmlformats.org/officeDocument/2006/relationships/vmlDrawing" Target="../drawings/vmlDrawing10.vml"/><Relationship Id="rId2"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emf"/><Relationship Id="rId5" Type="http://schemas.openxmlformats.org/officeDocument/2006/relationships/image" Target="../media/image82.emf"/><Relationship Id="rId1" Type="http://schemas.openxmlformats.org/officeDocument/2006/relationships/slideLayout" Target="../slideLayouts/slideLayout26.xml"/><Relationship Id="rId2" Type="http://schemas.openxmlformats.org/officeDocument/2006/relationships/notesSlide" Target="../notesSlides/notesSlide8.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3.emf"/><Relationship Id="rId5" Type="http://schemas.openxmlformats.org/officeDocument/2006/relationships/image" Target="../media/image84.emf"/><Relationship Id="rId6" Type="http://schemas.openxmlformats.org/officeDocument/2006/relationships/image" Target="../media/image85.emf"/><Relationship Id="rId7" Type="http://schemas.openxmlformats.org/officeDocument/2006/relationships/image" Target="../media/image86.emf"/><Relationship Id="rId8" Type="http://schemas.openxmlformats.org/officeDocument/2006/relationships/image" Target="../media/image87.emf"/><Relationship Id="rId9" Type="http://schemas.openxmlformats.org/officeDocument/2006/relationships/image" Target="../media/image88.emf"/><Relationship Id="rId1" Type="http://schemas.openxmlformats.org/officeDocument/2006/relationships/slideLayout" Target="../slideLayouts/slideLayout26.xml"/><Relationship Id="rId2" Type="http://schemas.openxmlformats.org/officeDocument/2006/relationships/notesSlide" Target="../notesSlides/notesSlide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7.png"/><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0" y="5791200"/>
            <a:ext cx="9144000" cy="1066800"/>
          </a:xfrm>
          <a:prstGeom prst="rect">
            <a:avLst/>
          </a:prstGeom>
          <a:solidFill>
            <a:srgbClr val="000066"/>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80898" name="Rectangle 3"/>
          <p:cNvSpPr>
            <a:spLocks noGrp="1" noChangeArrowheads="1"/>
          </p:cNvSpPr>
          <p:nvPr>
            <p:ph type="title"/>
          </p:nvPr>
        </p:nvSpPr>
        <p:spPr>
          <a:xfrm>
            <a:off x="384175" y="1498600"/>
            <a:ext cx="8455025" cy="4191000"/>
          </a:xfrm>
        </p:spPr>
        <p:txBody>
          <a:bodyPr/>
          <a:lstStyle/>
          <a:p>
            <a:r>
              <a:rPr lang="en-US" b="1" dirty="0" smtClean="0">
                <a:latin typeface="Calibri" charset="0"/>
              </a:rPr>
              <a:t>What’s QEC to Solid State Physics</a:t>
            </a:r>
            <a:br>
              <a:rPr lang="en-US" b="1" dirty="0" smtClean="0">
                <a:latin typeface="Calibri" charset="0"/>
              </a:rPr>
            </a:br>
            <a:r>
              <a:rPr lang="en-US" sz="3600" dirty="0" smtClean="0">
                <a:latin typeface="Calibri" charset="0"/>
              </a:rPr>
              <a:t>David </a:t>
            </a:r>
            <a:r>
              <a:rPr lang="en-US" sz="3600" dirty="0">
                <a:latin typeface="Calibri" charset="0"/>
              </a:rPr>
              <a:t>DiVincenzo </a:t>
            </a:r>
            <a:br>
              <a:rPr lang="en-US" sz="3600" dirty="0">
                <a:latin typeface="Calibri" charset="0"/>
              </a:rPr>
            </a:br>
            <a:r>
              <a:rPr lang="en-US" sz="2800" dirty="0" smtClean="0">
                <a:latin typeface="Calibri" charset="0"/>
              </a:rPr>
              <a:t>17</a:t>
            </a:r>
            <a:r>
              <a:rPr lang="en-US" sz="2800" dirty="0" smtClean="0">
                <a:latin typeface="Calibri" charset="0"/>
              </a:rPr>
              <a:t>.12.2014</a:t>
            </a:r>
            <a:r>
              <a:rPr lang="en-US" sz="2800" dirty="0">
                <a:latin typeface="Calibri" charset="0"/>
              </a:rPr>
              <a:t/>
            </a:r>
            <a:br>
              <a:rPr lang="en-US" sz="2800" dirty="0">
                <a:latin typeface="Calibri" charset="0"/>
              </a:rPr>
            </a:br>
            <a:r>
              <a:rPr lang="en-US" sz="2800" dirty="0" smtClean="0"/>
              <a:t>QEC14</a:t>
            </a:r>
            <a:endParaRPr lang="en-US" sz="2800" dirty="0">
              <a:latin typeface="Calibri" charset="0"/>
            </a:endParaRPr>
          </a:p>
        </p:txBody>
      </p:sp>
      <p:sp>
        <p:nvSpPr>
          <p:cNvPr id="186373" name="Line 5"/>
          <p:cNvSpPr>
            <a:spLocks noChangeShapeType="1"/>
          </p:cNvSpPr>
          <p:nvPr/>
        </p:nvSpPr>
        <p:spPr bwMode="auto">
          <a:xfrm>
            <a:off x="0" y="1371600"/>
            <a:ext cx="914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86374" name="Line 6"/>
          <p:cNvSpPr>
            <a:spLocks noChangeShapeType="1"/>
          </p:cNvSpPr>
          <p:nvPr/>
        </p:nvSpPr>
        <p:spPr bwMode="auto">
          <a:xfrm>
            <a:off x="0" y="1447800"/>
            <a:ext cx="914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prstClr val="black"/>
              </a:solidFill>
              <a:latin typeface="Arial" charset="0"/>
              <a:ea typeface="ＭＳ Ｐゴシック" charset="0"/>
              <a:cs typeface="Arial" charset="0"/>
            </a:endParaRPr>
          </a:p>
        </p:txBody>
      </p:sp>
      <p:pic>
        <p:nvPicPr>
          <p:cNvPr id="80902" name="Picture 1" descr="julogo.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75" y="0"/>
            <a:ext cx="3032125"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2" descr="IQIlogo_lowres_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23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24013" y="0"/>
            <a:ext cx="41814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524000" y="5600700"/>
            <a:ext cx="914400" cy="1257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pic>
        <p:nvPicPr>
          <p:cNvPr id="80906"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776913"/>
            <a:ext cx="20955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033316"/>
      </p:ext>
    </p:extLst>
  </p:cSld>
  <p:clrMapOvr>
    <a:masterClrMapping/>
  </p:clrMapOvr>
  <p:transition xmlns:p14="http://schemas.microsoft.com/office/powerpoint/2010/main" advTm="9563"/>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 y="0"/>
            <a:ext cx="9098610" cy="6858000"/>
          </a:xfrm>
          <a:prstGeom prst="rect">
            <a:avLst/>
          </a:prstGeom>
        </p:spPr>
      </p:pic>
      <p:sp>
        <p:nvSpPr>
          <p:cNvPr id="5" name="Rectangle 4"/>
          <p:cNvSpPr/>
          <p:nvPr/>
        </p:nvSpPr>
        <p:spPr>
          <a:xfrm>
            <a:off x="107504" y="4221088"/>
            <a:ext cx="9036496" cy="2636912"/>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0" y="2514600"/>
            <a:ext cx="9144000" cy="1807840"/>
          </a:xfrm>
          <a:prstGeom prst="rect">
            <a:avLst/>
          </a:prstGeom>
        </p:spPr>
      </p:pic>
      <p:sp>
        <p:nvSpPr>
          <p:cNvPr id="4" name="TextBox 3"/>
          <p:cNvSpPr txBox="1"/>
          <p:nvPr/>
        </p:nvSpPr>
        <p:spPr>
          <a:xfrm>
            <a:off x="1979712" y="2132856"/>
            <a:ext cx="1708746" cy="369332"/>
          </a:xfrm>
          <a:prstGeom prst="rect">
            <a:avLst/>
          </a:prstGeom>
          <a:solidFill>
            <a:schemeClr val="bg1"/>
          </a:solidFill>
        </p:spPr>
        <p:txBody>
          <a:bodyPr wrap="none" rtlCol="0">
            <a:spAutoFit/>
          </a:bodyPr>
          <a:lstStyle/>
          <a:p>
            <a:r>
              <a:rPr lang="en-US" dirty="0" smtClean="0"/>
              <a:t>arXiv:1411.7403</a:t>
            </a:r>
            <a:endParaRPr lang="en-US" dirty="0"/>
          </a:p>
        </p:txBody>
      </p:sp>
    </p:spTree>
    <p:extLst>
      <p:ext uri="{BB962C8B-B14F-4D97-AF65-F5344CB8AC3E}">
        <p14:creationId xmlns:p14="http://schemas.microsoft.com/office/powerpoint/2010/main" val="293001129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 y="0"/>
            <a:ext cx="9098610" cy="6858000"/>
          </a:xfrm>
          <a:prstGeom prst="rect">
            <a:avLst/>
          </a:prstGeom>
        </p:spPr>
      </p:pic>
    </p:spTree>
    <p:extLst>
      <p:ext uri="{BB962C8B-B14F-4D97-AF65-F5344CB8AC3E}">
        <p14:creationId xmlns:p14="http://schemas.microsoft.com/office/powerpoint/2010/main" val="186987105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 y="0"/>
            <a:ext cx="9098610" cy="6858000"/>
          </a:xfrm>
          <a:prstGeom prst="rect">
            <a:avLst/>
          </a:prstGeom>
        </p:spPr>
      </p:pic>
      <p:sp>
        <p:nvSpPr>
          <p:cNvPr id="3" name="TextBox 2"/>
          <p:cNvSpPr txBox="1"/>
          <p:nvPr/>
        </p:nvSpPr>
        <p:spPr>
          <a:xfrm>
            <a:off x="17991" y="2636912"/>
            <a:ext cx="4871308" cy="369332"/>
          </a:xfrm>
          <a:prstGeom prst="rect">
            <a:avLst/>
          </a:prstGeom>
          <a:solidFill>
            <a:schemeClr val="bg1"/>
          </a:solidFill>
        </p:spPr>
        <p:txBody>
          <a:bodyPr wrap="none" rtlCol="0">
            <a:spAutoFit/>
          </a:bodyPr>
          <a:lstStyle/>
          <a:p>
            <a:r>
              <a:rPr lang="en-US" dirty="0" smtClean="0"/>
              <a:t>Not obvious that this is a scalable implementation</a:t>
            </a:r>
            <a:endParaRPr lang="en-US" dirty="0"/>
          </a:p>
        </p:txBody>
      </p:sp>
    </p:spTree>
    <p:extLst>
      <p:ext uri="{BB962C8B-B14F-4D97-AF65-F5344CB8AC3E}">
        <p14:creationId xmlns:p14="http://schemas.microsoft.com/office/powerpoint/2010/main" val="374031678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38438" y="2615622"/>
            <a:ext cx="5705562" cy="4087340"/>
          </a:xfrm>
          <a:prstGeom prst="rect">
            <a:avLst/>
          </a:prstGeom>
        </p:spPr>
      </p:pic>
      <p:pic>
        <p:nvPicPr>
          <p:cNvPr id="5" name="Picture 4"/>
          <p:cNvPicPr>
            <a:picLocks noChangeAspect="1"/>
          </p:cNvPicPr>
          <p:nvPr/>
        </p:nvPicPr>
        <p:blipFill>
          <a:blip r:embed="rId3"/>
          <a:stretch>
            <a:fillRect/>
          </a:stretch>
        </p:blipFill>
        <p:spPr>
          <a:xfrm>
            <a:off x="190500" y="764704"/>
            <a:ext cx="8953500" cy="1549400"/>
          </a:xfrm>
          <a:prstGeom prst="rect">
            <a:avLst/>
          </a:prstGeom>
        </p:spPr>
      </p:pic>
      <p:pic>
        <p:nvPicPr>
          <p:cNvPr id="6" name="Picture 5"/>
          <p:cNvPicPr>
            <a:picLocks noChangeAspect="1"/>
          </p:cNvPicPr>
          <p:nvPr/>
        </p:nvPicPr>
        <p:blipFill>
          <a:blip r:embed="rId4"/>
          <a:stretch>
            <a:fillRect/>
          </a:stretch>
        </p:blipFill>
        <p:spPr>
          <a:xfrm>
            <a:off x="1" y="4378154"/>
            <a:ext cx="3175134" cy="2409273"/>
          </a:xfrm>
          <a:prstGeom prst="rect">
            <a:avLst/>
          </a:prstGeom>
        </p:spPr>
      </p:pic>
      <p:sp>
        <p:nvSpPr>
          <p:cNvPr id="7" name="TextBox 6"/>
          <p:cNvSpPr txBox="1"/>
          <p:nvPr/>
        </p:nvSpPr>
        <p:spPr>
          <a:xfrm>
            <a:off x="0" y="27890"/>
            <a:ext cx="3701704" cy="646331"/>
          </a:xfrm>
          <a:prstGeom prst="rect">
            <a:avLst/>
          </a:prstGeom>
          <a:noFill/>
        </p:spPr>
        <p:txBody>
          <a:bodyPr wrap="none" rtlCol="0">
            <a:spAutoFit/>
          </a:bodyPr>
          <a:lstStyle/>
          <a:p>
            <a:r>
              <a:rPr lang="en-US" dirty="0" smtClean="0"/>
              <a:t>Progress </a:t>
            </a:r>
            <a:r>
              <a:rPr lang="en-US" dirty="0" smtClean="0"/>
              <a:t>error correction in ion </a:t>
            </a:r>
            <a:r>
              <a:rPr lang="en-US" dirty="0" smtClean="0"/>
              <a:t>traps,</a:t>
            </a:r>
          </a:p>
          <a:p>
            <a:r>
              <a:rPr lang="en-US" dirty="0" smtClean="0"/>
              <a:t>But another not-really-scalable setup</a:t>
            </a:r>
            <a:endParaRPr lang="en-US" dirty="0"/>
          </a:p>
        </p:txBody>
      </p:sp>
      <p:sp>
        <p:nvSpPr>
          <p:cNvPr id="8" name="TextBox 7"/>
          <p:cNvSpPr txBox="1"/>
          <p:nvPr/>
        </p:nvSpPr>
        <p:spPr>
          <a:xfrm>
            <a:off x="292101" y="2546350"/>
            <a:ext cx="3200400" cy="923330"/>
          </a:xfrm>
          <a:prstGeom prst="rect">
            <a:avLst/>
          </a:prstGeom>
          <a:noFill/>
        </p:spPr>
        <p:txBody>
          <a:bodyPr wrap="square" rtlCol="0">
            <a:spAutoFit/>
          </a:bodyPr>
          <a:lstStyle/>
          <a:p>
            <a:r>
              <a:rPr lang="en-US" dirty="0" err="1" smtClean="0"/>
              <a:t>Steane</a:t>
            </a:r>
            <a:r>
              <a:rPr lang="en-US" dirty="0" smtClean="0"/>
              <a:t> 7-qubit error correction code as first step to “color code carpet”</a:t>
            </a:r>
            <a:endParaRPr lang="en-US" dirty="0"/>
          </a:p>
        </p:txBody>
      </p:sp>
      <p:sp>
        <p:nvSpPr>
          <p:cNvPr id="9" name="TextBox 8"/>
          <p:cNvSpPr txBox="1"/>
          <p:nvPr/>
        </p:nvSpPr>
        <p:spPr>
          <a:xfrm>
            <a:off x="215900" y="4027870"/>
            <a:ext cx="1534044" cy="369332"/>
          </a:xfrm>
          <a:prstGeom prst="rect">
            <a:avLst/>
          </a:prstGeom>
          <a:noFill/>
        </p:spPr>
        <p:txBody>
          <a:bodyPr wrap="none" rtlCol="0">
            <a:spAutoFit/>
          </a:bodyPr>
          <a:lstStyle/>
          <a:p>
            <a:r>
              <a:rPr lang="en-US" dirty="0" smtClean="0"/>
              <a:t>Uni. Innsbruck</a:t>
            </a:r>
            <a:endParaRPr lang="en-US" dirty="0"/>
          </a:p>
        </p:txBody>
      </p:sp>
      <p:sp>
        <p:nvSpPr>
          <p:cNvPr id="2" name="TextBox 1"/>
          <p:cNvSpPr txBox="1"/>
          <p:nvPr/>
        </p:nvSpPr>
        <p:spPr>
          <a:xfrm>
            <a:off x="4971797" y="2168538"/>
            <a:ext cx="787395" cy="369332"/>
          </a:xfrm>
          <a:prstGeom prst="rect">
            <a:avLst/>
          </a:prstGeom>
          <a:noFill/>
        </p:spPr>
        <p:txBody>
          <a:bodyPr wrap="none" rtlCol="0">
            <a:spAutoFit/>
          </a:bodyPr>
          <a:lstStyle/>
          <a:p>
            <a:r>
              <a:rPr lang="en-US" dirty="0" smtClean="0"/>
              <a:t>Fig. </a:t>
            </a:r>
            <a:r>
              <a:rPr lang="en-US" smtClean="0"/>
              <a:t>S4</a:t>
            </a:r>
            <a:endParaRPr lang="en-US"/>
          </a:p>
        </p:txBody>
      </p:sp>
      <p:pic>
        <p:nvPicPr>
          <p:cNvPr id="3" name="Picture 2"/>
          <p:cNvPicPr>
            <a:picLocks noChangeAspect="1"/>
          </p:cNvPicPr>
          <p:nvPr/>
        </p:nvPicPr>
        <p:blipFill>
          <a:blip r:embed="rId5"/>
          <a:stretch>
            <a:fillRect/>
          </a:stretch>
        </p:blipFill>
        <p:spPr>
          <a:xfrm>
            <a:off x="6876256" y="548680"/>
            <a:ext cx="2267744" cy="1476892"/>
          </a:xfrm>
          <a:prstGeom prst="rect">
            <a:avLst/>
          </a:prstGeom>
        </p:spPr>
      </p:pic>
    </p:spTree>
    <p:extLst>
      <p:ext uri="{BB962C8B-B14F-4D97-AF65-F5344CB8AC3E}">
        <p14:creationId xmlns:p14="http://schemas.microsoft.com/office/powerpoint/2010/main" val="1987870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Two-electron spin </a:t>
            </a:r>
            <a:r>
              <a:rPr lang="en-US" dirty="0" err="1" smtClean="0"/>
              <a:t>qubits</a:t>
            </a:r>
            <a:endParaRPr lang="en-US" dirty="0"/>
          </a:p>
        </p:txBody>
      </p:sp>
      <p:grpSp>
        <p:nvGrpSpPr>
          <p:cNvPr id="119" name="Group 118"/>
          <p:cNvGrpSpPr/>
          <p:nvPr/>
        </p:nvGrpSpPr>
        <p:grpSpPr>
          <a:xfrm>
            <a:off x="1083100" y="-295273"/>
            <a:ext cx="6665649" cy="5629273"/>
            <a:chOff x="195442" y="22365"/>
            <a:chExt cx="6097409" cy="5260835"/>
          </a:xfrm>
        </p:grpSpPr>
        <p:grpSp>
          <p:nvGrpSpPr>
            <p:cNvPr id="18" name="Group 17"/>
            <p:cNvGrpSpPr/>
            <p:nvPr/>
          </p:nvGrpSpPr>
          <p:grpSpPr>
            <a:xfrm>
              <a:off x="1331759" y="1889845"/>
              <a:ext cx="4961092" cy="3377022"/>
              <a:chOff x="1549894" y="1484724"/>
              <a:chExt cx="4571460" cy="5000957"/>
            </a:xfrm>
          </p:grpSpPr>
          <p:sp>
            <p:nvSpPr>
              <p:cNvPr id="5" name="Rectangle 4"/>
              <p:cNvSpPr/>
              <p:nvPr/>
            </p:nvSpPr>
            <p:spPr>
              <a:xfrm>
                <a:off x="1552965" y="4744678"/>
                <a:ext cx="3879824" cy="1741003"/>
              </a:xfrm>
              <a:prstGeom prst="rect">
                <a:avLst/>
              </a:prstGeom>
              <a:solidFill>
                <a:schemeClr val="tx2">
                  <a:lumMod val="60000"/>
                  <a:lumOff val="40000"/>
                </a:schemeClr>
              </a:solidFill>
              <a:ln>
                <a:noFill/>
              </a:ln>
              <a:scene3d>
                <a:camera prst="obliqueTopRight"/>
                <a:lightRig rig="balanced" dir="t"/>
              </a:scene3d>
              <a:sp3d extrusionH="3810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 name="Rectangle 2"/>
              <p:cNvSpPr/>
              <p:nvPr/>
            </p:nvSpPr>
            <p:spPr>
              <a:xfrm>
                <a:off x="1549894" y="3570573"/>
                <a:ext cx="3892961" cy="1175600"/>
              </a:xfrm>
              <a:prstGeom prst="rect">
                <a:avLst/>
              </a:prstGeom>
              <a:solidFill>
                <a:schemeClr val="tx2">
                  <a:lumMod val="20000"/>
                  <a:lumOff val="80000"/>
                </a:schemeClr>
              </a:solidFill>
              <a:ln>
                <a:noFill/>
              </a:ln>
              <a:scene3d>
                <a:camera prst="obliqueTopRight"/>
                <a:lightRig rig="balanced" dir="t"/>
              </a:scene3d>
              <a:sp3d extrusionH="3810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 name="Rectangle 5"/>
              <p:cNvSpPr/>
              <p:nvPr/>
            </p:nvSpPr>
            <p:spPr>
              <a:xfrm>
                <a:off x="1551619" y="3276611"/>
                <a:ext cx="3897086" cy="293905"/>
              </a:xfrm>
              <a:prstGeom prst="rect">
                <a:avLst/>
              </a:prstGeom>
              <a:solidFill>
                <a:srgbClr val="B6B6B6"/>
              </a:solidFill>
              <a:ln>
                <a:noFill/>
              </a:ln>
              <a:scene3d>
                <a:camera prst="obliqueTopRight"/>
                <a:lightRig rig="balanced" dir="t"/>
              </a:scene3d>
              <a:sp3d extrusionH="3810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 name="Rectangle 6"/>
              <p:cNvSpPr/>
              <p:nvPr/>
            </p:nvSpPr>
            <p:spPr>
              <a:xfrm>
                <a:off x="1552964" y="2873830"/>
                <a:ext cx="3901593" cy="406576"/>
              </a:xfrm>
              <a:prstGeom prst="rect">
                <a:avLst/>
              </a:prstGeom>
              <a:solidFill>
                <a:schemeClr val="tx2">
                  <a:lumMod val="20000"/>
                  <a:lumOff val="80000"/>
                </a:schemeClr>
              </a:solidFill>
              <a:ln>
                <a:noFill/>
              </a:ln>
              <a:scene3d>
                <a:camera prst="obliqueTopRight"/>
                <a:lightRig rig="balanced" dir="t"/>
              </a:scene3d>
              <a:sp3d extrusionH="3810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Rectangle 3"/>
              <p:cNvSpPr/>
              <p:nvPr/>
            </p:nvSpPr>
            <p:spPr>
              <a:xfrm>
                <a:off x="1551622" y="2732315"/>
                <a:ext cx="3897086" cy="174172"/>
              </a:xfrm>
              <a:prstGeom prst="rect">
                <a:avLst/>
              </a:prstGeom>
              <a:solidFill>
                <a:schemeClr val="tx2">
                  <a:lumMod val="60000"/>
                  <a:lumOff val="40000"/>
                </a:schemeClr>
              </a:solidFill>
              <a:ln>
                <a:noFill/>
              </a:ln>
              <a:scene3d>
                <a:camera prst="obliqueTopRight"/>
                <a:lightRig rig="balanced" dir="t"/>
              </a:scene3d>
              <a:sp3d extrusionH="3810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TextBox 7"/>
              <p:cNvSpPr txBox="1"/>
              <p:nvPr/>
            </p:nvSpPr>
            <p:spPr>
              <a:xfrm rot="18992468">
                <a:off x="5457390" y="4932482"/>
                <a:ext cx="663964" cy="369332"/>
              </a:xfrm>
              <a:prstGeom prst="rect">
                <a:avLst/>
              </a:prstGeom>
              <a:noFill/>
            </p:spPr>
            <p:txBody>
              <a:bodyPr wrap="none" rtlCol="0">
                <a:spAutoFit/>
              </a:bodyPr>
              <a:lstStyle/>
              <a:p>
                <a:r>
                  <a:rPr lang="en-US" dirty="0" err="1" smtClean="0">
                    <a:solidFill>
                      <a:prstClr val="black"/>
                    </a:solidFill>
                    <a:latin typeface="Calibri"/>
                  </a:rPr>
                  <a:t>GaAs</a:t>
                </a:r>
                <a:endParaRPr lang="en-US" dirty="0">
                  <a:solidFill>
                    <a:prstClr val="black"/>
                  </a:solidFill>
                  <a:latin typeface="Calibri"/>
                </a:endParaRPr>
              </a:p>
            </p:txBody>
          </p:sp>
          <p:sp>
            <p:nvSpPr>
              <p:cNvPr id="10" name="TextBox 9"/>
              <p:cNvSpPr txBox="1"/>
              <p:nvPr/>
            </p:nvSpPr>
            <p:spPr>
              <a:xfrm rot="18825175">
                <a:off x="4804195" y="3286287"/>
                <a:ext cx="2045854" cy="299470"/>
              </a:xfrm>
              <a:prstGeom prst="rect">
                <a:avLst/>
              </a:prstGeom>
              <a:noFill/>
            </p:spPr>
            <p:txBody>
              <a:bodyPr wrap="square" rtlCol="0">
                <a:spAutoFit/>
              </a:bodyPr>
              <a:lstStyle/>
              <a:p>
                <a:r>
                  <a:rPr lang="en-US" dirty="0" smtClean="0">
                    <a:solidFill>
                      <a:prstClr val="black"/>
                    </a:solidFill>
                    <a:latin typeface="Calibri"/>
                  </a:rPr>
                  <a:t>Al</a:t>
                </a:r>
                <a:r>
                  <a:rPr lang="en-US" baseline="-25000" dirty="0" smtClean="0">
                    <a:solidFill>
                      <a:prstClr val="black"/>
                    </a:solidFill>
                    <a:latin typeface="Calibri"/>
                  </a:rPr>
                  <a:t>0.3</a:t>
                </a:r>
                <a:r>
                  <a:rPr lang="en-US" dirty="0" smtClean="0">
                    <a:solidFill>
                      <a:prstClr val="black"/>
                    </a:solidFill>
                    <a:latin typeface="Calibri"/>
                  </a:rPr>
                  <a:t>Ga</a:t>
                </a:r>
                <a:r>
                  <a:rPr lang="en-US" baseline="-25000" dirty="0" smtClean="0">
                    <a:solidFill>
                      <a:prstClr val="black"/>
                    </a:solidFill>
                    <a:latin typeface="Calibri"/>
                  </a:rPr>
                  <a:t>0.7</a:t>
                </a:r>
                <a:r>
                  <a:rPr lang="en-US" dirty="0" smtClean="0">
                    <a:solidFill>
                      <a:prstClr val="black"/>
                    </a:solidFill>
                    <a:latin typeface="Calibri"/>
                  </a:rPr>
                  <a:t>As</a:t>
                </a:r>
                <a:endParaRPr lang="en-US" dirty="0">
                  <a:solidFill>
                    <a:prstClr val="black"/>
                  </a:solidFill>
                  <a:latin typeface="Calibri"/>
                </a:endParaRPr>
              </a:p>
            </p:txBody>
          </p:sp>
          <p:sp>
            <p:nvSpPr>
              <p:cNvPr id="11" name="TextBox 10"/>
              <p:cNvSpPr txBox="1"/>
              <p:nvPr/>
            </p:nvSpPr>
            <p:spPr>
              <a:xfrm rot="18869001">
                <a:off x="4880783" y="2362085"/>
                <a:ext cx="1952485" cy="197763"/>
              </a:xfrm>
              <a:prstGeom prst="rect">
                <a:avLst/>
              </a:prstGeom>
              <a:noFill/>
            </p:spPr>
            <p:txBody>
              <a:bodyPr wrap="none" rtlCol="0">
                <a:spAutoFit/>
              </a:bodyPr>
              <a:lstStyle/>
              <a:p>
                <a:r>
                  <a:rPr lang="en-US" dirty="0" smtClean="0">
                    <a:solidFill>
                      <a:prstClr val="black"/>
                    </a:solidFill>
                    <a:latin typeface="Calibri"/>
                  </a:rPr>
                  <a:t>Si doping</a:t>
                </a:r>
                <a:endParaRPr lang="en-US" dirty="0">
                  <a:solidFill>
                    <a:prstClr val="black"/>
                  </a:solidFill>
                  <a:latin typeface="Calibri"/>
                </a:endParaRPr>
              </a:p>
            </p:txBody>
          </p:sp>
        </p:grpSp>
        <p:grpSp>
          <p:nvGrpSpPr>
            <p:cNvPr id="65" name="Group 64"/>
            <p:cNvGrpSpPr/>
            <p:nvPr/>
          </p:nvGrpSpPr>
          <p:grpSpPr>
            <a:xfrm>
              <a:off x="3026205" y="3421236"/>
              <a:ext cx="1698195" cy="998364"/>
              <a:chOff x="2525454" y="3409387"/>
              <a:chExt cx="2068343" cy="1017978"/>
            </a:xfrm>
          </p:grpSpPr>
          <p:sp>
            <p:nvSpPr>
              <p:cNvPr id="17" name="Freeform 16"/>
              <p:cNvSpPr/>
              <p:nvPr/>
            </p:nvSpPr>
            <p:spPr>
              <a:xfrm>
                <a:off x="2701011" y="3409387"/>
                <a:ext cx="1771860" cy="1017978"/>
              </a:xfrm>
              <a:custGeom>
                <a:avLst/>
                <a:gdLst>
                  <a:gd name="connsiteX0" fmla="*/ 0 w 3113314"/>
                  <a:gd name="connsiteY0" fmla="*/ 54428 h 1963056"/>
                  <a:gd name="connsiteX1" fmla="*/ 446314 w 3113314"/>
                  <a:gd name="connsiteY1" fmla="*/ 1741714 h 1963056"/>
                  <a:gd name="connsiteX2" fmla="*/ 1611086 w 3113314"/>
                  <a:gd name="connsiteY2" fmla="*/ 1197428 h 1963056"/>
                  <a:gd name="connsiteX3" fmla="*/ 2634343 w 3113314"/>
                  <a:gd name="connsiteY3" fmla="*/ 1763485 h 1963056"/>
                  <a:gd name="connsiteX4" fmla="*/ 3113314 w 3113314"/>
                  <a:gd name="connsiteY4" fmla="*/ 0 h 196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3314" h="1963056">
                    <a:moveTo>
                      <a:pt x="0" y="54428"/>
                    </a:moveTo>
                    <a:cubicBezTo>
                      <a:pt x="88900" y="802821"/>
                      <a:pt x="177800" y="1551214"/>
                      <a:pt x="446314" y="1741714"/>
                    </a:cubicBezTo>
                    <a:cubicBezTo>
                      <a:pt x="714828" y="1932214"/>
                      <a:pt x="1246415" y="1193800"/>
                      <a:pt x="1611086" y="1197428"/>
                    </a:cubicBezTo>
                    <a:cubicBezTo>
                      <a:pt x="1975757" y="1201056"/>
                      <a:pt x="2383972" y="1963056"/>
                      <a:pt x="2634343" y="1763485"/>
                    </a:cubicBezTo>
                    <a:cubicBezTo>
                      <a:pt x="2884714" y="1563914"/>
                      <a:pt x="2999014" y="781957"/>
                      <a:pt x="3113314" y="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19" name="Oval 18"/>
              <p:cNvSpPr/>
              <p:nvPr/>
            </p:nvSpPr>
            <p:spPr>
              <a:xfrm rot="5400000">
                <a:off x="2979196" y="4160481"/>
                <a:ext cx="123019" cy="13629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Freeform 19"/>
              <p:cNvSpPr/>
              <p:nvPr/>
            </p:nvSpPr>
            <p:spPr>
              <a:xfrm>
                <a:off x="2525454" y="4093028"/>
                <a:ext cx="957975" cy="239495"/>
              </a:xfrm>
              <a:custGeom>
                <a:avLst/>
                <a:gdLst>
                  <a:gd name="connsiteX0" fmla="*/ 0 w 6803571"/>
                  <a:gd name="connsiteY0" fmla="*/ 1248228 h 1335314"/>
                  <a:gd name="connsiteX1" fmla="*/ 1611085 w 6803571"/>
                  <a:gd name="connsiteY1" fmla="*/ 192314 h 1335314"/>
                  <a:gd name="connsiteX2" fmla="*/ 2873828 w 6803571"/>
                  <a:gd name="connsiteY2" fmla="*/ 159657 h 1335314"/>
                  <a:gd name="connsiteX3" fmla="*/ 4310742 w 6803571"/>
                  <a:gd name="connsiteY3" fmla="*/ 1150257 h 1335314"/>
                  <a:gd name="connsiteX4" fmla="*/ 6803571 w 6803571"/>
                  <a:gd name="connsiteY4" fmla="*/ 1270000 h 1335314"/>
                  <a:gd name="connsiteX0" fmla="*/ 0 w 6803571"/>
                  <a:gd name="connsiteY0" fmla="*/ 1248228 h 1335314"/>
                  <a:gd name="connsiteX1" fmla="*/ 1175657 w 6803571"/>
                  <a:gd name="connsiteY1" fmla="*/ 976085 h 1335314"/>
                  <a:gd name="connsiteX2" fmla="*/ 1611085 w 6803571"/>
                  <a:gd name="connsiteY2" fmla="*/ 192314 h 1335314"/>
                  <a:gd name="connsiteX3" fmla="*/ 2873828 w 6803571"/>
                  <a:gd name="connsiteY3" fmla="*/ 159657 h 1335314"/>
                  <a:gd name="connsiteX4" fmla="*/ 4310742 w 6803571"/>
                  <a:gd name="connsiteY4" fmla="*/ 1150257 h 1335314"/>
                  <a:gd name="connsiteX5" fmla="*/ 6803571 w 6803571"/>
                  <a:gd name="connsiteY5" fmla="*/ 1270000 h 1335314"/>
                  <a:gd name="connsiteX0" fmla="*/ 0 w 6803571"/>
                  <a:gd name="connsiteY0" fmla="*/ 1289957 h 1377043"/>
                  <a:gd name="connsiteX1" fmla="*/ 1175657 w 6803571"/>
                  <a:gd name="connsiteY1" fmla="*/ 1017814 h 1377043"/>
                  <a:gd name="connsiteX2" fmla="*/ 1611085 w 6803571"/>
                  <a:gd name="connsiteY2" fmla="*/ 234043 h 1377043"/>
                  <a:gd name="connsiteX3" fmla="*/ 2471057 w 6803571"/>
                  <a:gd name="connsiteY3" fmla="*/ 5443 h 1377043"/>
                  <a:gd name="connsiteX4" fmla="*/ 2873828 w 6803571"/>
                  <a:gd name="connsiteY4" fmla="*/ 201386 h 1377043"/>
                  <a:gd name="connsiteX5" fmla="*/ 4310742 w 6803571"/>
                  <a:gd name="connsiteY5" fmla="*/ 1191986 h 1377043"/>
                  <a:gd name="connsiteX6" fmla="*/ 6803571 w 6803571"/>
                  <a:gd name="connsiteY6" fmla="*/ 1311729 h 1377043"/>
                  <a:gd name="connsiteX0" fmla="*/ 0 w 6803571"/>
                  <a:gd name="connsiteY0" fmla="*/ 1289957 h 1377043"/>
                  <a:gd name="connsiteX1" fmla="*/ 1175657 w 6803571"/>
                  <a:gd name="connsiteY1" fmla="*/ 1017814 h 1377043"/>
                  <a:gd name="connsiteX2" fmla="*/ 1611085 w 6803571"/>
                  <a:gd name="connsiteY2" fmla="*/ 234043 h 1377043"/>
                  <a:gd name="connsiteX3" fmla="*/ 2471057 w 6803571"/>
                  <a:gd name="connsiteY3" fmla="*/ 5443 h 1377043"/>
                  <a:gd name="connsiteX4" fmla="*/ 3635828 w 6803571"/>
                  <a:gd name="connsiteY4" fmla="*/ 201386 h 1377043"/>
                  <a:gd name="connsiteX5" fmla="*/ 4310742 w 6803571"/>
                  <a:gd name="connsiteY5" fmla="*/ 1191986 h 1377043"/>
                  <a:gd name="connsiteX6" fmla="*/ 6803571 w 6803571"/>
                  <a:gd name="connsiteY6" fmla="*/ 1311729 h 1377043"/>
                  <a:gd name="connsiteX0" fmla="*/ 0 w 6803571"/>
                  <a:gd name="connsiteY0" fmla="*/ 1289957 h 1377043"/>
                  <a:gd name="connsiteX1" fmla="*/ 1175657 w 6803571"/>
                  <a:gd name="connsiteY1" fmla="*/ 1017814 h 1377043"/>
                  <a:gd name="connsiteX2" fmla="*/ 1611085 w 6803571"/>
                  <a:gd name="connsiteY2" fmla="*/ 234043 h 1377043"/>
                  <a:gd name="connsiteX3" fmla="*/ 2471057 w 6803571"/>
                  <a:gd name="connsiteY3" fmla="*/ 5443 h 1377043"/>
                  <a:gd name="connsiteX4" fmla="*/ 3635828 w 6803571"/>
                  <a:gd name="connsiteY4" fmla="*/ 201386 h 1377043"/>
                  <a:gd name="connsiteX5" fmla="*/ 4996542 w 6803571"/>
                  <a:gd name="connsiteY5" fmla="*/ 1191986 h 1377043"/>
                  <a:gd name="connsiteX6" fmla="*/ 6803571 w 6803571"/>
                  <a:gd name="connsiteY6" fmla="*/ 1311729 h 1377043"/>
                  <a:gd name="connsiteX0" fmla="*/ 0 w 6803571"/>
                  <a:gd name="connsiteY0" fmla="*/ 1289957 h 1377043"/>
                  <a:gd name="connsiteX1" fmla="*/ 1175657 w 6803571"/>
                  <a:gd name="connsiteY1" fmla="*/ 1017814 h 1377043"/>
                  <a:gd name="connsiteX2" fmla="*/ 1611085 w 6803571"/>
                  <a:gd name="connsiteY2" fmla="*/ 234043 h 1377043"/>
                  <a:gd name="connsiteX3" fmla="*/ 2471057 w 6803571"/>
                  <a:gd name="connsiteY3" fmla="*/ 5443 h 1377043"/>
                  <a:gd name="connsiteX4" fmla="*/ 3635828 w 6803571"/>
                  <a:gd name="connsiteY4" fmla="*/ 201386 h 1377043"/>
                  <a:gd name="connsiteX5" fmla="*/ 4996542 w 6803571"/>
                  <a:gd name="connsiteY5" fmla="*/ 1191986 h 1377043"/>
                  <a:gd name="connsiteX6" fmla="*/ 6803571 w 6803571"/>
                  <a:gd name="connsiteY6" fmla="*/ 1311729 h 1377043"/>
                  <a:gd name="connsiteX0" fmla="*/ 0 w 6803571"/>
                  <a:gd name="connsiteY0" fmla="*/ 1289957 h 1377043"/>
                  <a:gd name="connsiteX1" fmla="*/ 1175657 w 6803571"/>
                  <a:gd name="connsiteY1" fmla="*/ 1017814 h 1377043"/>
                  <a:gd name="connsiteX2" fmla="*/ 1611085 w 6803571"/>
                  <a:gd name="connsiteY2" fmla="*/ 234043 h 1377043"/>
                  <a:gd name="connsiteX3" fmla="*/ 2471057 w 6803571"/>
                  <a:gd name="connsiteY3" fmla="*/ 5443 h 1377043"/>
                  <a:gd name="connsiteX4" fmla="*/ 3635828 w 6803571"/>
                  <a:gd name="connsiteY4" fmla="*/ 201386 h 1377043"/>
                  <a:gd name="connsiteX5" fmla="*/ 4996542 w 6803571"/>
                  <a:gd name="connsiteY5" fmla="*/ 1191986 h 1377043"/>
                  <a:gd name="connsiteX6" fmla="*/ 6803571 w 6803571"/>
                  <a:gd name="connsiteY6" fmla="*/ 1311729 h 1377043"/>
                  <a:gd name="connsiteX0" fmla="*/ 0 w 6803571"/>
                  <a:gd name="connsiteY0" fmla="*/ 1420585 h 1507671"/>
                  <a:gd name="connsiteX1" fmla="*/ 1175657 w 6803571"/>
                  <a:gd name="connsiteY1" fmla="*/ 1148442 h 1507671"/>
                  <a:gd name="connsiteX2" fmla="*/ 2471057 w 6803571"/>
                  <a:gd name="connsiteY2" fmla="*/ 136071 h 1507671"/>
                  <a:gd name="connsiteX3" fmla="*/ 3635828 w 6803571"/>
                  <a:gd name="connsiteY3" fmla="*/ 332014 h 1507671"/>
                  <a:gd name="connsiteX4" fmla="*/ 4996542 w 6803571"/>
                  <a:gd name="connsiteY4" fmla="*/ 1322614 h 1507671"/>
                  <a:gd name="connsiteX5" fmla="*/ 6803571 w 6803571"/>
                  <a:gd name="connsiteY5" fmla="*/ 1442357 h 1507671"/>
                  <a:gd name="connsiteX0" fmla="*/ 0 w 6803571"/>
                  <a:gd name="connsiteY0" fmla="*/ 1420585 h 1507671"/>
                  <a:gd name="connsiteX1" fmla="*/ 1404257 w 6803571"/>
                  <a:gd name="connsiteY1" fmla="*/ 1148442 h 1507671"/>
                  <a:gd name="connsiteX2" fmla="*/ 2471057 w 6803571"/>
                  <a:gd name="connsiteY2" fmla="*/ 136071 h 1507671"/>
                  <a:gd name="connsiteX3" fmla="*/ 3635828 w 6803571"/>
                  <a:gd name="connsiteY3" fmla="*/ 332014 h 1507671"/>
                  <a:gd name="connsiteX4" fmla="*/ 4996542 w 6803571"/>
                  <a:gd name="connsiteY4" fmla="*/ 1322614 h 1507671"/>
                  <a:gd name="connsiteX5" fmla="*/ 6803571 w 6803571"/>
                  <a:gd name="connsiteY5" fmla="*/ 1442357 h 1507671"/>
                  <a:gd name="connsiteX0" fmla="*/ 0 w 6803571"/>
                  <a:gd name="connsiteY0" fmla="*/ 1268185 h 1355271"/>
                  <a:gd name="connsiteX1" fmla="*/ 1404257 w 6803571"/>
                  <a:gd name="connsiteY1" fmla="*/ 996042 h 1355271"/>
                  <a:gd name="connsiteX2" fmla="*/ 2471057 w 6803571"/>
                  <a:gd name="connsiteY2" fmla="*/ 136071 h 1355271"/>
                  <a:gd name="connsiteX3" fmla="*/ 3635828 w 6803571"/>
                  <a:gd name="connsiteY3" fmla="*/ 179614 h 1355271"/>
                  <a:gd name="connsiteX4" fmla="*/ 4996542 w 6803571"/>
                  <a:gd name="connsiteY4" fmla="*/ 1170214 h 1355271"/>
                  <a:gd name="connsiteX5" fmla="*/ 6803571 w 6803571"/>
                  <a:gd name="connsiteY5" fmla="*/ 1289957 h 1355271"/>
                  <a:gd name="connsiteX0" fmla="*/ 0 w 6803571"/>
                  <a:gd name="connsiteY0" fmla="*/ 1268185 h 1355271"/>
                  <a:gd name="connsiteX1" fmla="*/ 1404257 w 6803571"/>
                  <a:gd name="connsiteY1" fmla="*/ 996042 h 1355271"/>
                  <a:gd name="connsiteX2" fmla="*/ 2471057 w 6803571"/>
                  <a:gd name="connsiteY2" fmla="*/ 136071 h 1355271"/>
                  <a:gd name="connsiteX3" fmla="*/ 3635828 w 6803571"/>
                  <a:gd name="connsiteY3" fmla="*/ 179614 h 1355271"/>
                  <a:gd name="connsiteX4" fmla="*/ 4996542 w 6803571"/>
                  <a:gd name="connsiteY4" fmla="*/ 1170214 h 1355271"/>
                  <a:gd name="connsiteX5" fmla="*/ 6803571 w 6803571"/>
                  <a:gd name="connsiteY5" fmla="*/ 1289957 h 1355271"/>
                  <a:gd name="connsiteX0" fmla="*/ 0 w 6803571"/>
                  <a:gd name="connsiteY0" fmla="*/ 1268185 h 1355271"/>
                  <a:gd name="connsiteX1" fmla="*/ 1404257 w 6803571"/>
                  <a:gd name="connsiteY1" fmla="*/ 996042 h 1355271"/>
                  <a:gd name="connsiteX2" fmla="*/ 2471057 w 6803571"/>
                  <a:gd name="connsiteY2" fmla="*/ 136071 h 1355271"/>
                  <a:gd name="connsiteX3" fmla="*/ 3635828 w 6803571"/>
                  <a:gd name="connsiteY3" fmla="*/ 179614 h 1355271"/>
                  <a:gd name="connsiteX4" fmla="*/ 4996542 w 6803571"/>
                  <a:gd name="connsiteY4" fmla="*/ 1170214 h 1355271"/>
                  <a:gd name="connsiteX5" fmla="*/ 6803571 w 6803571"/>
                  <a:gd name="connsiteY5" fmla="*/ 1289957 h 1355271"/>
                  <a:gd name="connsiteX0" fmla="*/ 0 w 5974516"/>
                  <a:gd name="connsiteY0" fmla="*/ 1268185 h 1355271"/>
                  <a:gd name="connsiteX1" fmla="*/ 1404257 w 5974516"/>
                  <a:gd name="connsiteY1" fmla="*/ 996042 h 1355271"/>
                  <a:gd name="connsiteX2" fmla="*/ 2471057 w 5974516"/>
                  <a:gd name="connsiteY2" fmla="*/ 136071 h 1355271"/>
                  <a:gd name="connsiteX3" fmla="*/ 3635828 w 5974516"/>
                  <a:gd name="connsiteY3" fmla="*/ 179614 h 1355271"/>
                  <a:gd name="connsiteX4" fmla="*/ 4996542 w 5974516"/>
                  <a:gd name="connsiteY4" fmla="*/ 1170214 h 1355271"/>
                  <a:gd name="connsiteX5" fmla="*/ 5974516 w 5974516"/>
                  <a:gd name="connsiteY5" fmla="*/ 1289958 h 1355271"/>
                  <a:gd name="connsiteX0" fmla="*/ 0 w 5974516"/>
                  <a:gd name="connsiteY0" fmla="*/ 1268185 h 1355271"/>
                  <a:gd name="connsiteX1" fmla="*/ 1404257 w 5974516"/>
                  <a:gd name="connsiteY1" fmla="*/ 996042 h 1355271"/>
                  <a:gd name="connsiteX2" fmla="*/ 2471057 w 5974516"/>
                  <a:gd name="connsiteY2" fmla="*/ 136071 h 1355271"/>
                  <a:gd name="connsiteX3" fmla="*/ 3635828 w 5974516"/>
                  <a:gd name="connsiteY3" fmla="*/ 179614 h 1355271"/>
                  <a:gd name="connsiteX4" fmla="*/ 4996542 w 5974516"/>
                  <a:gd name="connsiteY4" fmla="*/ 1170214 h 1355271"/>
                  <a:gd name="connsiteX5" fmla="*/ 5974516 w 5974516"/>
                  <a:gd name="connsiteY5" fmla="*/ 1289958 h 13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4516" h="1355271">
                    <a:moveTo>
                      <a:pt x="0" y="1268185"/>
                    </a:moveTo>
                    <a:cubicBezTo>
                      <a:pt x="210457" y="1257299"/>
                      <a:pt x="992414" y="1184728"/>
                      <a:pt x="1404257" y="996042"/>
                    </a:cubicBezTo>
                    <a:cubicBezTo>
                      <a:pt x="1816100" y="807356"/>
                      <a:pt x="2099129" y="272142"/>
                      <a:pt x="2471057" y="136071"/>
                    </a:cubicBezTo>
                    <a:cubicBezTo>
                      <a:pt x="2842986" y="0"/>
                      <a:pt x="3214914" y="7257"/>
                      <a:pt x="3635828" y="179614"/>
                    </a:cubicBezTo>
                    <a:cubicBezTo>
                      <a:pt x="4056742" y="351971"/>
                      <a:pt x="4606761" y="985157"/>
                      <a:pt x="4996542" y="1170214"/>
                    </a:cubicBezTo>
                    <a:cubicBezTo>
                      <a:pt x="5386323" y="1355271"/>
                      <a:pt x="5518876" y="1283131"/>
                      <a:pt x="5974516" y="1289958"/>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21" name="Oval 20"/>
              <p:cNvSpPr/>
              <p:nvPr/>
            </p:nvSpPr>
            <p:spPr>
              <a:xfrm rot="5400000">
                <a:off x="4059759" y="4160477"/>
                <a:ext cx="123019" cy="13629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Freeform 21"/>
              <p:cNvSpPr/>
              <p:nvPr/>
            </p:nvSpPr>
            <p:spPr>
              <a:xfrm>
                <a:off x="3635822" y="4093024"/>
                <a:ext cx="957975" cy="239495"/>
              </a:xfrm>
              <a:custGeom>
                <a:avLst/>
                <a:gdLst>
                  <a:gd name="connsiteX0" fmla="*/ 0 w 6803571"/>
                  <a:gd name="connsiteY0" fmla="*/ 1248228 h 1335314"/>
                  <a:gd name="connsiteX1" fmla="*/ 1611085 w 6803571"/>
                  <a:gd name="connsiteY1" fmla="*/ 192314 h 1335314"/>
                  <a:gd name="connsiteX2" fmla="*/ 2873828 w 6803571"/>
                  <a:gd name="connsiteY2" fmla="*/ 159657 h 1335314"/>
                  <a:gd name="connsiteX3" fmla="*/ 4310742 w 6803571"/>
                  <a:gd name="connsiteY3" fmla="*/ 1150257 h 1335314"/>
                  <a:gd name="connsiteX4" fmla="*/ 6803571 w 6803571"/>
                  <a:gd name="connsiteY4" fmla="*/ 1270000 h 1335314"/>
                  <a:gd name="connsiteX0" fmla="*/ 0 w 6803571"/>
                  <a:gd name="connsiteY0" fmla="*/ 1248228 h 1335314"/>
                  <a:gd name="connsiteX1" fmla="*/ 1175657 w 6803571"/>
                  <a:gd name="connsiteY1" fmla="*/ 976085 h 1335314"/>
                  <a:gd name="connsiteX2" fmla="*/ 1611085 w 6803571"/>
                  <a:gd name="connsiteY2" fmla="*/ 192314 h 1335314"/>
                  <a:gd name="connsiteX3" fmla="*/ 2873828 w 6803571"/>
                  <a:gd name="connsiteY3" fmla="*/ 159657 h 1335314"/>
                  <a:gd name="connsiteX4" fmla="*/ 4310742 w 6803571"/>
                  <a:gd name="connsiteY4" fmla="*/ 1150257 h 1335314"/>
                  <a:gd name="connsiteX5" fmla="*/ 6803571 w 6803571"/>
                  <a:gd name="connsiteY5" fmla="*/ 1270000 h 1335314"/>
                  <a:gd name="connsiteX0" fmla="*/ 0 w 6803571"/>
                  <a:gd name="connsiteY0" fmla="*/ 1289957 h 1377043"/>
                  <a:gd name="connsiteX1" fmla="*/ 1175657 w 6803571"/>
                  <a:gd name="connsiteY1" fmla="*/ 1017814 h 1377043"/>
                  <a:gd name="connsiteX2" fmla="*/ 1611085 w 6803571"/>
                  <a:gd name="connsiteY2" fmla="*/ 234043 h 1377043"/>
                  <a:gd name="connsiteX3" fmla="*/ 2471057 w 6803571"/>
                  <a:gd name="connsiteY3" fmla="*/ 5443 h 1377043"/>
                  <a:gd name="connsiteX4" fmla="*/ 2873828 w 6803571"/>
                  <a:gd name="connsiteY4" fmla="*/ 201386 h 1377043"/>
                  <a:gd name="connsiteX5" fmla="*/ 4310742 w 6803571"/>
                  <a:gd name="connsiteY5" fmla="*/ 1191986 h 1377043"/>
                  <a:gd name="connsiteX6" fmla="*/ 6803571 w 6803571"/>
                  <a:gd name="connsiteY6" fmla="*/ 1311729 h 1377043"/>
                  <a:gd name="connsiteX0" fmla="*/ 0 w 6803571"/>
                  <a:gd name="connsiteY0" fmla="*/ 1289957 h 1377043"/>
                  <a:gd name="connsiteX1" fmla="*/ 1175657 w 6803571"/>
                  <a:gd name="connsiteY1" fmla="*/ 1017814 h 1377043"/>
                  <a:gd name="connsiteX2" fmla="*/ 1611085 w 6803571"/>
                  <a:gd name="connsiteY2" fmla="*/ 234043 h 1377043"/>
                  <a:gd name="connsiteX3" fmla="*/ 2471057 w 6803571"/>
                  <a:gd name="connsiteY3" fmla="*/ 5443 h 1377043"/>
                  <a:gd name="connsiteX4" fmla="*/ 3635828 w 6803571"/>
                  <a:gd name="connsiteY4" fmla="*/ 201386 h 1377043"/>
                  <a:gd name="connsiteX5" fmla="*/ 4310742 w 6803571"/>
                  <a:gd name="connsiteY5" fmla="*/ 1191986 h 1377043"/>
                  <a:gd name="connsiteX6" fmla="*/ 6803571 w 6803571"/>
                  <a:gd name="connsiteY6" fmla="*/ 1311729 h 1377043"/>
                  <a:gd name="connsiteX0" fmla="*/ 0 w 6803571"/>
                  <a:gd name="connsiteY0" fmla="*/ 1289957 h 1377043"/>
                  <a:gd name="connsiteX1" fmla="*/ 1175657 w 6803571"/>
                  <a:gd name="connsiteY1" fmla="*/ 1017814 h 1377043"/>
                  <a:gd name="connsiteX2" fmla="*/ 1611085 w 6803571"/>
                  <a:gd name="connsiteY2" fmla="*/ 234043 h 1377043"/>
                  <a:gd name="connsiteX3" fmla="*/ 2471057 w 6803571"/>
                  <a:gd name="connsiteY3" fmla="*/ 5443 h 1377043"/>
                  <a:gd name="connsiteX4" fmla="*/ 3635828 w 6803571"/>
                  <a:gd name="connsiteY4" fmla="*/ 201386 h 1377043"/>
                  <a:gd name="connsiteX5" fmla="*/ 4996542 w 6803571"/>
                  <a:gd name="connsiteY5" fmla="*/ 1191986 h 1377043"/>
                  <a:gd name="connsiteX6" fmla="*/ 6803571 w 6803571"/>
                  <a:gd name="connsiteY6" fmla="*/ 1311729 h 1377043"/>
                  <a:gd name="connsiteX0" fmla="*/ 0 w 6803571"/>
                  <a:gd name="connsiteY0" fmla="*/ 1289957 h 1377043"/>
                  <a:gd name="connsiteX1" fmla="*/ 1175657 w 6803571"/>
                  <a:gd name="connsiteY1" fmla="*/ 1017814 h 1377043"/>
                  <a:gd name="connsiteX2" fmla="*/ 1611085 w 6803571"/>
                  <a:gd name="connsiteY2" fmla="*/ 234043 h 1377043"/>
                  <a:gd name="connsiteX3" fmla="*/ 2471057 w 6803571"/>
                  <a:gd name="connsiteY3" fmla="*/ 5443 h 1377043"/>
                  <a:gd name="connsiteX4" fmla="*/ 3635828 w 6803571"/>
                  <a:gd name="connsiteY4" fmla="*/ 201386 h 1377043"/>
                  <a:gd name="connsiteX5" fmla="*/ 4996542 w 6803571"/>
                  <a:gd name="connsiteY5" fmla="*/ 1191986 h 1377043"/>
                  <a:gd name="connsiteX6" fmla="*/ 6803571 w 6803571"/>
                  <a:gd name="connsiteY6" fmla="*/ 1311729 h 1377043"/>
                  <a:gd name="connsiteX0" fmla="*/ 0 w 6803571"/>
                  <a:gd name="connsiteY0" fmla="*/ 1289957 h 1377043"/>
                  <a:gd name="connsiteX1" fmla="*/ 1175657 w 6803571"/>
                  <a:gd name="connsiteY1" fmla="*/ 1017814 h 1377043"/>
                  <a:gd name="connsiteX2" fmla="*/ 1611085 w 6803571"/>
                  <a:gd name="connsiteY2" fmla="*/ 234043 h 1377043"/>
                  <a:gd name="connsiteX3" fmla="*/ 2471057 w 6803571"/>
                  <a:gd name="connsiteY3" fmla="*/ 5443 h 1377043"/>
                  <a:gd name="connsiteX4" fmla="*/ 3635828 w 6803571"/>
                  <a:gd name="connsiteY4" fmla="*/ 201386 h 1377043"/>
                  <a:gd name="connsiteX5" fmla="*/ 4996542 w 6803571"/>
                  <a:gd name="connsiteY5" fmla="*/ 1191986 h 1377043"/>
                  <a:gd name="connsiteX6" fmla="*/ 6803571 w 6803571"/>
                  <a:gd name="connsiteY6" fmla="*/ 1311729 h 1377043"/>
                  <a:gd name="connsiteX0" fmla="*/ 0 w 6803571"/>
                  <a:gd name="connsiteY0" fmla="*/ 1420585 h 1507671"/>
                  <a:gd name="connsiteX1" fmla="*/ 1175657 w 6803571"/>
                  <a:gd name="connsiteY1" fmla="*/ 1148442 h 1507671"/>
                  <a:gd name="connsiteX2" fmla="*/ 2471057 w 6803571"/>
                  <a:gd name="connsiteY2" fmla="*/ 136071 h 1507671"/>
                  <a:gd name="connsiteX3" fmla="*/ 3635828 w 6803571"/>
                  <a:gd name="connsiteY3" fmla="*/ 332014 h 1507671"/>
                  <a:gd name="connsiteX4" fmla="*/ 4996542 w 6803571"/>
                  <a:gd name="connsiteY4" fmla="*/ 1322614 h 1507671"/>
                  <a:gd name="connsiteX5" fmla="*/ 6803571 w 6803571"/>
                  <a:gd name="connsiteY5" fmla="*/ 1442357 h 1507671"/>
                  <a:gd name="connsiteX0" fmla="*/ 0 w 6803571"/>
                  <a:gd name="connsiteY0" fmla="*/ 1420585 h 1507671"/>
                  <a:gd name="connsiteX1" fmla="*/ 1404257 w 6803571"/>
                  <a:gd name="connsiteY1" fmla="*/ 1148442 h 1507671"/>
                  <a:gd name="connsiteX2" fmla="*/ 2471057 w 6803571"/>
                  <a:gd name="connsiteY2" fmla="*/ 136071 h 1507671"/>
                  <a:gd name="connsiteX3" fmla="*/ 3635828 w 6803571"/>
                  <a:gd name="connsiteY3" fmla="*/ 332014 h 1507671"/>
                  <a:gd name="connsiteX4" fmla="*/ 4996542 w 6803571"/>
                  <a:gd name="connsiteY4" fmla="*/ 1322614 h 1507671"/>
                  <a:gd name="connsiteX5" fmla="*/ 6803571 w 6803571"/>
                  <a:gd name="connsiteY5" fmla="*/ 1442357 h 1507671"/>
                  <a:gd name="connsiteX0" fmla="*/ 0 w 6803571"/>
                  <a:gd name="connsiteY0" fmla="*/ 1268185 h 1355271"/>
                  <a:gd name="connsiteX1" fmla="*/ 1404257 w 6803571"/>
                  <a:gd name="connsiteY1" fmla="*/ 996042 h 1355271"/>
                  <a:gd name="connsiteX2" fmla="*/ 2471057 w 6803571"/>
                  <a:gd name="connsiteY2" fmla="*/ 136071 h 1355271"/>
                  <a:gd name="connsiteX3" fmla="*/ 3635828 w 6803571"/>
                  <a:gd name="connsiteY3" fmla="*/ 179614 h 1355271"/>
                  <a:gd name="connsiteX4" fmla="*/ 4996542 w 6803571"/>
                  <a:gd name="connsiteY4" fmla="*/ 1170214 h 1355271"/>
                  <a:gd name="connsiteX5" fmla="*/ 6803571 w 6803571"/>
                  <a:gd name="connsiteY5" fmla="*/ 1289957 h 1355271"/>
                  <a:gd name="connsiteX0" fmla="*/ 0 w 6803571"/>
                  <a:gd name="connsiteY0" fmla="*/ 1268185 h 1355271"/>
                  <a:gd name="connsiteX1" fmla="*/ 1404257 w 6803571"/>
                  <a:gd name="connsiteY1" fmla="*/ 996042 h 1355271"/>
                  <a:gd name="connsiteX2" fmla="*/ 2471057 w 6803571"/>
                  <a:gd name="connsiteY2" fmla="*/ 136071 h 1355271"/>
                  <a:gd name="connsiteX3" fmla="*/ 3635828 w 6803571"/>
                  <a:gd name="connsiteY3" fmla="*/ 179614 h 1355271"/>
                  <a:gd name="connsiteX4" fmla="*/ 4996542 w 6803571"/>
                  <a:gd name="connsiteY4" fmla="*/ 1170214 h 1355271"/>
                  <a:gd name="connsiteX5" fmla="*/ 6803571 w 6803571"/>
                  <a:gd name="connsiteY5" fmla="*/ 1289957 h 1355271"/>
                  <a:gd name="connsiteX0" fmla="*/ 0 w 6803571"/>
                  <a:gd name="connsiteY0" fmla="*/ 1268185 h 1355271"/>
                  <a:gd name="connsiteX1" fmla="*/ 1404257 w 6803571"/>
                  <a:gd name="connsiteY1" fmla="*/ 996042 h 1355271"/>
                  <a:gd name="connsiteX2" fmla="*/ 2471057 w 6803571"/>
                  <a:gd name="connsiteY2" fmla="*/ 136071 h 1355271"/>
                  <a:gd name="connsiteX3" fmla="*/ 3635828 w 6803571"/>
                  <a:gd name="connsiteY3" fmla="*/ 179614 h 1355271"/>
                  <a:gd name="connsiteX4" fmla="*/ 4996542 w 6803571"/>
                  <a:gd name="connsiteY4" fmla="*/ 1170214 h 1355271"/>
                  <a:gd name="connsiteX5" fmla="*/ 6803571 w 6803571"/>
                  <a:gd name="connsiteY5" fmla="*/ 1289957 h 1355271"/>
                  <a:gd name="connsiteX0" fmla="*/ 0 w 5974516"/>
                  <a:gd name="connsiteY0" fmla="*/ 1268185 h 1355271"/>
                  <a:gd name="connsiteX1" fmla="*/ 1404257 w 5974516"/>
                  <a:gd name="connsiteY1" fmla="*/ 996042 h 1355271"/>
                  <a:gd name="connsiteX2" fmla="*/ 2471057 w 5974516"/>
                  <a:gd name="connsiteY2" fmla="*/ 136071 h 1355271"/>
                  <a:gd name="connsiteX3" fmla="*/ 3635828 w 5974516"/>
                  <a:gd name="connsiteY3" fmla="*/ 179614 h 1355271"/>
                  <a:gd name="connsiteX4" fmla="*/ 4996542 w 5974516"/>
                  <a:gd name="connsiteY4" fmla="*/ 1170214 h 1355271"/>
                  <a:gd name="connsiteX5" fmla="*/ 5974516 w 5974516"/>
                  <a:gd name="connsiteY5" fmla="*/ 1289958 h 1355271"/>
                  <a:gd name="connsiteX0" fmla="*/ 0 w 5974516"/>
                  <a:gd name="connsiteY0" fmla="*/ 1268185 h 1355271"/>
                  <a:gd name="connsiteX1" fmla="*/ 1404257 w 5974516"/>
                  <a:gd name="connsiteY1" fmla="*/ 996042 h 1355271"/>
                  <a:gd name="connsiteX2" fmla="*/ 2471057 w 5974516"/>
                  <a:gd name="connsiteY2" fmla="*/ 136071 h 1355271"/>
                  <a:gd name="connsiteX3" fmla="*/ 3635828 w 5974516"/>
                  <a:gd name="connsiteY3" fmla="*/ 179614 h 1355271"/>
                  <a:gd name="connsiteX4" fmla="*/ 4996542 w 5974516"/>
                  <a:gd name="connsiteY4" fmla="*/ 1170214 h 1355271"/>
                  <a:gd name="connsiteX5" fmla="*/ 5974516 w 5974516"/>
                  <a:gd name="connsiteY5" fmla="*/ 1289958 h 13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4516" h="1355271">
                    <a:moveTo>
                      <a:pt x="0" y="1268185"/>
                    </a:moveTo>
                    <a:cubicBezTo>
                      <a:pt x="210457" y="1257299"/>
                      <a:pt x="992414" y="1184728"/>
                      <a:pt x="1404257" y="996042"/>
                    </a:cubicBezTo>
                    <a:cubicBezTo>
                      <a:pt x="1816100" y="807356"/>
                      <a:pt x="2099129" y="272142"/>
                      <a:pt x="2471057" y="136071"/>
                    </a:cubicBezTo>
                    <a:cubicBezTo>
                      <a:pt x="2842986" y="0"/>
                      <a:pt x="3214914" y="7257"/>
                      <a:pt x="3635828" y="179614"/>
                    </a:cubicBezTo>
                    <a:cubicBezTo>
                      <a:pt x="4056742" y="351971"/>
                      <a:pt x="4606761" y="985157"/>
                      <a:pt x="4996542" y="1170214"/>
                    </a:cubicBezTo>
                    <a:cubicBezTo>
                      <a:pt x="5386323" y="1355271"/>
                      <a:pt x="5518876" y="1283131"/>
                      <a:pt x="5974516" y="1289958"/>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sp>
          <p:nvSpPr>
            <p:cNvPr id="23" name="Arc 22"/>
            <p:cNvSpPr/>
            <p:nvPr/>
          </p:nvSpPr>
          <p:spPr>
            <a:xfrm>
              <a:off x="631395" y="4016833"/>
              <a:ext cx="1362505" cy="967917"/>
            </a:xfrm>
            <a:prstGeom prst="arc">
              <a:avLst>
                <a:gd name="adj1" fmla="val 18880948"/>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cxnSp>
          <p:nvCxnSpPr>
            <p:cNvPr id="25" name="Straight Connector 24"/>
            <p:cNvCxnSpPr>
              <a:stCxn id="23" idx="2"/>
            </p:cNvCxnSpPr>
            <p:nvPr/>
          </p:nvCxnSpPr>
          <p:spPr>
            <a:xfrm rot="5400000">
              <a:off x="1606391" y="4881175"/>
              <a:ext cx="767893" cy="71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flipH="1" flipV="1">
              <a:off x="1706200" y="4105370"/>
              <a:ext cx="710451" cy="15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Arc 31"/>
            <p:cNvSpPr/>
            <p:nvPr/>
          </p:nvSpPr>
          <p:spPr>
            <a:xfrm>
              <a:off x="2025650" y="3048645"/>
              <a:ext cx="357316" cy="336813"/>
            </a:xfrm>
            <a:prstGeom prst="arc">
              <a:avLst>
                <a:gd name="adj1" fmla="val 10298118"/>
                <a:gd name="adj2" fmla="val 1277824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cxnSp>
          <p:nvCxnSpPr>
            <p:cNvPr id="34" name="Straight Connector 33"/>
            <p:cNvCxnSpPr>
              <a:stCxn id="32" idx="0"/>
            </p:cNvCxnSpPr>
            <p:nvPr/>
          </p:nvCxnSpPr>
          <p:spPr>
            <a:xfrm rot="16200000" flipH="1">
              <a:off x="1806609" y="3464182"/>
              <a:ext cx="831218" cy="3888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endCxn id="32" idx="2"/>
            </p:cNvCxnSpPr>
            <p:nvPr/>
          </p:nvCxnSpPr>
          <p:spPr>
            <a:xfrm rot="10800000" flipV="1">
              <a:off x="2057132" y="2838449"/>
              <a:ext cx="489218" cy="283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044700" y="2838450"/>
              <a:ext cx="495300" cy="6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2038350" y="2724150"/>
              <a:ext cx="171450" cy="107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rot="5400000">
              <a:off x="1831917" y="4194120"/>
              <a:ext cx="363880" cy="195945"/>
            </a:xfrm>
            <a:custGeom>
              <a:avLst/>
              <a:gdLst>
                <a:gd name="connsiteX0" fmla="*/ 0 w 6803571"/>
                <a:gd name="connsiteY0" fmla="*/ 1248228 h 1335314"/>
                <a:gd name="connsiteX1" fmla="*/ 1611085 w 6803571"/>
                <a:gd name="connsiteY1" fmla="*/ 192314 h 1335314"/>
                <a:gd name="connsiteX2" fmla="*/ 2873828 w 6803571"/>
                <a:gd name="connsiteY2" fmla="*/ 159657 h 1335314"/>
                <a:gd name="connsiteX3" fmla="*/ 4310742 w 6803571"/>
                <a:gd name="connsiteY3" fmla="*/ 1150257 h 1335314"/>
                <a:gd name="connsiteX4" fmla="*/ 6803571 w 6803571"/>
                <a:gd name="connsiteY4" fmla="*/ 1270000 h 1335314"/>
                <a:gd name="connsiteX0" fmla="*/ 0 w 6803571"/>
                <a:gd name="connsiteY0" fmla="*/ 1248228 h 1335314"/>
                <a:gd name="connsiteX1" fmla="*/ 1175657 w 6803571"/>
                <a:gd name="connsiteY1" fmla="*/ 976085 h 1335314"/>
                <a:gd name="connsiteX2" fmla="*/ 1611085 w 6803571"/>
                <a:gd name="connsiteY2" fmla="*/ 192314 h 1335314"/>
                <a:gd name="connsiteX3" fmla="*/ 2873828 w 6803571"/>
                <a:gd name="connsiteY3" fmla="*/ 159657 h 1335314"/>
                <a:gd name="connsiteX4" fmla="*/ 4310742 w 6803571"/>
                <a:gd name="connsiteY4" fmla="*/ 1150257 h 1335314"/>
                <a:gd name="connsiteX5" fmla="*/ 6803571 w 6803571"/>
                <a:gd name="connsiteY5" fmla="*/ 1270000 h 1335314"/>
                <a:gd name="connsiteX0" fmla="*/ 0 w 6803571"/>
                <a:gd name="connsiteY0" fmla="*/ 1289957 h 1377043"/>
                <a:gd name="connsiteX1" fmla="*/ 1175657 w 6803571"/>
                <a:gd name="connsiteY1" fmla="*/ 1017814 h 1377043"/>
                <a:gd name="connsiteX2" fmla="*/ 1611085 w 6803571"/>
                <a:gd name="connsiteY2" fmla="*/ 234043 h 1377043"/>
                <a:gd name="connsiteX3" fmla="*/ 2471057 w 6803571"/>
                <a:gd name="connsiteY3" fmla="*/ 5443 h 1377043"/>
                <a:gd name="connsiteX4" fmla="*/ 2873828 w 6803571"/>
                <a:gd name="connsiteY4" fmla="*/ 201386 h 1377043"/>
                <a:gd name="connsiteX5" fmla="*/ 4310742 w 6803571"/>
                <a:gd name="connsiteY5" fmla="*/ 1191986 h 1377043"/>
                <a:gd name="connsiteX6" fmla="*/ 6803571 w 6803571"/>
                <a:gd name="connsiteY6" fmla="*/ 1311729 h 1377043"/>
                <a:gd name="connsiteX0" fmla="*/ 0 w 6803571"/>
                <a:gd name="connsiteY0" fmla="*/ 1289957 h 1377043"/>
                <a:gd name="connsiteX1" fmla="*/ 1175657 w 6803571"/>
                <a:gd name="connsiteY1" fmla="*/ 1017814 h 1377043"/>
                <a:gd name="connsiteX2" fmla="*/ 1611085 w 6803571"/>
                <a:gd name="connsiteY2" fmla="*/ 234043 h 1377043"/>
                <a:gd name="connsiteX3" fmla="*/ 2471057 w 6803571"/>
                <a:gd name="connsiteY3" fmla="*/ 5443 h 1377043"/>
                <a:gd name="connsiteX4" fmla="*/ 3635828 w 6803571"/>
                <a:gd name="connsiteY4" fmla="*/ 201386 h 1377043"/>
                <a:gd name="connsiteX5" fmla="*/ 4310742 w 6803571"/>
                <a:gd name="connsiteY5" fmla="*/ 1191986 h 1377043"/>
                <a:gd name="connsiteX6" fmla="*/ 6803571 w 6803571"/>
                <a:gd name="connsiteY6" fmla="*/ 1311729 h 1377043"/>
                <a:gd name="connsiteX0" fmla="*/ 0 w 6803571"/>
                <a:gd name="connsiteY0" fmla="*/ 1289957 h 1377043"/>
                <a:gd name="connsiteX1" fmla="*/ 1175657 w 6803571"/>
                <a:gd name="connsiteY1" fmla="*/ 1017814 h 1377043"/>
                <a:gd name="connsiteX2" fmla="*/ 1611085 w 6803571"/>
                <a:gd name="connsiteY2" fmla="*/ 234043 h 1377043"/>
                <a:gd name="connsiteX3" fmla="*/ 2471057 w 6803571"/>
                <a:gd name="connsiteY3" fmla="*/ 5443 h 1377043"/>
                <a:gd name="connsiteX4" fmla="*/ 3635828 w 6803571"/>
                <a:gd name="connsiteY4" fmla="*/ 201386 h 1377043"/>
                <a:gd name="connsiteX5" fmla="*/ 4996542 w 6803571"/>
                <a:gd name="connsiteY5" fmla="*/ 1191986 h 1377043"/>
                <a:gd name="connsiteX6" fmla="*/ 6803571 w 6803571"/>
                <a:gd name="connsiteY6" fmla="*/ 1311729 h 1377043"/>
                <a:gd name="connsiteX0" fmla="*/ 0 w 6803571"/>
                <a:gd name="connsiteY0" fmla="*/ 1289957 h 1377043"/>
                <a:gd name="connsiteX1" fmla="*/ 1175657 w 6803571"/>
                <a:gd name="connsiteY1" fmla="*/ 1017814 h 1377043"/>
                <a:gd name="connsiteX2" fmla="*/ 1611085 w 6803571"/>
                <a:gd name="connsiteY2" fmla="*/ 234043 h 1377043"/>
                <a:gd name="connsiteX3" fmla="*/ 2471057 w 6803571"/>
                <a:gd name="connsiteY3" fmla="*/ 5443 h 1377043"/>
                <a:gd name="connsiteX4" fmla="*/ 3635828 w 6803571"/>
                <a:gd name="connsiteY4" fmla="*/ 201386 h 1377043"/>
                <a:gd name="connsiteX5" fmla="*/ 4996542 w 6803571"/>
                <a:gd name="connsiteY5" fmla="*/ 1191986 h 1377043"/>
                <a:gd name="connsiteX6" fmla="*/ 6803571 w 6803571"/>
                <a:gd name="connsiteY6" fmla="*/ 1311729 h 1377043"/>
                <a:gd name="connsiteX0" fmla="*/ 0 w 6803571"/>
                <a:gd name="connsiteY0" fmla="*/ 1289957 h 1377043"/>
                <a:gd name="connsiteX1" fmla="*/ 1175657 w 6803571"/>
                <a:gd name="connsiteY1" fmla="*/ 1017814 h 1377043"/>
                <a:gd name="connsiteX2" fmla="*/ 1611085 w 6803571"/>
                <a:gd name="connsiteY2" fmla="*/ 234043 h 1377043"/>
                <a:gd name="connsiteX3" fmla="*/ 2471057 w 6803571"/>
                <a:gd name="connsiteY3" fmla="*/ 5443 h 1377043"/>
                <a:gd name="connsiteX4" fmla="*/ 3635828 w 6803571"/>
                <a:gd name="connsiteY4" fmla="*/ 201386 h 1377043"/>
                <a:gd name="connsiteX5" fmla="*/ 4996542 w 6803571"/>
                <a:gd name="connsiteY5" fmla="*/ 1191986 h 1377043"/>
                <a:gd name="connsiteX6" fmla="*/ 6803571 w 6803571"/>
                <a:gd name="connsiteY6" fmla="*/ 1311729 h 1377043"/>
                <a:gd name="connsiteX0" fmla="*/ 0 w 6803571"/>
                <a:gd name="connsiteY0" fmla="*/ 1420585 h 1507671"/>
                <a:gd name="connsiteX1" fmla="*/ 1175657 w 6803571"/>
                <a:gd name="connsiteY1" fmla="*/ 1148442 h 1507671"/>
                <a:gd name="connsiteX2" fmla="*/ 2471057 w 6803571"/>
                <a:gd name="connsiteY2" fmla="*/ 136071 h 1507671"/>
                <a:gd name="connsiteX3" fmla="*/ 3635828 w 6803571"/>
                <a:gd name="connsiteY3" fmla="*/ 332014 h 1507671"/>
                <a:gd name="connsiteX4" fmla="*/ 4996542 w 6803571"/>
                <a:gd name="connsiteY4" fmla="*/ 1322614 h 1507671"/>
                <a:gd name="connsiteX5" fmla="*/ 6803571 w 6803571"/>
                <a:gd name="connsiteY5" fmla="*/ 1442357 h 1507671"/>
                <a:gd name="connsiteX0" fmla="*/ 0 w 6803571"/>
                <a:gd name="connsiteY0" fmla="*/ 1420585 h 1507671"/>
                <a:gd name="connsiteX1" fmla="*/ 1404257 w 6803571"/>
                <a:gd name="connsiteY1" fmla="*/ 1148442 h 1507671"/>
                <a:gd name="connsiteX2" fmla="*/ 2471057 w 6803571"/>
                <a:gd name="connsiteY2" fmla="*/ 136071 h 1507671"/>
                <a:gd name="connsiteX3" fmla="*/ 3635828 w 6803571"/>
                <a:gd name="connsiteY3" fmla="*/ 332014 h 1507671"/>
                <a:gd name="connsiteX4" fmla="*/ 4996542 w 6803571"/>
                <a:gd name="connsiteY4" fmla="*/ 1322614 h 1507671"/>
                <a:gd name="connsiteX5" fmla="*/ 6803571 w 6803571"/>
                <a:gd name="connsiteY5" fmla="*/ 1442357 h 1507671"/>
                <a:gd name="connsiteX0" fmla="*/ 0 w 6803571"/>
                <a:gd name="connsiteY0" fmla="*/ 1268185 h 1355271"/>
                <a:gd name="connsiteX1" fmla="*/ 1404257 w 6803571"/>
                <a:gd name="connsiteY1" fmla="*/ 996042 h 1355271"/>
                <a:gd name="connsiteX2" fmla="*/ 2471057 w 6803571"/>
                <a:gd name="connsiteY2" fmla="*/ 136071 h 1355271"/>
                <a:gd name="connsiteX3" fmla="*/ 3635828 w 6803571"/>
                <a:gd name="connsiteY3" fmla="*/ 179614 h 1355271"/>
                <a:gd name="connsiteX4" fmla="*/ 4996542 w 6803571"/>
                <a:gd name="connsiteY4" fmla="*/ 1170214 h 1355271"/>
                <a:gd name="connsiteX5" fmla="*/ 6803571 w 6803571"/>
                <a:gd name="connsiteY5" fmla="*/ 1289957 h 1355271"/>
                <a:gd name="connsiteX0" fmla="*/ 0 w 6803571"/>
                <a:gd name="connsiteY0" fmla="*/ 1268185 h 1355271"/>
                <a:gd name="connsiteX1" fmla="*/ 1404257 w 6803571"/>
                <a:gd name="connsiteY1" fmla="*/ 996042 h 1355271"/>
                <a:gd name="connsiteX2" fmla="*/ 2471057 w 6803571"/>
                <a:gd name="connsiteY2" fmla="*/ 136071 h 1355271"/>
                <a:gd name="connsiteX3" fmla="*/ 3635828 w 6803571"/>
                <a:gd name="connsiteY3" fmla="*/ 179614 h 1355271"/>
                <a:gd name="connsiteX4" fmla="*/ 4996542 w 6803571"/>
                <a:gd name="connsiteY4" fmla="*/ 1170214 h 1355271"/>
                <a:gd name="connsiteX5" fmla="*/ 6803571 w 6803571"/>
                <a:gd name="connsiteY5" fmla="*/ 1289957 h 1355271"/>
                <a:gd name="connsiteX0" fmla="*/ 0 w 6803571"/>
                <a:gd name="connsiteY0" fmla="*/ 1268185 h 1355271"/>
                <a:gd name="connsiteX1" fmla="*/ 1404257 w 6803571"/>
                <a:gd name="connsiteY1" fmla="*/ 996042 h 1355271"/>
                <a:gd name="connsiteX2" fmla="*/ 2471057 w 6803571"/>
                <a:gd name="connsiteY2" fmla="*/ 136071 h 1355271"/>
                <a:gd name="connsiteX3" fmla="*/ 3635828 w 6803571"/>
                <a:gd name="connsiteY3" fmla="*/ 179614 h 1355271"/>
                <a:gd name="connsiteX4" fmla="*/ 4996542 w 6803571"/>
                <a:gd name="connsiteY4" fmla="*/ 1170214 h 1355271"/>
                <a:gd name="connsiteX5" fmla="*/ 6803571 w 6803571"/>
                <a:gd name="connsiteY5" fmla="*/ 1289957 h 1355271"/>
                <a:gd name="connsiteX0" fmla="*/ 0 w 5974516"/>
                <a:gd name="connsiteY0" fmla="*/ 1268185 h 1355271"/>
                <a:gd name="connsiteX1" fmla="*/ 1404257 w 5974516"/>
                <a:gd name="connsiteY1" fmla="*/ 996042 h 1355271"/>
                <a:gd name="connsiteX2" fmla="*/ 2471057 w 5974516"/>
                <a:gd name="connsiteY2" fmla="*/ 136071 h 1355271"/>
                <a:gd name="connsiteX3" fmla="*/ 3635828 w 5974516"/>
                <a:gd name="connsiteY3" fmla="*/ 179614 h 1355271"/>
                <a:gd name="connsiteX4" fmla="*/ 4996542 w 5974516"/>
                <a:gd name="connsiteY4" fmla="*/ 1170214 h 1355271"/>
                <a:gd name="connsiteX5" fmla="*/ 5974516 w 5974516"/>
                <a:gd name="connsiteY5" fmla="*/ 1289958 h 1355271"/>
                <a:gd name="connsiteX0" fmla="*/ 0 w 5974516"/>
                <a:gd name="connsiteY0" fmla="*/ 1268185 h 1355271"/>
                <a:gd name="connsiteX1" fmla="*/ 1404257 w 5974516"/>
                <a:gd name="connsiteY1" fmla="*/ 996042 h 1355271"/>
                <a:gd name="connsiteX2" fmla="*/ 2471057 w 5974516"/>
                <a:gd name="connsiteY2" fmla="*/ 136071 h 1355271"/>
                <a:gd name="connsiteX3" fmla="*/ 3635828 w 5974516"/>
                <a:gd name="connsiteY3" fmla="*/ 179614 h 1355271"/>
                <a:gd name="connsiteX4" fmla="*/ 4996542 w 5974516"/>
                <a:gd name="connsiteY4" fmla="*/ 1170214 h 1355271"/>
                <a:gd name="connsiteX5" fmla="*/ 5974516 w 5974516"/>
                <a:gd name="connsiteY5" fmla="*/ 1289958 h 1355271"/>
                <a:gd name="connsiteX0" fmla="*/ 2 w 4570261"/>
                <a:gd name="connsiteY0" fmla="*/ 996042 h 1355271"/>
                <a:gd name="connsiteX1" fmla="*/ 1066802 w 4570261"/>
                <a:gd name="connsiteY1" fmla="*/ 136071 h 1355271"/>
                <a:gd name="connsiteX2" fmla="*/ 2231573 w 4570261"/>
                <a:gd name="connsiteY2" fmla="*/ 179614 h 1355271"/>
                <a:gd name="connsiteX3" fmla="*/ 3592287 w 4570261"/>
                <a:gd name="connsiteY3" fmla="*/ 1170214 h 1355271"/>
                <a:gd name="connsiteX4" fmla="*/ 4570261 w 4570261"/>
                <a:gd name="connsiteY4" fmla="*/ 1289958 h 135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0261" h="1355271">
                  <a:moveTo>
                    <a:pt x="2" y="996042"/>
                  </a:moveTo>
                  <a:cubicBezTo>
                    <a:pt x="411845" y="807356"/>
                    <a:pt x="694874" y="272142"/>
                    <a:pt x="1066802" y="136071"/>
                  </a:cubicBezTo>
                  <a:cubicBezTo>
                    <a:pt x="1438731" y="0"/>
                    <a:pt x="1810659" y="7257"/>
                    <a:pt x="2231573" y="179614"/>
                  </a:cubicBezTo>
                  <a:cubicBezTo>
                    <a:pt x="2652487" y="351971"/>
                    <a:pt x="3202506" y="985157"/>
                    <a:pt x="3592287" y="1170214"/>
                  </a:cubicBezTo>
                  <a:cubicBezTo>
                    <a:pt x="3982068" y="1355271"/>
                    <a:pt x="4114621" y="1283131"/>
                    <a:pt x="4570261" y="1289958"/>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67" name="TextBox 66"/>
            <p:cNvSpPr txBox="1"/>
            <p:nvPr/>
          </p:nvSpPr>
          <p:spPr>
            <a:xfrm flipH="1">
              <a:off x="2110929" y="2993572"/>
              <a:ext cx="4016831" cy="369332"/>
            </a:xfrm>
            <a:prstGeom prst="rect">
              <a:avLst/>
            </a:prstGeom>
            <a:noFill/>
          </p:spPr>
          <p:txBody>
            <a:bodyPr wrap="square" rtlCol="0">
              <a:spAutoFit/>
            </a:bodyPr>
            <a:lstStyle/>
            <a:p>
              <a:r>
                <a:rPr lang="en-US" dirty="0" smtClean="0">
                  <a:solidFill>
                    <a:prstClr val="black"/>
                  </a:solidFill>
                  <a:latin typeface="Calibri"/>
                </a:rPr>
                <a:t> +   +   +   +   +   +   +   +   +   +   +   +</a:t>
              </a:r>
              <a:endParaRPr lang="en-US" dirty="0">
                <a:solidFill>
                  <a:prstClr val="black"/>
                </a:solidFill>
                <a:latin typeface="Calibri"/>
              </a:endParaRPr>
            </a:p>
          </p:txBody>
        </p:sp>
        <p:cxnSp>
          <p:nvCxnSpPr>
            <p:cNvPr id="69" name="Straight Connector 68"/>
            <p:cNvCxnSpPr/>
            <p:nvPr/>
          </p:nvCxnSpPr>
          <p:spPr>
            <a:xfrm rot="5400000" flipH="1" flipV="1">
              <a:off x="667658" y="4001408"/>
              <a:ext cx="2538184" cy="2540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grpSp>
          <p:nvGrpSpPr>
            <p:cNvPr id="95" name="Group 35"/>
            <p:cNvGrpSpPr/>
            <p:nvPr/>
          </p:nvGrpSpPr>
          <p:grpSpPr>
            <a:xfrm>
              <a:off x="1699438" y="22365"/>
              <a:ext cx="4306824" cy="4590288"/>
              <a:chOff x="223629" y="994370"/>
              <a:chExt cx="2457487" cy="1943842"/>
            </a:xfrm>
            <a:scene3d>
              <a:camera prst="orthographicFront">
                <a:rot lat="4500000" lon="18840000" rev="18900000"/>
              </a:camera>
              <a:lightRig rig="balanced" dir="t"/>
            </a:scene3d>
          </p:grpSpPr>
          <p:pic>
            <p:nvPicPr>
              <p:cNvPr id="96" name="Picture 2" descr="Y:\qDots\SEM_pictures\Test0706\p2_Gc_d23_124.tif"/>
              <p:cNvPicPr>
                <a:picLocks noChangeAspect="1" noChangeArrowheads="1"/>
              </p:cNvPicPr>
              <p:nvPr/>
            </p:nvPicPr>
            <p:blipFill>
              <a:blip r:embed="rId3" cstate="print"/>
              <a:srcRect l="26855" t="29948" r="43945" b="20833"/>
              <a:stretch>
                <a:fillRect/>
              </a:stretch>
            </p:blipFill>
            <p:spPr bwMode="auto">
              <a:xfrm rot="5400000">
                <a:off x="480452" y="737547"/>
                <a:ext cx="1943842" cy="2457487"/>
              </a:xfrm>
              <a:prstGeom prst="rect">
                <a:avLst/>
              </a:prstGeom>
              <a:noFill/>
            </p:spPr>
          </p:pic>
          <p:sp>
            <p:nvSpPr>
              <p:cNvPr id="97" name="Oval 96"/>
              <p:cNvSpPr/>
              <p:nvPr/>
            </p:nvSpPr>
            <p:spPr>
              <a:xfrm rot="5400000">
                <a:off x="1806372" y="1676399"/>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8" name="Oval 97"/>
              <p:cNvSpPr/>
              <p:nvPr/>
            </p:nvSpPr>
            <p:spPr>
              <a:xfrm rot="5400000">
                <a:off x="1425372" y="1676399"/>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13" name="Group 112"/>
            <p:cNvGrpSpPr/>
            <p:nvPr/>
          </p:nvGrpSpPr>
          <p:grpSpPr>
            <a:xfrm flipH="1">
              <a:off x="195442" y="2343150"/>
              <a:ext cx="2776361" cy="1752600"/>
              <a:chOff x="3172535" y="1219200"/>
              <a:chExt cx="2182817" cy="1066800"/>
            </a:xfrm>
          </p:grpSpPr>
          <p:cxnSp>
            <p:nvCxnSpPr>
              <p:cNvPr id="105" name="Straight Connector 104"/>
              <p:cNvCxnSpPr/>
              <p:nvPr/>
            </p:nvCxnSpPr>
            <p:spPr>
              <a:xfrm rot="5400000" flipH="1" flipV="1">
                <a:off x="3073973" y="1317762"/>
                <a:ext cx="197125"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10800000" flipH="1">
                <a:off x="3172536" y="1219200"/>
                <a:ext cx="18566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191000" y="2286000"/>
                <a:ext cx="838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flipH="1" flipV="1">
                <a:off x="4762500" y="2019300"/>
                <a:ext cx="533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5400000" flipH="1" flipV="1">
                <a:off x="4800600" y="1447800"/>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4876800" y="1752600"/>
                <a:ext cx="3374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953000" y="1676400"/>
                <a:ext cx="152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5055270" y="1538874"/>
                <a:ext cx="300082" cy="646331"/>
              </a:xfrm>
              <a:prstGeom prst="rect">
                <a:avLst/>
              </a:prstGeom>
              <a:noFill/>
            </p:spPr>
            <p:txBody>
              <a:bodyPr wrap="none" rtlCol="0">
                <a:spAutoFit/>
              </a:bodyPr>
              <a:lstStyle/>
              <a:p>
                <a:r>
                  <a:rPr lang="en-US" dirty="0" smtClean="0">
                    <a:solidFill>
                      <a:prstClr val="black"/>
                    </a:solidFill>
                    <a:latin typeface="Calibri"/>
                  </a:rPr>
                  <a:t>-</a:t>
                </a:r>
              </a:p>
              <a:p>
                <a:r>
                  <a:rPr lang="en-US" dirty="0" smtClean="0">
                    <a:solidFill>
                      <a:prstClr val="black"/>
                    </a:solidFill>
                    <a:latin typeface="Calibri"/>
                  </a:rPr>
                  <a:t>+</a:t>
                </a:r>
                <a:endParaRPr lang="en-US" dirty="0">
                  <a:solidFill>
                    <a:prstClr val="black"/>
                  </a:solidFill>
                  <a:latin typeface="Calibri"/>
                </a:endParaRPr>
              </a:p>
            </p:txBody>
          </p:sp>
        </p:grpSp>
      </p:grpSp>
      <p:cxnSp>
        <p:nvCxnSpPr>
          <p:cNvPr id="122" name="Straight Arrow Connector 121"/>
          <p:cNvCxnSpPr/>
          <p:nvPr/>
        </p:nvCxnSpPr>
        <p:spPr>
          <a:xfrm>
            <a:off x="1805149" y="4191000"/>
            <a:ext cx="8382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6934200" y="990600"/>
            <a:ext cx="1881349" cy="369332"/>
          </a:xfrm>
          <a:prstGeom prst="rect">
            <a:avLst/>
          </a:prstGeom>
          <a:noFill/>
        </p:spPr>
        <p:txBody>
          <a:bodyPr wrap="none" rtlCol="0">
            <a:spAutoFit/>
          </a:bodyPr>
          <a:lstStyle/>
          <a:p>
            <a:r>
              <a:rPr lang="en-US" dirty="0" smtClean="0">
                <a:solidFill>
                  <a:prstClr val="black"/>
                </a:solidFill>
                <a:latin typeface="Calibri"/>
              </a:rPr>
              <a:t>Electrostatic gates</a:t>
            </a:r>
            <a:endParaRPr lang="en-US" dirty="0">
              <a:solidFill>
                <a:prstClr val="black"/>
              </a:solidFill>
              <a:latin typeface="Calibri"/>
            </a:endParaRPr>
          </a:p>
        </p:txBody>
      </p:sp>
      <p:cxnSp>
        <p:nvCxnSpPr>
          <p:cNvPr id="128" name="Straight Arrow Connector 127"/>
          <p:cNvCxnSpPr/>
          <p:nvPr/>
        </p:nvCxnSpPr>
        <p:spPr>
          <a:xfrm rot="10800000" flipV="1">
            <a:off x="6148549" y="1371600"/>
            <a:ext cx="6858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3962400" y="4953000"/>
            <a:ext cx="2897973" cy="369332"/>
          </a:xfrm>
          <a:prstGeom prst="rect">
            <a:avLst/>
          </a:prstGeom>
          <a:noFill/>
        </p:spPr>
        <p:txBody>
          <a:bodyPr wrap="none" rtlCol="0">
            <a:spAutoFit/>
          </a:bodyPr>
          <a:lstStyle/>
          <a:p>
            <a:r>
              <a:rPr lang="en-US" dirty="0" smtClean="0">
                <a:solidFill>
                  <a:prstClr val="black"/>
                </a:solidFill>
                <a:latin typeface="Calibri"/>
              </a:rPr>
              <a:t>Individual confined electrons</a:t>
            </a:r>
            <a:endParaRPr lang="en-US" dirty="0">
              <a:solidFill>
                <a:prstClr val="black"/>
              </a:solidFill>
              <a:latin typeface="Calibri"/>
            </a:endParaRPr>
          </a:p>
        </p:txBody>
      </p:sp>
      <p:cxnSp>
        <p:nvCxnSpPr>
          <p:cNvPr id="134" name="Straight Arrow Connector 133"/>
          <p:cNvCxnSpPr/>
          <p:nvPr/>
        </p:nvCxnSpPr>
        <p:spPr>
          <a:xfrm rot="16200000" flipV="1">
            <a:off x="5436476" y="4674475"/>
            <a:ext cx="533399" cy="236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381000" y="990600"/>
            <a:ext cx="3312638" cy="523220"/>
          </a:xfrm>
          <a:prstGeom prst="rect">
            <a:avLst/>
          </a:prstGeom>
          <a:noFill/>
        </p:spPr>
        <p:txBody>
          <a:bodyPr wrap="none" rtlCol="0">
            <a:spAutoFit/>
          </a:bodyPr>
          <a:lstStyle/>
          <a:p>
            <a:r>
              <a:rPr lang="en-US" sz="2800" dirty="0" err="1" smtClean="0">
                <a:solidFill>
                  <a:prstClr val="black"/>
                </a:solidFill>
                <a:latin typeface="Calibri"/>
              </a:rPr>
              <a:t>GaAs</a:t>
            </a:r>
            <a:r>
              <a:rPr lang="en-US" sz="2800" dirty="0" smtClean="0">
                <a:solidFill>
                  <a:prstClr val="black"/>
                </a:solidFill>
                <a:latin typeface="Calibri"/>
              </a:rPr>
              <a:t> </a:t>
            </a:r>
            <a:r>
              <a:rPr lang="en-US" sz="2800" dirty="0" err="1" smtClean="0">
                <a:solidFill>
                  <a:prstClr val="black"/>
                </a:solidFill>
                <a:latin typeface="Calibri"/>
              </a:rPr>
              <a:t>heterostructure</a:t>
            </a:r>
            <a:endParaRPr lang="en-US" sz="2800" dirty="0">
              <a:solidFill>
                <a:prstClr val="black"/>
              </a:solidFill>
              <a:latin typeface="Calibri"/>
            </a:endParaRPr>
          </a:p>
        </p:txBody>
      </p:sp>
      <p:cxnSp>
        <p:nvCxnSpPr>
          <p:cNvPr id="139" name="Straight Arrow Connector 138"/>
          <p:cNvCxnSpPr/>
          <p:nvPr/>
        </p:nvCxnSpPr>
        <p:spPr>
          <a:xfrm rot="5400000">
            <a:off x="7253449" y="2476500"/>
            <a:ext cx="1447800" cy="1588"/>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8053549" y="2362200"/>
            <a:ext cx="777777" cy="369332"/>
          </a:xfrm>
          <a:prstGeom prst="rect">
            <a:avLst/>
          </a:prstGeom>
          <a:noFill/>
        </p:spPr>
        <p:txBody>
          <a:bodyPr wrap="none" rtlCol="0">
            <a:spAutoFit/>
          </a:bodyPr>
          <a:lstStyle/>
          <a:p>
            <a:r>
              <a:rPr lang="en-US" dirty="0" smtClean="0">
                <a:solidFill>
                  <a:prstClr val="black"/>
                </a:solidFill>
                <a:latin typeface="Calibri"/>
              </a:rPr>
              <a:t>90 nm</a:t>
            </a:r>
            <a:endParaRPr lang="en-US" dirty="0">
              <a:solidFill>
                <a:prstClr val="black"/>
              </a:solidFill>
              <a:latin typeface="Calibri"/>
            </a:endParaRPr>
          </a:p>
        </p:txBody>
      </p:sp>
      <p:sp>
        <p:nvSpPr>
          <p:cNvPr id="141" name="TextBox 140"/>
          <p:cNvSpPr txBox="1"/>
          <p:nvPr/>
        </p:nvSpPr>
        <p:spPr>
          <a:xfrm>
            <a:off x="204949" y="4050268"/>
            <a:ext cx="1633781" cy="369332"/>
          </a:xfrm>
          <a:prstGeom prst="rect">
            <a:avLst/>
          </a:prstGeom>
          <a:noFill/>
        </p:spPr>
        <p:txBody>
          <a:bodyPr wrap="none" rtlCol="0">
            <a:spAutoFit/>
          </a:bodyPr>
          <a:lstStyle/>
          <a:p>
            <a:r>
              <a:rPr lang="en-US" dirty="0" smtClean="0">
                <a:solidFill>
                  <a:prstClr val="black"/>
                </a:solidFill>
                <a:latin typeface="Calibri"/>
              </a:rPr>
              <a:t>2D electron gas</a:t>
            </a:r>
            <a:endParaRPr lang="en-US" dirty="0">
              <a:solidFill>
                <a:prstClr val="black"/>
              </a:solidFill>
              <a:latin typeface="Calibri"/>
            </a:endParaRPr>
          </a:p>
        </p:txBody>
      </p:sp>
      <p:sp>
        <p:nvSpPr>
          <p:cNvPr id="145" name="TextBox 144"/>
          <p:cNvSpPr txBox="1"/>
          <p:nvPr/>
        </p:nvSpPr>
        <p:spPr>
          <a:xfrm>
            <a:off x="228600" y="5569803"/>
            <a:ext cx="6923830" cy="461665"/>
          </a:xfrm>
          <a:prstGeom prst="rect">
            <a:avLst/>
          </a:prstGeom>
          <a:noFill/>
        </p:spPr>
        <p:txBody>
          <a:bodyPr wrap="square" rtlCol="0">
            <a:spAutoFit/>
          </a:bodyPr>
          <a:lstStyle/>
          <a:p>
            <a:r>
              <a:rPr lang="en-US" sz="2400" dirty="0" smtClean="0">
                <a:solidFill>
                  <a:prstClr val="black"/>
                </a:solidFill>
                <a:latin typeface="Calibri"/>
              </a:rPr>
              <a:t>Thanks to </a:t>
            </a:r>
            <a:r>
              <a:rPr lang="en-US" sz="2400" dirty="0" err="1" smtClean="0">
                <a:solidFill>
                  <a:prstClr val="black"/>
                </a:solidFill>
                <a:latin typeface="Calibri"/>
              </a:rPr>
              <a:t>Hendrik</a:t>
            </a:r>
            <a:r>
              <a:rPr lang="en-US" sz="2400" dirty="0" smtClean="0">
                <a:solidFill>
                  <a:prstClr val="black"/>
                </a:solidFill>
                <a:latin typeface="Calibri"/>
              </a:rPr>
              <a:t> </a:t>
            </a:r>
            <a:r>
              <a:rPr lang="en-US" sz="2400" dirty="0" err="1" smtClean="0">
                <a:solidFill>
                  <a:prstClr val="black"/>
                </a:solidFill>
                <a:latin typeface="Calibri"/>
              </a:rPr>
              <a:t>Bluhm</a:t>
            </a:r>
            <a:r>
              <a:rPr lang="en-US" sz="2400" dirty="0" smtClean="0">
                <a:solidFill>
                  <a:prstClr val="black"/>
                </a:solidFill>
                <a:latin typeface="Calibri"/>
              </a:rPr>
              <a:t>, RWTH</a:t>
            </a:r>
            <a:r>
              <a:rPr lang="en-US" sz="2000" dirty="0" smtClean="0">
                <a:solidFill>
                  <a:prstClr val="black"/>
                </a:solidFill>
                <a:latin typeface="Calibri"/>
              </a:rPr>
              <a:t>  </a:t>
            </a:r>
            <a:endParaRPr lang="en-US" sz="2000" dirty="0" smtClean="0">
              <a:solidFill>
                <a:prstClr val="black"/>
              </a:solidFill>
              <a:latin typeface="Calibri"/>
            </a:endParaRPr>
          </a:p>
        </p:txBody>
      </p:sp>
      <p:pic>
        <p:nvPicPr>
          <p:cNvPr id="9" name="Picture 8"/>
          <p:cNvPicPr>
            <a:picLocks noChangeAspect="1"/>
          </p:cNvPicPr>
          <p:nvPr/>
        </p:nvPicPr>
        <p:blipFill>
          <a:blip r:embed="rId4"/>
          <a:stretch>
            <a:fillRect/>
          </a:stretch>
        </p:blipFill>
        <p:spPr>
          <a:xfrm>
            <a:off x="6876255" y="-35494"/>
            <a:ext cx="2297765" cy="746509"/>
          </a:xfrm>
          <a:prstGeom prst="rect">
            <a:avLst/>
          </a:prstGeom>
        </p:spPr>
      </p:pic>
    </p:spTree>
    <p:extLst>
      <p:ext uri="{BB962C8B-B14F-4D97-AF65-F5344CB8AC3E}">
        <p14:creationId xmlns:p14="http://schemas.microsoft.com/office/powerpoint/2010/main" val="9092293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2" name="Group 321"/>
          <p:cNvGrpSpPr/>
          <p:nvPr/>
        </p:nvGrpSpPr>
        <p:grpSpPr>
          <a:xfrm>
            <a:off x="6312807" y="3987074"/>
            <a:ext cx="2623876" cy="2707640"/>
            <a:chOff x="6312807" y="3987074"/>
            <a:chExt cx="2623876" cy="2707640"/>
          </a:xfrm>
        </p:grpSpPr>
        <p:grpSp>
          <p:nvGrpSpPr>
            <p:cNvPr id="187" name="Group 25"/>
            <p:cNvGrpSpPr/>
            <p:nvPr/>
          </p:nvGrpSpPr>
          <p:grpSpPr>
            <a:xfrm>
              <a:off x="6705530" y="4375887"/>
              <a:ext cx="1828800" cy="1756687"/>
              <a:chOff x="1600200" y="4114800"/>
              <a:chExt cx="1981200" cy="1981994"/>
            </a:xfrm>
          </p:grpSpPr>
          <p:sp>
            <p:nvSpPr>
              <p:cNvPr id="197" name="Oval 196"/>
              <p:cNvSpPr/>
              <p:nvPr/>
            </p:nvSpPr>
            <p:spPr>
              <a:xfrm>
                <a:off x="1600200" y="4114800"/>
                <a:ext cx="1981200" cy="1981200"/>
              </a:xfrm>
              <a:prstGeom prst="ellipse">
                <a:avLst/>
              </a:prstGeom>
              <a:solidFill>
                <a:schemeClr val="accent6">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2" name="Oval 201"/>
              <p:cNvSpPr/>
              <p:nvPr/>
            </p:nvSpPr>
            <p:spPr>
              <a:xfrm>
                <a:off x="1600200" y="4724400"/>
                <a:ext cx="1981200" cy="685800"/>
              </a:xfrm>
              <a:prstGeom prst="ellipse">
                <a:avLst/>
              </a:prstGeom>
              <a:solidFill>
                <a:schemeClr val="accent6">
                  <a:lumMod val="60000"/>
                  <a:lumOff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204" name="Straight Connector 203"/>
              <p:cNvCxnSpPr/>
              <p:nvPr/>
            </p:nvCxnSpPr>
            <p:spPr>
              <a:xfrm rot="5400000" flipH="1" flipV="1">
                <a:off x="2247900" y="4762500"/>
                <a:ext cx="685800" cy="6096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a:stCxn id="202" idx="2"/>
                <a:endCxn id="202" idx="6"/>
              </p:cNvCxnSpPr>
              <p:nvPr/>
            </p:nvCxnSpPr>
            <p:spPr>
              <a:xfrm rot="10800000" flipH="1">
                <a:off x="1600200" y="5067300"/>
                <a:ext cx="19812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a:stCxn id="197" idx="0"/>
                <a:endCxn id="197" idx="4"/>
              </p:cNvCxnSpPr>
              <p:nvPr/>
            </p:nvCxnSpPr>
            <p:spPr>
              <a:xfrm rot="16200000" flipH="1">
                <a:off x="1600200" y="5105400"/>
                <a:ext cx="19812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88" name="Object 187"/>
            <p:cNvGraphicFramePr>
              <a:graphicFrameLocks noChangeAspect="1"/>
            </p:cNvGraphicFramePr>
            <p:nvPr/>
          </p:nvGraphicFramePr>
          <p:xfrm>
            <a:off x="7432361" y="3987074"/>
            <a:ext cx="468923" cy="412236"/>
          </p:xfrm>
          <a:graphic>
            <a:graphicData uri="http://schemas.openxmlformats.org/presentationml/2006/ole">
              <mc:AlternateContent xmlns:mc="http://schemas.openxmlformats.org/markup-compatibility/2006">
                <mc:Choice xmlns:v="urn:schemas-microsoft-com:vml" Requires="v">
                  <p:oleObj spid="_x0000_s6280" name="Equation" r:id="rId4" imgW="317160" imgH="279360" progId="Equation.3">
                    <p:embed/>
                  </p:oleObj>
                </mc:Choice>
                <mc:Fallback>
                  <p:oleObj name="Equation" r:id="rId4" imgW="317160" imgH="2793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2361" y="3987074"/>
                          <a:ext cx="468923" cy="4122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 name="Object 3"/>
            <p:cNvGraphicFramePr>
              <a:graphicFrameLocks noChangeAspect="1"/>
            </p:cNvGraphicFramePr>
            <p:nvPr/>
          </p:nvGraphicFramePr>
          <p:xfrm>
            <a:off x="7395060" y="6249687"/>
            <a:ext cx="506224" cy="445027"/>
          </p:xfrm>
          <a:graphic>
            <a:graphicData uri="http://schemas.openxmlformats.org/presentationml/2006/ole">
              <mc:AlternateContent xmlns:mc="http://schemas.openxmlformats.org/markup-compatibility/2006">
                <mc:Choice xmlns:v="urn:schemas-microsoft-com:vml" Requires="v">
                  <p:oleObj spid="_x0000_s6281" name="Equation" r:id="rId6" imgW="317160" imgH="279360" progId="Equation.3">
                    <p:embed/>
                  </p:oleObj>
                </mc:Choice>
                <mc:Fallback>
                  <p:oleObj name="Equation" r:id="rId6" imgW="317160" imgH="2793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5060" y="6249687"/>
                          <a:ext cx="506224" cy="4450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92" name="Straight Arrow Connector 191"/>
            <p:cNvCxnSpPr/>
            <p:nvPr/>
          </p:nvCxnSpPr>
          <p:spPr>
            <a:xfrm rot="16200000" flipV="1">
              <a:off x="7430396" y="5031027"/>
              <a:ext cx="368203" cy="9403"/>
            </a:xfrm>
            <a:prstGeom prst="straightConnector1">
              <a:avLst/>
            </a:prstGeom>
            <a:ln w="571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7660009" y="4516422"/>
              <a:ext cx="522629" cy="368960"/>
            </a:xfrm>
            <a:prstGeom prst="rect">
              <a:avLst/>
            </a:prstGeom>
            <a:noFill/>
          </p:spPr>
          <p:txBody>
            <a:bodyPr wrap="none" rtlCol="0">
              <a:spAutoFit/>
            </a:bodyPr>
            <a:lstStyle/>
            <a:p>
              <a:r>
                <a:rPr lang="en-US" sz="2000" dirty="0" err="1" smtClean="0">
                  <a:solidFill>
                    <a:srgbClr val="00B050"/>
                  </a:solidFill>
                  <a:latin typeface="Symbol" pitchFamily="18" charset="2"/>
                </a:rPr>
                <a:t>D</a:t>
              </a:r>
              <a:r>
                <a:rPr lang="en-US" sz="2000" i="1" dirty="0" err="1" smtClean="0">
                  <a:solidFill>
                    <a:srgbClr val="00B050"/>
                  </a:solidFill>
                  <a:latin typeface="Times New Roman" pitchFamily="18" charset="0"/>
                  <a:cs typeface="Times New Roman" pitchFamily="18" charset="0"/>
                </a:rPr>
                <a:t>B</a:t>
              </a:r>
              <a:r>
                <a:rPr lang="en-US" sz="2000" i="1" baseline="-25000" dirty="0" err="1" smtClean="0">
                  <a:solidFill>
                    <a:srgbClr val="00B050"/>
                  </a:solidFill>
                  <a:latin typeface="Times New Roman" pitchFamily="18" charset="0"/>
                  <a:cs typeface="Times New Roman" pitchFamily="18" charset="0"/>
                </a:rPr>
                <a:t>z</a:t>
              </a:r>
              <a:endParaRPr lang="en-US" sz="2000" i="1" baseline="-25000" dirty="0">
                <a:solidFill>
                  <a:srgbClr val="00B050"/>
                </a:solidFill>
                <a:latin typeface="Times New Roman" pitchFamily="18" charset="0"/>
                <a:cs typeface="Times New Roman" pitchFamily="18" charset="0"/>
              </a:endParaRPr>
            </a:p>
          </p:txBody>
        </p:sp>
        <p:graphicFrame>
          <p:nvGraphicFramePr>
            <p:cNvPr id="194" name="Object 6"/>
            <p:cNvGraphicFramePr>
              <a:graphicFrameLocks noChangeAspect="1"/>
            </p:cNvGraphicFramePr>
            <p:nvPr/>
          </p:nvGraphicFramePr>
          <p:xfrm>
            <a:off x="8599645" y="5049231"/>
            <a:ext cx="337038" cy="374760"/>
          </p:xfrm>
          <a:graphic>
            <a:graphicData uri="http://schemas.openxmlformats.org/presentationml/2006/ole">
              <mc:AlternateContent xmlns:mc="http://schemas.openxmlformats.org/markup-compatibility/2006">
                <mc:Choice xmlns:v="urn:schemas-microsoft-com:vml" Requires="v">
                  <p:oleObj spid="_x0000_s6282" name="Equation" r:id="rId8" imgW="228600" imgH="253800" progId="Equation.3">
                    <p:embed/>
                  </p:oleObj>
                </mc:Choice>
                <mc:Fallback>
                  <p:oleObj name="Equation" r:id="rId8" imgW="228600" imgH="253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9645" y="5049231"/>
                          <a:ext cx="337038" cy="374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5" name="Object 7"/>
            <p:cNvGraphicFramePr>
              <a:graphicFrameLocks noChangeAspect="1"/>
            </p:cNvGraphicFramePr>
            <p:nvPr/>
          </p:nvGraphicFramePr>
          <p:xfrm>
            <a:off x="6312807" y="5041086"/>
            <a:ext cx="392723" cy="374760"/>
          </p:xfrm>
          <a:graphic>
            <a:graphicData uri="http://schemas.openxmlformats.org/presentationml/2006/ole">
              <mc:AlternateContent xmlns:mc="http://schemas.openxmlformats.org/markup-compatibility/2006">
                <mc:Choice xmlns:v="urn:schemas-microsoft-com:vml" Requires="v">
                  <p:oleObj spid="_x0000_s6283" name="Equation" r:id="rId10" imgW="266400" imgH="253800" progId="Equation.3">
                    <p:embed/>
                  </p:oleObj>
                </mc:Choice>
                <mc:Fallback>
                  <p:oleObj name="Equation" r:id="rId10" imgW="266400" imgH="253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2807" y="5041086"/>
                          <a:ext cx="392723" cy="374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52" name="Straight Arrow Connector 251"/>
            <p:cNvCxnSpPr/>
            <p:nvPr/>
          </p:nvCxnSpPr>
          <p:spPr>
            <a:xfrm rot="21420000">
              <a:off x="7629840" y="5210086"/>
              <a:ext cx="773723" cy="3091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3" name="TextBox 252"/>
            <p:cNvSpPr txBox="1"/>
            <p:nvPr/>
          </p:nvSpPr>
          <p:spPr>
            <a:xfrm>
              <a:off x="7853650" y="5170736"/>
              <a:ext cx="298480" cy="400110"/>
            </a:xfrm>
            <a:prstGeom prst="rect">
              <a:avLst/>
            </a:prstGeom>
            <a:noFill/>
            <a:ln>
              <a:noFill/>
            </a:ln>
          </p:spPr>
          <p:txBody>
            <a:bodyPr wrap="none" rtlCol="0">
              <a:spAutoFit/>
            </a:bodyPr>
            <a:lstStyle/>
            <a:p>
              <a:r>
                <a:rPr lang="en-US" sz="2000" i="1" dirty="0" smtClean="0">
                  <a:solidFill>
                    <a:srgbClr val="FF0000"/>
                  </a:solidFill>
                  <a:latin typeface="Times New Roman" pitchFamily="18" charset="0"/>
                  <a:cs typeface="Times New Roman" pitchFamily="18" charset="0"/>
                </a:rPr>
                <a:t>J</a:t>
              </a:r>
              <a:endParaRPr lang="en-US" sz="2000" i="1" dirty="0">
                <a:solidFill>
                  <a:srgbClr val="FF0000"/>
                </a:solidFill>
                <a:latin typeface="Times New Roman" pitchFamily="18" charset="0"/>
                <a:cs typeface="Times New Roman" pitchFamily="18" charset="0"/>
              </a:endParaRPr>
            </a:p>
          </p:txBody>
        </p:sp>
        <p:sp>
          <p:nvSpPr>
            <p:cNvPr id="320" name="Oval 319"/>
            <p:cNvSpPr/>
            <p:nvPr/>
          </p:nvSpPr>
          <p:spPr>
            <a:xfrm rot="16200000">
              <a:off x="6743224" y="4977288"/>
              <a:ext cx="1757364" cy="565786"/>
            </a:xfrm>
            <a:prstGeom prst="ellipse">
              <a:avLst/>
            </a:pr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1" name="Oval 320"/>
            <p:cNvSpPr/>
            <p:nvPr/>
          </p:nvSpPr>
          <p:spPr>
            <a:xfrm>
              <a:off x="6724650" y="4943475"/>
              <a:ext cx="1785938" cy="552450"/>
            </a:xfrm>
            <a:prstGeom prst="ellipse">
              <a:avLst/>
            </a:prstGeom>
            <a:noFill/>
            <a:ln w="952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 name="Title 1"/>
          <p:cNvSpPr>
            <a:spLocks noGrp="1"/>
          </p:cNvSpPr>
          <p:nvPr>
            <p:ph type="title"/>
          </p:nvPr>
        </p:nvSpPr>
        <p:spPr/>
        <p:txBody>
          <a:bodyPr/>
          <a:lstStyle/>
          <a:p>
            <a:r>
              <a:rPr lang="en-US" dirty="0" err="1" smtClean="0"/>
              <a:t>Qubit</a:t>
            </a:r>
            <a:r>
              <a:rPr lang="en-US" dirty="0" smtClean="0"/>
              <a:t> manipulation</a:t>
            </a:r>
            <a:endParaRPr lang="en-US" dirty="0"/>
          </a:p>
        </p:txBody>
      </p:sp>
      <p:sp>
        <p:nvSpPr>
          <p:cNvPr id="115" name="Freeform 114"/>
          <p:cNvSpPr/>
          <p:nvPr/>
        </p:nvSpPr>
        <p:spPr>
          <a:xfrm>
            <a:off x="304800" y="5122622"/>
            <a:ext cx="2590800" cy="1659178"/>
          </a:xfrm>
          <a:custGeom>
            <a:avLst/>
            <a:gdLst>
              <a:gd name="connsiteX0" fmla="*/ 0 w 3113314"/>
              <a:gd name="connsiteY0" fmla="*/ 54428 h 1963056"/>
              <a:gd name="connsiteX1" fmla="*/ 446314 w 3113314"/>
              <a:gd name="connsiteY1" fmla="*/ 1741714 h 1963056"/>
              <a:gd name="connsiteX2" fmla="*/ 1611086 w 3113314"/>
              <a:gd name="connsiteY2" fmla="*/ 1197428 h 1963056"/>
              <a:gd name="connsiteX3" fmla="*/ 2634343 w 3113314"/>
              <a:gd name="connsiteY3" fmla="*/ 1763485 h 1963056"/>
              <a:gd name="connsiteX4" fmla="*/ 3113314 w 3113314"/>
              <a:gd name="connsiteY4" fmla="*/ 0 h 196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3314" h="1963056">
                <a:moveTo>
                  <a:pt x="0" y="54428"/>
                </a:moveTo>
                <a:cubicBezTo>
                  <a:pt x="88900" y="802821"/>
                  <a:pt x="177800" y="1551214"/>
                  <a:pt x="446314" y="1741714"/>
                </a:cubicBezTo>
                <a:cubicBezTo>
                  <a:pt x="714828" y="1932214"/>
                  <a:pt x="1246415" y="1193800"/>
                  <a:pt x="1611086" y="1197428"/>
                </a:cubicBezTo>
                <a:cubicBezTo>
                  <a:pt x="1975757" y="1201056"/>
                  <a:pt x="2383972" y="1963056"/>
                  <a:pt x="2634343" y="1763485"/>
                </a:cubicBezTo>
                <a:cubicBezTo>
                  <a:pt x="2884714" y="1563914"/>
                  <a:pt x="2999014" y="781957"/>
                  <a:pt x="3113314" y="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cxnSp>
        <p:nvCxnSpPr>
          <p:cNvPr id="122" name="Straight Arrow Connector 121"/>
          <p:cNvCxnSpPr/>
          <p:nvPr/>
        </p:nvCxnSpPr>
        <p:spPr>
          <a:xfrm rot="5400000" flipH="1" flipV="1">
            <a:off x="615633" y="5480369"/>
            <a:ext cx="445137" cy="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23" name="Freeform 122"/>
          <p:cNvSpPr/>
          <p:nvPr/>
        </p:nvSpPr>
        <p:spPr>
          <a:xfrm>
            <a:off x="685800" y="5490647"/>
            <a:ext cx="345742" cy="142609"/>
          </a:xfrm>
          <a:custGeom>
            <a:avLst/>
            <a:gdLst>
              <a:gd name="connsiteX0" fmla="*/ 127000 w 415472"/>
              <a:gd name="connsiteY0" fmla="*/ 0 h 168728"/>
              <a:gd name="connsiteX1" fmla="*/ 39914 w 415472"/>
              <a:gd name="connsiteY1" fmla="*/ 119742 h 168728"/>
              <a:gd name="connsiteX2" fmla="*/ 366486 w 415472"/>
              <a:gd name="connsiteY2" fmla="*/ 152400 h 168728"/>
              <a:gd name="connsiteX3" fmla="*/ 333829 w 415472"/>
              <a:gd name="connsiteY3" fmla="*/ 21771 h 168728"/>
            </a:gdLst>
            <a:ahLst/>
            <a:cxnLst>
              <a:cxn ang="0">
                <a:pos x="connsiteX0" y="connsiteY0"/>
              </a:cxn>
              <a:cxn ang="0">
                <a:pos x="connsiteX1" y="connsiteY1"/>
              </a:cxn>
              <a:cxn ang="0">
                <a:pos x="connsiteX2" y="connsiteY2"/>
              </a:cxn>
              <a:cxn ang="0">
                <a:pos x="connsiteX3" y="connsiteY3"/>
              </a:cxn>
            </a:cxnLst>
            <a:rect l="l" t="t" r="r" b="b"/>
            <a:pathLst>
              <a:path w="415472" h="168728">
                <a:moveTo>
                  <a:pt x="127000" y="0"/>
                </a:moveTo>
                <a:cubicBezTo>
                  <a:pt x="63500" y="47171"/>
                  <a:pt x="0" y="94342"/>
                  <a:pt x="39914" y="119742"/>
                </a:cubicBezTo>
                <a:cubicBezTo>
                  <a:pt x="79828" y="145142"/>
                  <a:pt x="317500" y="168728"/>
                  <a:pt x="366486" y="152400"/>
                </a:cubicBezTo>
                <a:cubicBezTo>
                  <a:pt x="415472" y="136072"/>
                  <a:pt x="374650" y="78921"/>
                  <a:pt x="333829" y="21771"/>
                </a:cubicBezTo>
              </a:path>
            </a:pathLst>
          </a:custGeom>
          <a:ln>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cxnSp>
        <p:nvCxnSpPr>
          <p:cNvPr id="124" name="Straight Arrow Connector 123"/>
          <p:cNvCxnSpPr/>
          <p:nvPr/>
        </p:nvCxnSpPr>
        <p:spPr>
          <a:xfrm rot="16200000" flipV="1">
            <a:off x="1989549" y="5325654"/>
            <a:ext cx="762003" cy="1669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25" name="Freeform 124"/>
          <p:cNvSpPr/>
          <p:nvPr/>
        </p:nvSpPr>
        <p:spPr>
          <a:xfrm>
            <a:off x="2209800" y="5503386"/>
            <a:ext cx="345742" cy="142609"/>
          </a:xfrm>
          <a:custGeom>
            <a:avLst/>
            <a:gdLst>
              <a:gd name="connsiteX0" fmla="*/ 127000 w 415472"/>
              <a:gd name="connsiteY0" fmla="*/ 0 h 168728"/>
              <a:gd name="connsiteX1" fmla="*/ 39914 w 415472"/>
              <a:gd name="connsiteY1" fmla="*/ 119742 h 168728"/>
              <a:gd name="connsiteX2" fmla="*/ 366486 w 415472"/>
              <a:gd name="connsiteY2" fmla="*/ 152400 h 168728"/>
              <a:gd name="connsiteX3" fmla="*/ 333829 w 415472"/>
              <a:gd name="connsiteY3" fmla="*/ 21771 h 168728"/>
            </a:gdLst>
            <a:ahLst/>
            <a:cxnLst>
              <a:cxn ang="0">
                <a:pos x="connsiteX0" y="connsiteY0"/>
              </a:cxn>
              <a:cxn ang="0">
                <a:pos x="connsiteX1" y="connsiteY1"/>
              </a:cxn>
              <a:cxn ang="0">
                <a:pos x="connsiteX2" y="connsiteY2"/>
              </a:cxn>
              <a:cxn ang="0">
                <a:pos x="connsiteX3" y="connsiteY3"/>
              </a:cxn>
            </a:cxnLst>
            <a:rect l="l" t="t" r="r" b="b"/>
            <a:pathLst>
              <a:path w="415472" h="168728">
                <a:moveTo>
                  <a:pt x="127000" y="0"/>
                </a:moveTo>
                <a:cubicBezTo>
                  <a:pt x="63500" y="47171"/>
                  <a:pt x="0" y="94342"/>
                  <a:pt x="39914" y="119742"/>
                </a:cubicBezTo>
                <a:cubicBezTo>
                  <a:pt x="79828" y="145142"/>
                  <a:pt x="317500" y="168728"/>
                  <a:pt x="366486" y="152400"/>
                </a:cubicBezTo>
                <a:cubicBezTo>
                  <a:pt x="415472" y="136072"/>
                  <a:pt x="374650" y="78921"/>
                  <a:pt x="333829" y="21771"/>
                </a:cubicBezTo>
              </a:path>
            </a:pathLst>
          </a:custGeom>
          <a:ln>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126" name="TextBox 125"/>
          <p:cNvSpPr txBox="1"/>
          <p:nvPr/>
        </p:nvSpPr>
        <p:spPr>
          <a:xfrm>
            <a:off x="866442" y="4993813"/>
            <a:ext cx="889810" cy="312160"/>
          </a:xfrm>
          <a:prstGeom prst="rect">
            <a:avLst/>
          </a:prstGeom>
          <a:noFill/>
        </p:spPr>
        <p:txBody>
          <a:bodyPr wrap="none" rtlCol="0">
            <a:spAutoFit/>
          </a:bodyPr>
          <a:lstStyle/>
          <a:p>
            <a:r>
              <a:rPr lang="en-US" dirty="0" err="1" smtClean="0">
                <a:solidFill>
                  <a:prstClr val="black"/>
                </a:solidFill>
                <a:latin typeface="Calibri"/>
              </a:rPr>
              <a:t>B</a:t>
            </a:r>
            <a:r>
              <a:rPr lang="en-US" baseline="-25000" dirty="0" err="1" smtClean="0">
                <a:solidFill>
                  <a:prstClr val="black"/>
                </a:solidFill>
                <a:latin typeface="Calibri"/>
              </a:rPr>
              <a:t>ext</a:t>
            </a:r>
            <a:r>
              <a:rPr lang="en-US" dirty="0" err="1" smtClean="0">
                <a:solidFill>
                  <a:prstClr val="black"/>
                </a:solidFill>
                <a:latin typeface="Calibri"/>
              </a:rPr>
              <a:t>+B</a:t>
            </a:r>
            <a:r>
              <a:rPr lang="en-US" baseline="-25000" dirty="0" err="1" smtClean="0">
                <a:solidFill>
                  <a:prstClr val="black"/>
                </a:solidFill>
                <a:latin typeface="Calibri"/>
              </a:rPr>
              <a:t>nuc,z</a:t>
            </a:r>
            <a:endParaRPr lang="en-US" baseline="-25000" dirty="0">
              <a:solidFill>
                <a:prstClr val="black"/>
              </a:solidFill>
              <a:latin typeface="Calibri"/>
            </a:endParaRPr>
          </a:p>
        </p:txBody>
      </p:sp>
      <p:sp>
        <p:nvSpPr>
          <p:cNvPr id="152" name="TextBox 151"/>
          <p:cNvSpPr txBox="1"/>
          <p:nvPr/>
        </p:nvSpPr>
        <p:spPr>
          <a:xfrm>
            <a:off x="228600" y="4572000"/>
            <a:ext cx="2590800" cy="369332"/>
          </a:xfrm>
          <a:prstGeom prst="rect">
            <a:avLst/>
          </a:prstGeom>
          <a:noFill/>
        </p:spPr>
        <p:txBody>
          <a:bodyPr wrap="square" rtlCol="0">
            <a:spAutoFit/>
          </a:bodyPr>
          <a:lstStyle/>
          <a:p>
            <a:pPr>
              <a:buFont typeface="Symbol" pitchFamily="18" charset="2"/>
              <a:buChar char="e"/>
            </a:pPr>
            <a:r>
              <a:rPr lang="en-US" dirty="0" smtClean="0">
                <a:solidFill>
                  <a:prstClr val="black"/>
                </a:solidFill>
                <a:latin typeface="Calibri"/>
              </a:rPr>
              <a:t> &lt;&lt; 0: Free precession</a:t>
            </a:r>
            <a:endParaRPr lang="en-US" dirty="0">
              <a:solidFill>
                <a:prstClr val="black"/>
              </a:solidFill>
              <a:latin typeface="Calibri"/>
            </a:endParaRPr>
          </a:p>
        </p:txBody>
      </p:sp>
      <p:sp>
        <p:nvSpPr>
          <p:cNvPr id="215" name="Freeform 214"/>
          <p:cNvSpPr/>
          <p:nvPr/>
        </p:nvSpPr>
        <p:spPr>
          <a:xfrm>
            <a:off x="3505200" y="5105400"/>
            <a:ext cx="2362200" cy="1616697"/>
          </a:xfrm>
          <a:custGeom>
            <a:avLst/>
            <a:gdLst>
              <a:gd name="connsiteX0" fmla="*/ 0 w 3113314"/>
              <a:gd name="connsiteY0" fmla="*/ 54428 h 1963056"/>
              <a:gd name="connsiteX1" fmla="*/ 446314 w 3113314"/>
              <a:gd name="connsiteY1" fmla="*/ 1741714 h 1963056"/>
              <a:gd name="connsiteX2" fmla="*/ 1611086 w 3113314"/>
              <a:gd name="connsiteY2" fmla="*/ 1197428 h 1963056"/>
              <a:gd name="connsiteX3" fmla="*/ 2634343 w 3113314"/>
              <a:gd name="connsiteY3" fmla="*/ 1763485 h 1963056"/>
              <a:gd name="connsiteX4" fmla="*/ 3113314 w 3113314"/>
              <a:gd name="connsiteY4" fmla="*/ 0 h 1963056"/>
              <a:gd name="connsiteX0" fmla="*/ 0 w 3113314"/>
              <a:gd name="connsiteY0" fmla="*/ 54428 h 2200286"/>
              <a:gd name="connsiteX1" fmla="*/ 446314 w 3113314"/>
              <a:gd name="connsiteY1" fmla="*/ 1741714 h 2200286"/>
              <a:gd name="connsiteX2" fmla="*/ 1611086 w 3113314"/>
              <a:gd name="connsiteY2" fmla="*/ 1197428 h 2200286"/>
              <a:gd name="connsiteX3" fmla="*/ 2634343 w 3113314"/>
              <a:gd name="connsiteY3" fmla="*/ 2000715 h 2200286"/>
              <a:gd name="connsiteX4" fmla="*/ 3113314 w 3113314"/>
              <a:gd name="connsiteY4" fmla="*/ 0 h 2200286"/>
              <a:gd name="connsiteX0" fmla="*/ 0 w 3113314"/>
              <a:gd name="connsiteY0" fmla="*/ 1 h 2106320"/>
              <a:gd name="connsiteX1" fmla="*/ 446314 w 3113314"/>
              <a:gd name="connsiteY1" fmla="*/ 1687287 h 2106320"/>
              <a:gd name="connsiteX2" fmla="*/ 1611086 w 3113314"/>
              <a:gd name="connsiteY2" fmla="*/ 1143001 h 2106320"/>
              <a:gd name="connsiteX3" fmla="*/ 2634343 w 3113314"/>
              <a:gd name="connsiteY3" fmla="*/ 1946288 h 2106320"/>
              <a:gd name="connsiteX4" fmla="*/ 3113314 w 3113314"/>
              <a:gd name="connsiteY4" fmla="*/ 182803 h 2106320"/>
              <a:gd name="connsiteX0" fmla="*/ 0 w 3113314"/>
              <a:gd name="connsiteY0" fmla="*/ 54429 h 1923519"/>
              <a:gd name="connsiteX1" fmla="*/ 446314 w 3113314"/>
              <a:gd name="connsiteY1" fmla="*/ 1504485 h 1923519"/>
              <a:gd name="connsiteX2" fmla="*/ 1611086 w 3113314"/>
              <a:gd name="connsiteY2" fmla="*/ 960199 h 1923519"/>
              <a:gd name="connsiteX3" fmla="*/ 2634343 w 3113314"/>
              <a:gd name="connsiteY3" fmla="*/ 1763486 h 1923519"/>
              <a:gd name="connsiteX4" fmla="*/ 3113314 w 3113314"/>
              <a:gd name="connsiteY4" fmla="*/ 1 h 192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3314" h="1923519">
                <a:moveTo>
                  <a:pt x="0" y="54429"/>
                </a:moveTo>
                <a:cubicBezTo>
                  <a:pt x="88900" y="802822"/>
                  <a:pt x="177800" y="1353523"/>
                  <a:pt x="446314" y="1504485"/>
                </a:cubicBezTo>
                <a:cubicBezTo>
                  <a:pt x="714828" y="1655447"/>
                  <a:pt x="1246415" y="917032"/>
                  <a:pt x="1611086" y="960199"/>
                </a:cubicBezTo>
                <a:cubicBezTo>
                  <a:pt x="1975757" y="1003366"/>
                  <a:pt x="2383972" y="1923519"/>
                  <a:pt x="2634343" y="1763486"/>
                </a:cubicBezTo>
                <a:cubicBezTo>
                  <a:pt x="2884714" y="1603453"/>
                  <a:pt x="2999014" y="781958"/>
                  <a:pt x="3113314" y="1"/>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260" name="Freeform 259"/>
          <p:cNvSpPr/>
          <p:nvPr/>
        </p:nvSpPr>
        <p:spPr>
          <a:xfrm>
            <a:off x="4114800" y="5867400"/>
            <a:ext cx="1142999" cy="152400"/>
          </a:xfrm>
          <a:custGeom>
            <a:avLst/>
            <a:gdLst>
              <a:gd name="connsiteX0" fmla="*/ 0 w 892629"/>
              <a:gd name="connsiteY0" fmla="*/ 103414 h 332014"/>
              <a:gd name="connsiteX1" fmla="*/ 359229 w 892629"/>
              <a:gd name="connsiteY1" fmla="*/ 38100 h 332014"/>
              <a:gd name="connsiteX2" fmla="*/ 892629 w 892629"/>
              <a:gd name="connsiteY2" fmla="*/ 332014 h 332014"/>
              <a:gd name="connsiteX0" fmla="*/ 0 w 1141694"/>
              <a:gd name="connsiteY0" fmla="*/ 103414 h 332014"/>
              <a:gd name="connsiteX1" fmla="*/ 608294 w 1141694"/>
              <a:gd name="connsiteY1" fmla="*/ 38100 h 332014"/>
              <a:gd name="connsiteX2" fmla="*/ 1141694 w 1141694"/>
              <a:gd name="connsiteY2" fmla="*/ 332014 h 332014"/>
              <a:gd name="connsiteX0" fmla="*/ 0 w 1141694"/>
              <a:gd name="connsiteY0" fmla="*/ 103414 h 332014"/>
              <a:gd name="connsiteX1" fmla="*/ 608294 w 1141694"/>
              <a:gd name="connsiteY1" fmla="*/ 38100 h 332014"/>
              <a:gd name="connsiteX2" fmla="*/ 1141694 w 1141694"/>
              <a:gd name="connsiteY2" fmla="*/ 332014 h 332014"/>
              <a:gd name="connsiteX0" fmla="*/ 0 w 1141694"/>
              <a:gd name="connsiteY0" fmla="*/ 103414 h 332014"/>
              <a:gd name="connsiteX1" fmla="*/ 608294 w 1141694"/>
              <a:gd name="connsiteY1" fmla="*/ 38100 h 332014"/>
              <a:gd name="connsiteX2" fmla="*/ 1141694 w 1141694"/>
              <a:gd name="connsiteY2" fmla="*/ 332014 h 332014"/>
              <a:gd name="connsiteX0" fmla="*/ 0 w 1141694"/>
              <a:gd name="connsiteY0" fmla="*/ 294662 h 294662"/>
              <a:gd name="connsiteX1" fmla="*/ 608294 w 1141694"/>
              <a:gd name="connsiteY1" fmla="*/ 107 h 294662"/>
              <a:gd name="connsiteX2" fmla="*/ 1141694 w 1141694"/>
              <a:gd name="connsiteY2" fmla="*/ 294021 h 294662"/>
              <a:gd name="connsiteX0" fmla="*/ 0 w 1141694"/>
              <a:gd name="connsiteY0" fmla="*/ 294662 h 294662"/>
              <a:gd name="connsiteX1" fmla="*/ 608294 w 1141694"/>
              <a:gd name="connsiteY1" fmla="*/ 107 h 294662"/>
              <a:gd name="connsiteX2" fmla="*/ 1141694 w 1141694"/>
              <a:gd name="connsiteY2" fmla="*/ 294021 h 294662"/>
              <a:gd name="connsiteX0" fmla="*/ 0 w 1141694"/>
              <a:gd name="connsiteY0" fmla="*/ 294662 h 294662"/>
              <a:gd name="connsiteX1" fmla="*/ 608294 w 1141694"/>
              <a:gd name="connsiteY1" fmla="*/ 107 h 294662"/>
              <a:gd name="connsiteX2" fmla="*/ 1141694 w 1141694"/>
              <a:gd name="connsiteY2" fmla="*/ 294021 h 294662"/>
            </a:gdLst>
            <a:ahLst/>
            <a:cxnLst>
              <a:cxn ang="0">
                <a:pos x="connsiteX0" y="connsiteY0"/>
              </a:cxn>
              <a:cxn ang="0">
                <a:pos x="connsiteX1" y="connsiteY1"/>
              </a:cxn>
              <a:cxn ang="0">
                <a:pos x="connsiteX2" y="connsiteY2"/>
              </a:cxn>
            </a:cxnLst>
            <a:rect l="l" t="t" r="r" b="b"/>
            <a:pathLst>
              <a:path w="1141694" h="294662">
                <a:moveTo>
                  <a:pt x="0" y="294662"/>
                </a:moveTo>
                <a:cubicBezTo>
                  <a:pt x="105229" y="242955"/>
                  <a:pt x="418012" y="214"/>
                  <a:pt x="608294" y="107"/>
                </a:cubicBezTo>
                <a:cubicBezTo>
                  <a:pt x="798576" y="0"/>
                  <a:pt x="949379" y="166114"/>
                  <a:pt x="1141694" y="294021"/>
                </a:cubicBezTo>
              </a:path>
            </a:pathLst>
          </a:custGeom>
          <a:ln>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261" name="Freeform 260"/>
          <p:cNvSpPr/>
          <p:nvPr/>
        </p:nvSpPr>
        <p:spPr>
          <a:xfrm flipH="1" flipV="1">
            <a:off x="4038599" y="6333787"/>
            <a:ext cx="1130211" cy="143213"/>
          </a:xfrm>
          <a:custGeom>
            <a:avLst/>
            <a:gdLst>
              <a:gd name="connsiteX0" fmla="*/ 0 w 892629"/>
              <a:gd name="connsiteY0" fmla="*/ 103414 h 332014"/>
              <a:gd name="connsiteX1" fmla="*/ 359229 w 892629"/>
              <a:gd name="connsiteY1" fmla="*/ 38100 h 332014"/>
              <a:gd name="connsiteX2" fmla="*/ 892629 w 892629"/>
              <a:gd name="connsiteY2" fmla="*/ 332014 h 332014"/>
              <a:gd name="connsiteX0" fmla="*/ 0 w 1141694"/>
              <a:gd name="connsiteY0" fmla="*/ 103414 h 332014"/>
              <a:gd name="connsiteX1" fmla="*/ 608294 w 1141694"/>
              <a:gd name="connsiteY1" fmla="*/ 38100 h 332014"/>
              <a:gd name="connsiteX2" fmla="*/ 1141694 w 1141694"/>
              <a:gd name="connsiteY2" fmla="*/ 332014 h 332014"/>
              <a:gd name="connsiteX0" fmla="*/ 0 w 1141694"/>
              <a:gd name="connsiteY0" fmla="*/ 103414 h 332014"/>
              <a:gd name="connsiteX1" fmla="*/ 608294 w 1141694"/>
              <a:gd name="connsiteY1" fmla="*/ 38100 h 332014"/>
              <a:gd name="connsiteX2" fmla="*/ 1141694 w 1141694"/>
              <a:gd name="connsiteY2" fmla="*/ 332014 h 332014"/>
              <a:gd name="connsiteX0" fmla="*/ 0 w 1141694"/>
              <a:gd name="connsiteY0" fmla="*/ 103414 h 332014"/>
              <a:gd name="connsiteX1" fmla="*/ 608294 w 1141694"/>
              <a:gd name="connsiteY1" fmla="*/ 38100 h 332014"/>
              <a:gd name="connsiteX2" fmla="*/ 1141694 w 1141694"/>
              <a:gd name="connsiteY2" fmla="*/ 332014 h 332014"/>
              <a:gd name="connsiteX0" fmla="*/ 0 w 1141694"/>
              <a:gd name="connsiteY0" fmla="*/ 294662 h 294662"/>
              <a:gd name="connsiteX1" fmla="*/ 608294 w 1141694"/>
              <a:gd name="connsiteY1" fmla="*/ 107 h 294662"/>
              <a:gd name="connsiteX2" fmla="*/ 1141694 w 1141694"/>
              <a:gd name="connsiteY2" fmla="*/ 294021 h 294662"/>
              <a:gd name="connsiteX0" fmla="*/ 0 w 1141694"/>
              <a:gd name="connsiteY0" fmla="*/ 294662 h 294662"/>
              <a:gd name="connsiteX1" fmla="*/ 608294 w 1141694"/>
              <a:gd name="connsiteY1" fmla="*/ 107 h 294662"/>
              <a:gd name="connsiteX2" fmla="*/ 1141694 w 1141694"/>
              <a:gd name="connsiteY2" fmla="*/ 294021 h 294662"/>
              <a:gd name="connsiteX0" fmla="*/ 0 w 1141694"/>
              <a:gd name="connsiteY0" fmla="*/ 294662 h 294662"/>
              <a:gd name="connsiteX1" fmla="*/ 608294 w 1141694"/>
              <a:gd name="connsiteY1" fmla="*/ 107 h 294662"/>
              <a:gd name="connsiteX2" fmla="*/ 1141694 w 1141694"/>
              <a:gd name="connsiteY2" fmla="*/ 294021 h 294662"/>
            </a:gdLst>
            <a:ahLst/>
            <a:cxnLst>
              <a:cxn ang="0">
                <a:pos x="connsiteX0" y="connsiteY0"/>
              </a:cxn>
              <a:cxn ang="0">
                <a:pos x="connsiteX1" y="connsiteY1"/>
              </a:cxn>
              <a:cxn ang="0">
                <a:pos x="connsiteX2" y="connsiteY2"/>
              </a:cxn>
            </a:cxnLst>
            <a:rect l="l" t="t" r="r" b="b"/>
            <a:pathLst>
              <a:path w="1141694" h="294662">
                <a:moveTo>
                  <a:pt x="0" y="294662"/>
                </a:moveTo>
                <a:cubicBezTo>
                  <a:pt x="105229" y="242955"/>
                  <a:pt x="418012" y="214"/>
                  <a:pt x="608294" y="107"/>
                </a:cubicBezTo>
                <a:cubicBezTo>
                  <a:pt x="798576" y="0"/>
                  <a:pt x="949379" y="166114"/>
                  <a:pt x="1141694" y="294021"/>
                </a:cubicBezTo>
              </a:path>
            </a:pathLst>
          </a:custGeom>
          <a:ln>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262" name="TextBox 261"/>
          <p:cNvSpPr txBox="1"/>
          <p:nvPr/>
        </p:nvSpPr>
        <p:spPr>
          <a:xfrm>
            <a:off x="3276600" y="4572000"/>
            <a:ext cx="2669642" cy="369332"/>
          </a:xfrm>
          <a:prstGeom prst="rect">
            <a:avLst/>
          </a:prstGeom>
          <a:noFill/>
        </p:spPr>
        <p:txBody>
          <a:bodyPr wrap="none" rtlCol="0">
            <a:spAutoFit/>
          </a:bodyPr>
          <a:lstStyle/>
          <a:p>
            <a:r>
              <a:rPr lang="en-US" dirty="0" smtClean="0">
                <a:solidFill>
                  <a:prstClr val="black"/>
                </a:solidFill>
                <a:latin typeface="Symbol" pitchFamily="18" charset="2"/>
              </a:rPr>
              <a:t>e</a:t>
            </a:r>
            <a:r>
              <a:rPr lang="en-US" dirty="0" smtClean="0">
                <a:solidFill>
                  <a:prstClr val="black"/>
                </a:solidFill>
                <a:latin typeface="Calibri"/>
              </a:rPr>
              <a:t> </a:t>
            </a:r>
            <a:r>
              <a:rPr lang="en-US" dirty="0" smtClean="0">
                <a:solidFill>
                  <a:prstClr val="black"/>
                </a:solidFill>
                <a:latin typeface="Times New Roman" pitchFamily="18" charset="0"/>
                <a:cs typeface="Times New Roman" pitchFamily="18" charset="0"/>
              </a:rPr>
              <a:t>~</a:t>
            </a:r>
            <a:r>
              <a:rPr lang="en-US" dirty="0" smtClean="0">
                <a:solidFill>
                  <a:prstClr val="black"/>
                </a:solidFill>
                <a:latin typeface="Calibri"/>
              </a:rPr>
              <a:t>&lt; 0: Coherent exchange</a:t>
            </a:r>
            <a:endParaRPr lang="en-US" dirty="0">
              <a:solidFill>
                <a:prstClr val="black"/>
              </a:solidFill>
              <a:latin typeface="Calibri"/>
            </a:endParaRPr>
          </a:p>
        </p:txBody>
      </p:sp>
      <p:cxnSp>
        <p:nvCxnSpPr>
          <p:cNvPr id="267" name="Straight Arrow Connector 266"/>
          <p:cNvCxnSpPr/>
          <p:nvPr/>
        </p:nvCxnSpPr>
        <p:spPr>
          <a:xfrm rot="16200000" flipV="1">
            <a:off x="2781300" y="3543300"/>
            <a:ext cx="1524000" cy="381000"/>
          </a:xfrm>
          <a:prstGeom prst="straightConnector1">
            <a:avLst/>
          </a:prstGeom>
          <a:ln>
            <a:solidFill>
              <a:srgbClr val="00B050"/>
            </a:solidFill>
            <a:tailEnd type="oval"/>
          </a:ln>
        </p:spPr>
        <p:style>
          <a:lnRef idx="1">
            <a:schemeClr val="accent1"/>
          </a:lnRef>
          <a:fillRef idx="0">
            <a:schemeClr val="accent1"/>
          </a:fillRef>
          <a:effectRef idx="0">
            <a:schemeClr val="accent1"/>
          </a:effectRef>
          <a:fontRef idx="minor">
            <a:schemeClr val="tx1"/>
          </a:fontRef>
        </p:style>
      </p:cxnSp>
      <p:grpSp>
        <p:nvGrpSpPr>
          <p:cNvPr id="168" name="Group 167"/>
          <p:cNvGrpSpPr/>
          <p:nvPr/>
        </p:nvGrpSpPr>
        <p:grpSpPr>
          <a:xfrm>
            <a:off x="1447800" y="838200"/>
            <a:ext cx="4693219" cy="3645932"/>
            <a:chOff x="1447800" y="838200"/>
            <a:chExt cx="4693219" cy="3645932"/>
          </a:xfrm>
        </p:grpSpPr>
        <p:cxnSp>
          <p:nvCxnSpPr>
            <p:cNvPr id="4" name="Straight Connector 3"/>
            <p:cNvCxnSpPr>
              <a:stCxn id="6" idx="0"/>
            </p:cNvCxnSpPr>
            <p:nvPr/>
          </p:nvCxnSpPr>
          <p:spPr>
            <a:xfrm flipV="1">
              <a:off x="2323648" y="1277191"/>
              <a:ext cx="2879457" cy="232837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2266851" y="1220109"/>
              <a:ext cx="2941872" cy="809420"/>
            </a:xfrm>
            <a:custGeom>
              <a:avLst/>
              <a:gdLst>
                <a:gd name="connsiteX0" fmla="*/ 0 w 2651760"/>
                <a:gd name="connsiteY0" fmla="*/ 338328 h 1272540"/>
                <a:gd name="connsiteX1" fmla="*/ 731520 w 2651760"/>
                <a:gd name="connsiteY1" fmla="*/ 1216152 h 1272540"/>
                <a:gd name="connsiteX2" fmla="*/ 2651760 w 2651760"/>
                <a:gd name="connsiteY2" fmla="*/ 0 h 1272540"/>
                <a:gd name="connsiteX0" fmla="*/ 0 w 2651760"/>
                <a:gd name="connsiteY0" fmla="*/ 338328 h 1272540"/>
                <a:gd name="connsiteX1" fmla="*/ 1569720 w 2651760"/>
                <a:gd name="connsiteY1" fmla="*/ 1216152 h 1272540"/>
                <a:gd name="connsiteX2" fmla="*/ 2651760 w 2651760"/>
                <a:gd name="connsiteY2" fmla="*/ 0 h 1272540"/>
                <a:gd name="connsiteX0" fmla="*/ 0 w 2651760"/>
                <a:gd name="connsiteY0" fmla="*/ 338328 h 1272540"/>
                <a:gd name="connsiteX1" fmla="*/ 1569720 w 2651760"/>
                <a:gd name="connsiteY1" fmla="*/ 1216152 h 1272540"/>
                <a:gd name="connsiteX2" fmla="*/ 2651760 w 2651760"/>
                <a:gd name="connsiteY2" fmla="*/ 0 h 1272540"/>
                <a:gd name="connsiteX0" fmla="*/ 0 w 3032760"/>
                <a:gd name="connsiteY0" fmla="*/ 338328 h 1272540"/>
                <a:gd name="connsiteX1" fmla="*/ 1569720 w 3032760"/>
                <a:gd name="connsiteY1" fmla="*/ 1216152 h 1272540"/>
                <a:gd name="connsiteX2" fmla="*/ 3032760 w 3032760"/>
                <a:gd name="connsiteY2" fmla="*/ 0 h 1272540"/>
                <a:gd name="connsiteX0" fmla="*/ 0 w 3032760"/>
                <a:gd name="connsiteY0" fmla="*/ 338328 h 1272540"/>
                <a:gd name="connsiteX1" fmla="*/ 1569720 w 3032760"/>
                <a:gd name="connsiteY1" fmla="*/ 1216152 h 1272540"/>
                <a:gd name="connsiteX2" fmla="*/ 3032760 w 3032760"/>
                <a:gd name="connsiteY2" fmla="*/ 0 h 1272540"/>
                <a:gd name="connsiteX0" fmla="*/ 0 w 3261360"/>
                <a:gd name="connsiteY0" fmla="*/ 109728 h 1005840"/>
                <a:gd name="connsiteX1" fmla="*/ 1569720 w 3261360"/>
                <a:gd name="connsiteY1" fmla="*/ 987552 h 1005840"/>
                <a:gd name="connsiteX2" fmla="*/ 3261360 w 3261360"/>
                <a:gd name="connsiteY2" fmla="*/ 0 h 1005840"/>
                <a:gd name="connsiteX0" fmla="*/ 0 w 3261360"/>
                <a:gd name="connsiteY0" fmla="*/ 109728 h 1005840"/>
                <a:gd name="connsiteX1" fmla="*/ 1569720 w 3261360"/>
                <a:gd name="connsiteY1" fmla="*/ 987552 h 1005840"/>
                <a:gd name="connsiteX2" fmla="*/ 3261360 w 3261360"/>
                <a:gd name="connsiteY2" fmla="*/ 0 h 1005840"/>
                <a:gd name="connsiteX0" fmla="*/ 0 w 3261360"/>
                <a:gd name="connsiteY0" fmla="*/ 109728 h 1005840"/>
                <a:gd name="connsiteX1" fmla="*/ 1569720 w 3261360"/>
                <a:gd name="connsiteY1" fmla="*/ 987552 h 1005840"/>
                <a:gd name="connsiteX2" fmla="*/ 3261360 w 3261360"/>
                <a:gd name="connsiteY2" fmla="*/ 0 h 1005840"/>
                <a:gd name="connsiteX0" fmla="*/ 0 w 3261360"/>
                <a:gd name="connsiteY0" fmla="*/ 109728 h 1005840"/>
                <a:gd name="connsiteX1" fmla="*/ 1569720 w 3261360"/>
                <a:gd name="connsiteY1" fmla="*/ 987552 h 1005840"/>
                <a:gd name="connsiteX2" fmla="*/ 3261360 w 3261360"/>
                <a:gd name="connsiteY2" fmla="*/ 0 h 1005840"/>
                <a:gd name="connsiteX0" fmla="*/ 0 w 3261360"/>
                <a:gd name="connsiteY0" fmla="*/ 109728 h 1005840"/>
                <a:gd name="connsiteX1" fmla="*/ 1569720 w 3261360"/>
                <a:gd name="connsiteY1" fmla="*/ 987552 h 1005840"/>
                <a:gd name="connsiteX2" fmla="*/ 3261360 w 3261360"/>
                <a:gd name="connsiteY2" fmla="*/ 0 h 1005840"/>
                <a:gd name="connsiteX0" fmla="*/ 0 w 3261360"/>
                <a:gd name="connsiteY0" fmla="*/ 0 h 1037336"/>
                <a:gd name="connsiteX1" fmla="*/ 1569720 w 3261360"/>
                <a:gd name="connsiteY1" fmla="*/ 1030224 h 1037336"/>
                <a:gd name="connsiteX2" fmla="*/ 3261360 w 3261360"/>
                <a:gd name="connsiteY2" fmla="*/ 42672 h 1037336"/>
                <a:gd name="connsiteX0" fmla="*/ 0 w 3261360"/>
                <a:gd name="connsiteY0" fmla="*/ 0 h 1037336"/>
                <a:gd name="connsiteX1" fmla="*/ 1569720 w 3261360"/>
                <a:gd name="connsiteY1" fmla="*/ 1030224 h 1037336"/>
                <a:gd name="connsiteX2" fmla="*/ 3261360 w 3261360"/>
                <a:gd name="connsiteY2" fmla="*/ 42672 h 1037336"/>
                <a:gd name="connsiteX0" fmla="*/ 0 w 3261360"/>
                <a:gd name="connsiteY0" fmla="*/ 0 h 1037336"/>
                <a:gd name="connsiteX1" fmla="*/ 1569720 w 3261360"/>
                <a:gd name="connsiteY1" fmla="*/ 1030224 h 1037336"/>
                <a:gd name="connsiteX2" fmla="*/ 3261360 w 3261360"/>
                <a:gd name="connsiteY2" fmla="*/ 42672 h 1037336"/>
                <a:gd name="connsiteX0" fmla="*/ 0 w 3261360"/>
                <a:gd name="connsiteY0" fmla="*/ 0 h 1037336"/>
                <a:gd name="connsiteX1" fmla="*/ 1569720 w 3261360"/>
                <a:gd name="connsiteY1" fmla="*/ 1030224 h 1037336"/>
                <a:gd name="connsiteX2" fmla="*/ 3261360 w 3261360"/>
                <a:gd name="connsiteY2" fmla="*/ 42672 h 1037336"/>
                <a:gd name="connsiteX0" fmla="*/ 0 w 3261360"/>
                <a:gd name="connsiteY0" fmla="*/ 0 h 1037336"/>
                <a:gd name="connsiteX1" fmla="*/ 1569720 w 3261360"/>
                <a:gd name="connsiteY1" fmla="*/ 1030224 h 1037336"/>
                <a:gd name="connsiteX2" fmla="*/ 3261360 w 3261360"/>
                <a:gd name="connsiteY2" fmla="*/ 42672 h 1037336"/>
                <a:gd name="connsiteX0" fmla="*/ 0 w 3261360"/>
                <a:gd name="connsiteY0" fmla="*/ 0 h 1037336"/>
                <a:gd name="connsiteX1" fmla="*/ 1569720 w 3261360"/>
                <a:gd name="connsiteY1" fmla="*/ 1030224 h 1037336"/>
                <a:gd name="connsiteX2" fmla="*/ 3261360 w 3261360"/>
                <a:gd name="connsiteY2" fmla="*/ 42672 h 1037336"/>
              </a:gdLst>
              <a:ahLst/>
              <a:cxnLst>
                <a:cxn ang="0">
                  <a:pos x="connsiteX0" y="connsiteY0"/>
                </a:cxn>
                <a:cxn ang="0">
                  <a:pos x="connsiteX1" y="connsiteY1"/>
                </a:cxn>
                <a:cxn ang="0">
                  <a:pos x="connsiteX2" y="connsiteY2"/>
                </a:cxn>
              </a:cxnLst>
              <a:rect l="l" t="t" r="r" b="b"/>
              <a:pathLst>
                <a:path w="3261360" h="1037336">
                  <a:moveTo>
                    <a:pt x="0" y="0"/>
                  </a:moveTo>
                  <a:cubicBezTo>
                    <a:pt x="492252" y="433578"/>
                    <a:pt x="1026160" y="1023112"/>
                    <a:pt x="1569720" y="1030224"/>
                  </a:cubicBezTo>
                  <a:cubicBezTo>
                    <a:pt x="2113280" y="1037336"/>
                    <a:pt x="2372868" y="842010"/>
                    <a:pt x="3261360" y="42672"/>
                  </a:cubicBezTo>
                </a:path>
              </a:pathLst>
            </a:cu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6" name="Freeform 5"/>
            <p:cNvSpPr/>
            <p:nvPr/>
          </p:nvSpPr>
          <p:spPr>
            <a:xfrm flipV="1">
              <a:off x="2323648" y="2824125"/>
              <a:ext cx="3005871" cy="781443"/>
            </a:xfrm>
            <a:custGeom>
              <a:avLst/>
              <a:gdLst>
                <a:gd name="connsiteX0" fmla="*/ 0 w 2651760"/>
                <a:gd name="connsiteY0" fmla="*/ 338328 h 1272540"/>
                <a:gd name="connsiteX1" fmla="*/ 731520 w 2651760"/>
                <a:gd name="connsiteY1" fmla="*/ 1216152 h 1272540"/>
                <a:gd name="connsiteX2" fmla="*/ 2651760 w 2651760"/>
                <a:gd name="connsiteY2" fmla="*/ 0 h 1272540"/>
                <a:gd name="connsiteX0" fmla="*/ 0 w 2651760"/>
                <a:gd name="connsiteY0" fmla="*/ 338328 h 1272540"/>
                <a:gd name="connsiteX1" fmla="*/ 1569720 w 2651760"/>
                <a:gd name="connsiteY1" fmla="*/ 1216152 h 1272540"/>
                <a:gd name="connsiteX2" fmla="*/ 2651760 w 2651760"/>
                <a:gd name="connsiteY2" fmla="*/ 0 h 1272540"/>
                <a:gd name="connsiteX0" fmla="*/ 0 w 2651760"/>
                <a:gd name="connsiteY0" fmla="*/ 338328 h 1272540"/>
                <a:gd name="connsiteX1" fmla="*/ 1569720 w 2651760"/>
                <a:gd name="connsiteY1" fmla="*/ 1216152 h 1272540"/>
                <a:gd name="connsiteX2" fmla="*/ 2651760 w 2651760"/>
                <a:gd name="connsiteY2" fmla="*/ 0 h 1272540"/>
                <a:gd name="connsiteX0" fmla="*/ 0 w 3032760"/>
                <a:gd name="connsiteY0" fmla="*/ 338328 h 1272540"/>
                <a:gd name="connsiteX1" fmla="*/ 1569720 w 3032760"/>
                <a:gd name="connsiteY1" fmla="*/ 1216152 h 1272540"/>
                <a:gd name="connsiteX2" fmla="*/ 3032760 w 3032760"/>
                <a:gd name="connsiteY2" fmla="*/ 0 h 1272540"/>
                <a:gd name="connsiteX0" fmla="*/ 0 w 3032760"/>
                <a:gd name="connsiteY0" fmla="*/ 338328 h 1272540"/>
                <a:gd name="connsiteX1" fmla="*/ 1569720 w 3032760"/>
                <a:gd name="connsiteY1" fmla="*/ 1216152 h 1272540"/>
                <a:gd name="connsiteX2" fmla="*/ 3032760 w 3032760"/>
                <a:gd name="connsiteY2" fmla="*/ 0 h 1272540"/>
                <a:gd name="connsiteX0" fmla="*/ 0 w 3261360"/>
                <a:gd name="connsiteY0" fmla="*/ 109728 h 1005840"/>
                <a:gd name="connsiteX1" fmla="*/ 1569720 w 3261360"/>
                <a:gd name="connsiteY1" fmla="*/ 987552 h 1005840"/>
                <a:gd name="connsiteX2" fmla="*/ 3261360 w 3261360"/>
                <a:gd name="connsiteY2" fmla="*/ 0 h 1005840"/>
                <a:gd name="connsiteX0" fmla="*/ 0 w 3261360"/>
                <a:gd name="connsiteY0" fmla="*/ 109728 h 1005840"/>
                <a:gd name="connsiteX1" fmla="*/ 1569720 w 3261360"/>
                <a:gd name="connsiteY1" fmla="*/ 987552 h 1005840"/>
                <a:gd name="connsiteX2" fmla="*/ 3261360 w 3261360"/>
                <a:gd name="connsiteY2" fmla="*/ 0 h 1005840"/>
                <a:gd name="connsiteX0" fmla="*/ 0 w 3261360"/>
                <a:gd name="connsiteY0" fmla="*/ 109728 h 1005840"/>
                <a:gd name="connsiteX1" fmla="*/ 1569720 w 3261360"/>
                <a:gd name="connsiteY1" fmla="*/ 987552 h 1005840"/>
                <a:gd name="connsiteX2" fmla="*/ 3261360 w 3261360"/>
                <a:gd name="connsiteY2" fmla="*/ 0 h 1005840"/>
                <a:gd name="connsiteX0" fmla="*/ 0 w 3261360"/>
                <a:gd name="connsiteY0" fmla="*/ 109728 h 1005840"/>
                <a:gd name="connsiteX1" fmla="*/ 1569720 w 3261360"/>
                <a:gd name="connsiteY1" fmla="*/ 987552 h 1005840"/>
                <a:gd name="connsiteX2" fmla="*/ 3261360 w 3261360"/>
                <a:gd name="connsiteY2" fmla="*/ 0 h 1005840"/>
                <a:gd name="connsiteX0" fmla="*/ 0 w 3261360"/>
                <a:gd name="connsiteY0" fmla="*/ 109728 h 1005840"/>
                <a:gd name="connsiteX1" fmla="*/ 1569720 w 3261360"/>
                <a:gd name="connsiteY1" fmla="*/ 987552 h 1005840"/>
                <a:gd name="connsiteX2" fmla="*/ 3261360 w 3261360"/>
                <a:gd name="connsiteY2" fmla="*/ 0 h 1005840"/>
                <a:gd name="connsiteX0" fmla="*/ 0 w 3261360"/>
                <a:gd name="connsiteY0" fmla="*/ 0 h 1037336"/>
                <a:gd name="connsiteX1" fmla="*/ 1569720 w 3261360"/>
                <a:gd name="connsiteY1" fmla="*/ 1030224 h 1037336"/>
                <a:gd name="connsiteX2" fmla="*/ 3261360 w 3261360"/>
                <a:gd name="connsiteY2" fmla="*/ 42672 h 1037336"/>
                <a:gd name="connsiteX0" fmla="*/ 0 w 3261360"/>
                <a:gd name="connsiteY0" fmla="*/ 0 h 1037336"/>
                <a:gd name="connsiteX1" fmla="*/ 1569720 w 3261360"/>
                <a:gd name="connsiteY1" fmla="*/ 1030224 h 1037336"/>
                <a:gd name="connsiteX2" fmla="*/ 3261360 w 3261360"/>
                <a:gd name="connsiteY2" fmla="*/ 42672 h 1037336"/>
                <a:gd name="connsiteX0" fmla="*/ 0 w 3261360"/>
                <a:gd name="connsiteY0" fmla="*/ 0 h 1037336"/>
                <a:gd name="connsiteX1" fmla="*/ 1569720 w 3261360"/>
                <a:gd name="connsiteY1" fmla="*/ 1030224 h 1037336"/>
                <a:gd name="connsiteX2" fmla="*/ 3261360 w 3261360"/>
                <a:gd name="connsiteY2" fmla="*/ 42672 h 1037336"/>
                <a:gd name="connsiteX0" fmla="*/ 0 w 3261360"/>
                <a:gd name="connsiteY0" fmla="*/ 0 h 1037336"/>
                <a:gd name="connsiteX1" fmla="*/ 1569720 w 3261360"/>
                <a:gd name="connsiteY1" fmla="*/ 1030224 h 1037336"/>
                <a:gd name="connsiteX2" fmla="*/ 3261360 w 3261360"/>
                <a:gd name="connsiteY2" fmla="*/ 42672 h 1037336"/>
                <a:gd name="connsiteX0" fmla="*/ 0 w 3261360"/>
                <a:gd name="connsiteY0" fmla="*/ 0 h 1037336"/>
                <a:gd name="connsiteX1" fmla="*/ 1569720 w 3261360"/>
                <a:gd name="connsiteY1" fmla="*/ 1030224 h 1037336"/>
                <a:gd name="connsiteX2" fmla="*/ 3261360 w 3261360"/>
                <a:gd name="connsiteY2" fmla="*/ 42672 h 1037336"/>
                <a:gd name="connsiteX0" fmla="*/ 0 w 3261360"/>
                <a:gd name="connsiteY0" fmla="*/ 0 h 1037336"/>
                <a:gd name="connsiteX1" fmla="*/ 1569720 w 3261360"/>
                <a:gd name="connsiteY1" fmla="*/ 1030224 h 1037336"/>
                <a:gd name="connsiteX2" fmla="*/ 3261360 w 3261360"/>
                <a:gd name="connsiteY2" fmla="*/ 42672 h 1037336"/>
              </a:gdLst>
              <a:ahLst/>
              <a:cxnLst>
                <a:cxn ang="0">
                  <a:pos x="connsiteX0" y="connsiteY0"/>
                </a:cxn>
                <a:cxn ang="0">
                  <a:pos x="connsiteX1" y="connsiteY1"/>
                </a:cxn>
                <a:cxn ang="0">
                  <a:pos x="connsiteX2" y="connsiteY2"/>
                </a:cxn>
              </a:cxnLst>
              <a:rect l="l" t="t" r="r" b="b"/>
              <a:pathLst>
                <a:path w="3261360" h="1037336">
                  <a:moveTo>
                    <a:pt x="0" y="0"/>
                  </a:moveTo>
                  <a:cubicBezTo>
                    <a:pt x="492252" y="433578"/>
                    <a:pt x="1026160" y="1023112"/>
                    <a:pt x="1569720" y="1030224"/>
                  </a:cubicBezTo>
                  <a:cubicBezTo>
                    <a:pt x="2113280" y="1037336"/>
                    <a:pt x="2372868" y="842010"/>
                    <a:pt x="3261360" y="42672"/>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7" name="TextBox 6"/>
            <p:cNvSpPr txBox="1"/>
            <p:nvPr/>
          </p:nvSpPr>
          <p:spPr>
            <a:xfrm rot="2046636">
              <a:off x="5023379" y="3296974"/>
              <a:ext cx="710822" cy="308511"/>
            </a:xfrm>
            <a:prstGeom prst="rect">
              <a:avLst/>
            </a:prstGeom>
            <a:noFill/>
          </p:spPr>
          <p:txBody>
            <a:bodyPr wrap="none" rtlCol="0">
              <a:spAutoFit/>
            </a:bodyPr>
            <a:lstStyle/>
            <a:p>
              <a:r>
                <a:rPr lang="en-US" sz="1400" dirty="0" smtClean="0">
                  <a:solidFill>
                    <a:prstClr val="black"/>
                  </a:solidFill>
                  <a:latin typeface="Calibri"/>
                </a:rPr>
                <a:t>S(0, 2)</a:t>
              </a:r>
              <a:endParaRPr lang="en-US" sz="1400" dirty="0">
                <a:solidFill>
                  <a:prstClr val="black"/>
                </a:solidFill>
                <a:latin typeface="Calibri"/>
              </a:endParaRPr>
            </a:p>
          </p:txBody>
        </p:sp>
        <p:sp>
          <p:nvSpPr>
            <p:cNvPr id="8" name="TextBox 7"/>
            <p:cNvSpPr txBox="1"/>
            <p:nvPr/>
          </p:nvSpPr>
          <p:spPr>
            <a:xfrm rot="19146334">
              <a:off x="4245390" y="1721094"/>
              <a:ext cx="785235" cy="308511"/>
            </a:xfrm>
            <a:prstGeom prst="rect">
              <a:avLst/>
            </a:prstGeom>
            <a:noFill/>
          </p:spPr>
          <p:txBody>
            <a:bodyPr wrap="none" rtlCol="0">
              <a:spAutoFit/>
            </a:bodyPr>
            <a:lstStyle/>
            <a:p>
              <a:r>
                <a:rPr lang="en-US" sz="1400" dirty="0" smtClean="0">
                  <a:solidFill>
                    <a:srgbClr val="FF0000"/>
                  </a:solidFill>
                  <a:latin typeface="Calibri"/>
                </a:rPr>
                <a:t>T</a:t>
              </a:r>
              <a:r>
                <a:rPr lang="en-US" sz="1400" baseline="-25000" dirty="0" smtClean="0">
                  <a:solidFill>
                    <a:srgbClr val="FF0000"/>
                  </a:solidFill>
                  <a:latin typeface="Calibri"/>
                </a:rPr>
                <a:t>0</a:t>
              </a:r>
              <a:r>
                <a:rPr lang="en-US" sz="1400" dirty="0" smtClean="0">
                  <a:solidFill>
                    <a:srgbClr val="FF0000"/>
                  </a:solidFill>
                  <a:latin typeface="Calibri"/>
                </a:rPr>
                <a:t>(1, 1)</a:t>
              </a:r>
              <a:endParaRPr lang="en-US" sz="1400" dirty="0">
                <a:solidFill>
                  <a:srgbClr val="FF0000"/>
                </a:solidFill>
                <a:latin typeface="Calibri"/>
              </a:endParaRPr>
            </a:p>
          </p:txBody>
        </p:sp>
        <p:sp>
          <p:nvSpPr>
            <p:cNvPr id="9" name="TextBox 8"/>
            <p:cNvSpPr txBox="1"/>
            <p:nvPr/>
          </p:nvSpPr>
          <p:spPr>
            <a:xfrm>
              <a:off x="2182630" y="990964"/>
              <a:ext cx="756039" cy="308511"/>
            </a:xfrm>
            <a:prstGeom prst="rect">
              <a:avLst/>
            </a:prstGeom>
            <a:noFill/>
          </p:spPr>
          <p:txBody>
            <a:bodyPr wrap="square" rtlCol="0">
              <a:spAutoFit/>
            </a:bodyPr>
            <a:lstStyle/>
            <a:p>
              <a:r>
                <a:rPr lang="en-US" sz="1400" dirty="0" smtClean="0">
                  <a:solidFill>
                    <a:prstClr val="black"/>
                  </a:solidFill>
                  <a:latin typeface="Calibri"/>
                </a:rPr>
                <a:t>S(0, 2)</a:t>
              </a:r>
              <a:endParaRPr lang="en-US" sz="1400" dirty="0">
                <a:solidFill>
                  <a:prstClr val="black"/>
                </a:solidFill>
                <a:latin typeface="Calibri"/>
              </a:endParaRPr>
            </a:p>
          </p:txBody>
        </p:sp>
        <p:cxnSp>
          <p:nvCxnSpPr>
            <p:cNvPr id="11" name="Straight Connector 10"/>
            <p:cNvCxnSpPr>
              <a:stCxn id="9" idx="2"/>
            </p:cNvCxnSpPr>
            <p:nvPr/>
          </p:nvCxnSpPr>
          <p:spPr>
            <a:xfrm rot="5400000">
              <a:off x="2486333" y="1346198"/>
              <a:ext cx="121040" cy="27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V="1">
              <a:off x="150372" y="2435083"/>
              <a:ext cx="3208036" cy="142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761525" y="4046234"/>
              <a:ext cx="4379494" cy="15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836219" y="4038599"/>
              <a:ext cx="263278" cy="296984"/>
            </a:xfrm>
            <a:prstGeom prst="rect">
              <a:avLst/>
            </a:prstGeom>
            <a:noFill/>
          </p:spPr>
          <p:txBody>
            <a:bodyPr wrap="none" rtlCol="0">
              <a:spAutoFit/>
            </a:bodyPr>
            <a:lstStyle/>
            <a:p>
              <a:r>
                <a:rPr lang="en-US" dirty="0">
                  <a:solidFill>
                    <a:prstClr val="black"/>
                  </a:solidFill>
                  <a:latin typeface="Symbol" pitchFamily="18" charset="2"/>
                </a:rPr>
                <a:t>e</a:t>
              </a:r>
            </a:p>
          </p:txBody>
        </p:sp>
        <p:sp>
          <p:nvSpPr>
            <p:cNvPr id="15" name="TextBox 14"/>
            <p:cNvSpPr txBox="1"/>
            <p:nvPr/>
          </p:nvSpPr>
          <p:spPr>
            <a:xfrm>
              <a:off x="1447800" y="914582"/>
              <a:ext cx="273619" cy="296984"/>
            </a:xfrm>
            <a:prstGeom prst="rect">
              <a:avLst/>
            </a:prstGeom>
            <a:noFill/>
          </p:spPr>
          <p:txBody>
            <a:bodyPr wrap="none" rtlCol="0">
              <a:spAutoFit/>
            </a:bodyPr>
            <a:lstStyle/>
            <a:p>
              <a:r>
                <a:rPr lang="en-US" dirty="0" smtClean="0">
                  <a:solidFill>
                    <a:prstClr val="black"/>
                  </a:solidFill>
                  <a:latin typeface="Calibri"/>
                </a:rPr>
                <a:t>E</a:t>
              </a:r>
              <a:endParaRPr lang="en-US" dirty="0">
                <a:solidFill>
                  <a:prstClr val="black"/>
                </a:solidFill>
                <a:latin typeface="Calibri"/>
              </a:endParaRPr>
            </a:p>
          </p:txBody>
        </p:sp>
        <p:sp>
          <p:nvSpPr>
            <p:cNvPr id="38" name="TextBox 37"/>
            <p:cNvSpPr txBox="1"/>
            <p:nvPr/>
          </p:nvSpPr>
          <p:spPr>
            <a:xfrm rot="19231835">
              <a:off x="2630807" y="3146609"/>
              <a:ext cx="710822" cy="308511"/>
            </a:xfrm>
            <a:prstGeom prst="rect">
              <a:avLst/>
            </a:prstGeom>
            <a:noFill/>
          </p:spPr>
          <p:txBody>
            <a:bodyPr wrap="none" rtlCol="0">
              <a:spAutoFit/>
            </a:bodyPr>
            <a:lstStyle/>
            <a:p>
              <a:r>
                <a:rPr lang="en-US" sz="1400" dirty="0" smtClean="0">
                  <a:solidFill>
                    <a:prstClr val="black"/>
                  </a:solidFill>
                  <a:latin typeface="Calibri"/>
                </a:rPr>
                <a:t>S(1, 1)</a:t>
              </a:r>
              <a:endParaRPr lang="en-US" sz="1400" dirty="0">
                <a:solidFill>
                  <a:prstClr val="black"/>
                </a:solidFill>
                <a:latin typeface="Calibri"/>
              </a:endParaRPr>
            </a:p>
          </p:txBody>
        </p:sp>
        <p:cxnSp>
          <p:nvCxnSpPr>
            <p:cNvPr id="41" name="Straight Connector 40"/>
            <p:cNvCxnSpPr/>
            <p:nvPr/>
          </p:nvCxnSpPr>
          <p:spPr>
            <a:xfrm flipV="1">
              <a:off x="2587794" y="1602018"/>
              <a:ext cx="2879457" cy="232837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929967" y="1030421"/>
              <a:ext cx="2879457" cy="232837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rot="19146334">
              <a:off x="4583160" y="2026621"/>
              <a:ext cx="783464" cy="308511"/>
            </a:xfrm>
            <a:prstGeom prst="rect">
              <a:avLst/>
            </a:prstGeom>
            <a:noFill/>
          </p:spPr>
          <p:txBody>
            <a:bodyPr wrap="none" rtlCol="0">
              <a:spAutoFit/>
            </a:bodyPr>
            <a:lstStyle/>
            <a:p>
              <a:r>
                <a:rPr lang="en-US" sz="1400" dirty="0" smtClean="0">
                  <a:solidFill>
                    <a:srgbClr val="FF0000"/>
                  </a:solidFill>
                  <a:latin typeface="Calibri"/>
                </a:rPr>
                <a:t>T</a:t>
              </a:r>
              <a:r>
                <a:rPr lang="en-US" sz="1400" baseline="-25000" dirty="0" smtClean="0">
                  <a:solidFill>
                    <a:srgbClr val="FF0000"/>
                  </a:solidFill>
                  <a:latin typeface="Calibri"/>
                </a:rPr>
                <a:t>+</a:t>
              </a:r>
              <a:r>
                <a:rPr lang="en-US" sz="1400" dirty="0" smtClean="0">
                  <a:solidFill>
                    <a:srgbClr val="FF0000"/>
                  </a:solidFill>
                  <a:latin typeface="Calibri"/>
                </a:rPr>
                <a:t>(1, 1)</a:t>
              </a:r>
              <a:endParaRPr lang="en-US" sz="1400" dirty="0">
                <a:solidFill>
                  <a:srgbClr val="FF0000"/>
                </a:solidFill>
                <a:latin typeface="Calibri"/>
              </a:endParaRPr>
            </a:p>
          </p:txBody>
        </p:sp>
        <p:sp>
          <p:nvSpPr>
            <p:cNvPr id="44" name="TextBox 43"/>
            <p:cNvSpPr txBox="1"/>
            <p:nvPr/>
          </p:nvSpPr>
          <p:spPr>
            <a:xfrm rot="19146334">
              <a:off x="3810967" y="1174955"/>
              <a:ext cx="758659" cy="308511"/>
            </a:xfrm>
            <a:prstGeom prst="rect">
              <a:avLst/>
            </a:prstGeom>
            <a:noFill/>
          </p:spPr>
          <p:txBody>
            <a:bodyPr wrap="none" rtlCol="0">
              <a:spAutoFit/>
            </a:bodyPr>
            <a:lstStyle/>
            <a:p>
              <a:r>
                <a:rPr lang="en-US" sz="1400" dirty="0" smtClean="0">
                  <a:solidFill>
                    <a:srgbClr val="FF0000"/>
                  </a:solidFill>
                  <a:latin typeface="Calibri"/>
                </a:rPr>
                <a:t>T</a:t>
              </a:r>
              <a:r>
                <a:rPr lang="en-US" sz="1400" baseline="-25000" dirty="0">
                  <a:solidFill>
                    <a:srgbClr val="FF0000"/>
                  </a:solidFill>
                  <a:latin typeface="Calibri"/>
                </a:rPr>
                <a:t>-</a:t>
              </a:r>
              <a:r>
                <a:rPr lang="en-US" sz="1400" dirty="0" smtClean="0">
                  <a:solidFill>
                    <a:srgbClr val="FF0000"/>
                  </a:solidFill>
                  <a:latin typeface="Calibri"/>
                </a:rPr>
                <a:t>(1, 1)</a:t>
              </a:r>
              <a:endParaRPr lang="en-US" sz="1400" dirty="0">
                <a:solidFill>
                  <a:srgbClr val="FF0000"/>
                </a:solidFill>
                <a:latin typeface="Calibri"/>
              </a:endParaRPr>
            </a:p>
          </p:txBody>
        </p:sp>
        <p:sp>
          <p:nvSpPr>
            <p:cNvPr id="54" name="Right Brace 53"/>
            <p:cNvSpPr/>
            <p:nvPr/>
          </p:nvSpPr>
          <p:spPr>
            <a:xfrm>
              <a:off x="3445945" y="2671363"/>
              <a:ext cx="84221" cy="22914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55" name="TextBox 54"/>
            <p:cNvSpPr txBox="1"/>
            <p:nvPr/>
          </p:nvSpPr>
          <p:spPr>
            <a:xfrm>
              <a:off x="3530167" y="2530295"/>
              <a:ext cx="569083" cy="370213"/>
            </a:xfrm>
            <a:prstGeom prst="rect">
              <a:avLst/>
            </a:prstGeom>
            <a:noFill/>
          </p:spPr>
          <p:txBody>
            <a:bodyPr wrap="none" rtlCol="0">
              <a:spAutoFit/>
            </a:bodyPr>
            <a:lstStyle/>
            <a:p>
              <a:r>
                <a:rPr lang="en-US" dirty="0" smtClean="0">
                  <a:solidFill>
                    <a:prstClr val="black"/>
                  </a:solidFill>
                  <a:latin typeface="Calibri"/>
                </a:rPr>
                <a:t>J(</a:t>
              </a:r>
              <a:r>
                <a:rPr lang="en-US" dirty="0" smtClean="0">
                  <a:solidFill>
                    <a:prstClr val="black"/>
                  </a:solidFill>
                  <a:latin typeface="Symbol" pitchFamily="18" charset="2"/>
                </a:rPr>
                <a:t>e</a:t>
              </a:r>
              <a:r>
                <a:rPr lang="en-US" dirty="0" smtClean="0">
                  <a:solidFill>
                    <a:prstClr val="black"/>
                  </a:solidFill>
                  <a:latin typeface="Calibri"/>
                </a:rPr>
                <a:t>)</a:t>
              </a:r>
              <a:endParaRPr lang="en-US" dirty="0">
                <a:solidFill>
                  <a:prstClr val="black"/>
                </a:solidFill>
                <a:latin typeface="Calibri"/>
              </a:endParaRPr>
            </a:p>
          </p:txBody>
        </p:sp>
        <p:sp>
          <p:nvSpPr>
            <p:cNvPr id="199" name="TextBox 198"/>
            <p:cNvSpPr txBox="1"/>
            <p:nvPr/>
          </p:nvSpPr>
          <p:spPr>
            <a:xfrm>
              <a:off x="3657600" y="4114800"/>
              <a:ext cx="301686" cy="369332"/>
            </a:xfrm>
            <a:prstGeom prst="rect">
              <a:avLst/>
            </a:prstGeom>
            <a:noFill/>
          </p:spPr>
          <p:txBody>
            <a:bodyPr wrap="none" rtlCol="0">
              <a:spAutoFit/>
            </a:bodyPr>
            <a:lstStyle/>
            <a:p>
              <a:r>
                <a:rPr lang="en-US" dirty="0" smtClean="0">
                  <a:solidFill>
                    <a:prstClr val="black"/>
                  </a:solidFill>
                  <a:latin typeface="Calibri"/>
                </a:rPr>
                <a:t>0</a:t>
              </a:r>
              <a:endParaRPr lang="en-US" dirty="0">
                <a:solidFill>
                  <a:prstClr val="black"/>
                </a:solidFill>
                <a:latin typeface="Calibri"/>
              </a:endParaRPr>
            </a:p>
          </p:txBody>
        </p:sp>
        <p:cxnSp>
          <p:nvCxnSpPr>
            <p:cNvPr id="203" name="Straight Connector 202"/>
            <p:cNvCxnSpPr/>
            <p:nvPr/>
          </p:nvCxnSpPr>
          <p:spPr>
            <a:xfrm rot="5400000">
              <a:off x="3771900" y="4064238"/>
              <a:ext cx="76200"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47" name="Group 246"/>
          <p:cNvGrpSpPr/>
          <p:nvPr/>
        </p:nvGrpSpPr>
        <p:grpSpPr>
          <a:xfrm flipV="1">
            <a:off x="5334000" y="5943600"/>
            <a:ext cx="152400" cy="457201"/>
            <a:chOff x="6487886" y="1676403"/>
            <a:chExt cx="293914" cy="914399"/>
          </a:xfrm>
        </p:grpSpPr>
        <p:cxnSp>
          <p:nvCxnSpPr>
            <p:cNvPr id="248" name="Straight Arrow Connector 247"/>
            <p:cNvCxnSpPr/>
            <p:nvPr/>
          </p:nvCxnSpPr>
          <p:spPr>
            <a:xfrm rot="5400000">
              <a:off x="6183088" y="2133602"/>
              <a:ext cx="914399"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9" name="Oval 248"/>
            <p:cNvSpPr/>
            <p:nvPr/>
          </p:nvSpPr>
          <p:spPr>
            <a:xfrm rot="5400000">
              <a:off x="6482443" y="1986643"/>
              <a:ext cx="304800" cy="29391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250" name="Group 249"/>
          <p:cNvGrpSpPr/>
          <p:nvPr/>
        </p:nvGrpSpPr>
        <p:grpSpPr>
          <a:xfrm>
            <a:off x="3810000" y="5943600"/>
            <a:ext cx="152400" cy="457200"/>
            <a:chOff x="6487886" y="1676403"/>
            <a:chExt cx="293914" cy="914399"/>
          </a:xfrm>
        </p:grpSpPr>
        <p:cxnSp>
          <p:nvCxnSpPr>
            <p:cNvPr id="254" name="Straight Arrow Connector 253"/>
            <p:cNvCxnSpPr/>
            <p:nvPr/>
          </p:nvCxnSpPr>
          <p:spPr>
            <a:xfrm rot="5400000">
              <a:off x="6183088" y="2133602"/>
              <a:ext cx="914399"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rot="5400000">
              <a:off x="6482443" y="1986643"/>
              <a:ext cx="304800" cy="29391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265" name="Group 264"/>
          <p:cNvGrpSpPr/>
          <p:nvPr/>
        </p:nvGrpSpPr>
        <p:grpSpPr>
          <a:xfrm>
            <a:off x="5486400" y="5410200"/>
            <a:ext cx="152400" cy="381000"/>
            <a:chOff x="5486400" y="5410200"/>
            <a:chExt cx="152400" cy="381000"/>
          </a:xfrm>
        </p:grpSpPr>
        <p:cxnSp>
          <p:nvCxnSpPr>
            <p:cNvPr id="263" name="Straight Arrow Connector 262"/>
            <p:cNvCxnSpPr/>
            <p:nvPr/>
          </p:nvCxnSpPr>
          <p:spPr>
            <a:xfrm rot="5400000" flipV="1">
              <a:off x="5371306" y="5599906"/>
              <a:ext cx="381000" cy="1588"/>
            </a:xfrm>
            <a:prstGeom prst="straightConnector1">
              <a:avLst/>
            </a:prstGeom>
            <a:ln w="190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64" name="Oval 263"/>
            <p:cNvSpPr/>
            <p:nvPr/>
          </p:nvSpPr>
          <p:spPr>
            <a:xfrm rot="5400000">
              <a:off x="5486400" y="5486400"/>
              <a:ext cx="152400" cy="152400"/>
            </a:xfrm>
            <a:prstGeom prst="ellipse">
              <a:avLst/>
            </a:prstGeom>
            <a:solidFill>
              <a:srgbClr val="FFBDBD"/>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266" name="Group 265"/>
          <p:cNvGrpSpPr/>
          <p:nvPr/>
        </p:nvGrpSpPr>
        <p:grpSpPr>
          <a:xfrm flipH="1" flipV="1">
            <a:off x="5257800" y="5334000"/>
            <a:ext cx="152400" cy="381000"/>
            <a:chOff x="5486400" y="5410200"/>
            <a:chExt cx="152400" cy="381000"/>
          </a:xfrm>
        </p:grpSpPr>
        <p:cxnSp>
          <p:nvCxnSpPr>
            <p:cNvPr id="268" name="Straight Arrow Connector 267"/>
            <p:cNvCxnSpPr/>
            <p:nvPr/>
          </p:nvCxnSpPr>
          <p:spPr>
            <a:xfrm rot="5400000" flipV="1">
              <a:off x="5371306" y="5599906"/>
              <a:ext cx="381000" cy="1588"/>
            </a:xfrm>
            <a:prstGeom prst="straightConnector1">
              <a:avLst/>
            </a:prstGeom>
            <a:ln w="190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69" name="Oval 268"/>
            <p:cNvSpPr/>
            <p:nvPr/>
          </p:nvSpPr>
          <p:spPr>
            <a:xfrm rot="5400000">
              <a:off x="5486400" y="5486400"/>
              <a:ext cx="152400" cy="152400"/>
            </a:xfrm>
            <a:prstGeom prst="ellipse">
              <a:avLst/>
            </a:prstGeom>
            <a:solidFill>
              <a:srgbClr val="FFBDBD"/>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270" name="Group 269"/>
          <p:cNvGrpSpPr/>
          <p:nvPr/>
        </p:nvGrpSpPr>
        <p:grpSpPr>
          <a:xfrm flipV="1">
            <a:off x="2286000" y="5715000"/>
            <a:ext cx="152400" cy="457201"/>
            <a:chOff x="6487886" y="1676403"/>
            <a:chExt cx="293914" cy="914399"/>
          </a:xfrm>
        </p:grpSpPr>
        <p:cxnSp>
          <p:nvCxnSpPr>
            <p:cNvPr id="271" name="Straight Arrow Connector 270"/>
            <p:cNvCxnSpPr/>
            <p:nvPr/>
          </p:nvCxnSpPr>
          <p:spPr>
            <a:xfrm rot="5400000">
              <a:off x="6183088" y="2133602"/>
              <a:ext cx="914399"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2" name="Oval 271"/>
            <p:cNvSpPr/>
            <p:nvPr/>
          </p:nvSpPr>
          <p:spPr>
            <a:xfrm rot="5400000">
              <a:off x="6482443" y="1986643"/>
              <a:ext cx="304800" cy="29391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273" name="Group 272"/>
          <p:cNvGrpSpPr/>
          <p:nvPr/>
        </p:nvGrpSpPr>
        <p:grpSpPr>
          <a:xfrm>
            <a:off x="762000" y="5715000"/>
            <a:ext cx="152400" cy="457196"/>
            <a:chOff x="6487886" y="1676403"/>
            <a:chExt cx="293914" cy="914399"/>
          </a:xfrm>
        </p:grpSpPr>
        <p:cxnSp>
          <p:nvCxnSpPr>
            <p:cNvPr id="274" name="Straight Arrow Connector 273"/>
            <p:cNvCxnSpPr/>
            <p:nvPr/>
          </p:nvCxnSpPr>
          <p:spPr>
            <a:xfrm rot="5400000">
              <a:off x="6183088" y="2133602"/>
              <a:ext cx="914399"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5" name="Oval 274"/>
            <p:cNvSpPr/>
            <p:nvPr/>
          </p:nvSpPr>
          <p:spPr>
            <a:xfrm rot="5400000">
              <a:off x="6482443" y="1986643"/>
              <a:ext cx="304800" cy="29391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302" name="Group 301"/>
          <p:cNvGrpSpPr/>
          <p:nvPr/>
        </p:nvGrpSpPr>
        <p:grpSpPr>
          <a:xfrm>
            <a:off x="2057400" y="6172200"/>
            <a:ext cx="609600" cy="304800"/>
            <a:chOff x="7010400" y="6324600"/>
            <a:chExt cx="609600" cy="304800"/>
          </a:xfrm>
        </p:grpSpPr>
        <p:grpSp>
          <p:nvGrpSpPr>
            <p:cNvPr id="287" name="Group 286"/>
            <p:cNvGrpSpPr/>
            <p:nvPr/>
          </p:nvGrpSpPr>
          <p:grpSpPr>
            <a:xfrm>
              <a:off x="7010400" y="6324600"/>
              <a:ext cx="91440" cy="274320"/>
              <a:chOff x="7251192" y="6218714"/>
              <a:chExt cx="91440" cy="274320"/>
            </a:xfrm>
          </p:grpSpPr>
          <p:cxnSp>
            <p:nvCxnSpPr>
              <p:cNvPr id="288" name="Straight Arrow Connector 287"/>
              <p:cNvCxnSpPr/>
              <p:nvPr/>
            </p:nvCxnSpPr>
            <p:spPr>
              <a:xfrm rot="5400000" flipH="1" flipV="1">
                <a:off x="7159752" y="6355080"/>
                <a:ext cx="27432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9" name="Oval 288"/>
              <p:cNvSpPr/>
              <p:nvPr/>
            </p:nvSpPr>
            <p:spPr>
              <a:xfrm flipV="1">
                <a:off x="7251192" y="6324600"/>
                <a:ext cx="91440" cy="9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290" name="Group 204"/>
            <p:cNvGrpSpPr/>
            <p:nvPr/>
          </p:nvGrpSpPr>
          <p:grpSpPr>
            <a:xfrm>
              <a:off x="7399020" y="6324600"/>
              <a:ext cx="91440" cy="274320"/>
              <a:chOff x="7251192" y="6218714"/>
              <a:chExt cx="91440" cy="274320"/>
            </a:xfrm>
          </p:grpSpPr>
          <p:cxnSp>
            <p:nvCxnSpPr>
              <p:cNvPr id="291" name="Straight Arrow Connector 290"/>
              <p:cNvCxnSpPr/>
              <p:nvPr/>
            </p:nvCxnSpPr>
            <p:spPr>
              <a:xfrm rot="5400000" flipH="1" flipV="1">
                <a:off x="7159752" y="6355080"/>
                <a:ext cx="27432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2" name="Oval 291"/>
              <p:cNvSpPr/>
              <p:nvPr/>
            </p:nvSpPr>
            <p:spPr>
              <a:xfrm flipV="1">
                <a:off x="7251192" y="6324600"/>
                <a:ext cx="91440" cy="9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293" name="Group 205"/>
            <p:cNvGrpSpPr/>
            <p:nvPr/>
          </p:nvGrpSpPr>
          <p:grpSpPr>
            <a:xfrm flipV="1">
              <a:off x="7528560" y="6355080"/>
              <a:ext cx="91440" cy="274320"/>
              <a:chOff x="7251192" y="6218714"/>
              <a:chExt cx="91440" cy="274320"/>
            </a:xfrm>
          </p:grpSpPr>
          <p:cxnSp>
            <p:nvCxnSpPr>
              <p:cNvPr id="294" name="Straight Arrow Connector 293"/>
              <p:cNvCxnSpPr/>
              <p:nvPr/>
            </p:nvCxnSpPr>
            <p:spPr>
              <a:xfrm rot="5400000" flipH="1" flipV="1">
                <a:off x="7159752" y="6355080"/>
                <a:ext cx="27432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flipV="1">
                <a:off x="7251192" y="6324600"/>
                <a:ext cx="91440" cy="9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296" name="Group 208"/>
            <p:cNvGrpSpPr/>
            <p:nvPr/>
          </p:nvGrpSpPr>
          <p:grpSpPr>
            <a:xfrm>
              <a:off x="7269480" y="6324600"/>
              <a:ext cx="91440" cy="274320"/>
              <a:chOff x="7251192" y="6218714"/>
              <a:chExt cx="91440" cy="274320"/>
            </a:xfrm>
          </p:grpSpPr>
          <p:cxnSp>
            <p:nvCxnSpPr>
              <p:cNvPr id="297" name="Straight Arrow Connector 296"/>
              <p:cNvCxnSpPr/>
              <p:nvPr/>
            </p:nvCxnSpPr>
            <p:spPr>
              <a:xfrm rot="5400000" flipH="1" flipV="1">
                <a:off x="7159752" y="6355080"/>
                <a:ext cx="27432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8" name="Oval 297"/>
              <p:cNvSpPr/>
              <p:nvPr/>
            </p:nvSpPr>
            <p:spPr>
              <a:xfrm flipV="1">
                <a:off x="7251192" y="6324600"/>
                <a:ext cx="91440" cy="9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299" name="Group 232"/>
            <p:cNvGrpSpPr/>
            <p:nvPr/>
          </p:nvGrpSpPr>
          <p:grpSpPr>
            <a:xfrm flipV="1">
              <a:off x="7139940" y="6355080"/>
              <a:ext cx="91440" cy="274320"/>
              <a:chOff x="7251192" y="6218714"/>
              <a:chExt cx="91440" cy="274320"/>
            </a:xfrm>
          </p:grpSpPr>
          <p:cxnSp>
            <p:nvCxnSpPr>
              <p:cNvPr id="300" name="Straight Arrow Connector 299"/>
              <p:cNvCxnSpPr/>
              <p:nvPr/>
            </p:nvCxnSpPr>
            <p:spPr>
              <a:xfrm rot="5400000" flipH="1" flipV="1">
                <a:off x="7159752" y="6355080"/>
                <a:ext cx="27432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1" name="Oval 300"/>
              <p:cNvSpPr/>
              <p:nvPr/>
            </p:nvSpPr>
            <p:spPr>
              <a:xfrm flipV="1">
                <a:off x="7251192" y="6324600"/>
                <a:ext cx="91440" cy="9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grpSp>
        <p:nvGrpSpPr>
          <p:cNvPr id="303" name="Group 302"/>
          <p:cNvGrpSpPr/>
          <p:nvPr/>
        </p:nvGrpSpPr>
        <p:grpSpPr>
          <a:xfrm>
            <a:off x="545592" y="6172200"/>
            <a:ext cx="597408" cy="304800"/>
            <a:chOff x="6793992" y="6172200"/>
            <a:chExt cx="597408" cy="304800"/>
          </a:xfrm>
        </p:grpSpPr>
        <p:grpSp>
          <p:nvGrpSpPr>
            <p:cNvPr id="304" name="Group 204"/>
            <p:cNvGrpSpPr/>
            <p:nvPr/>
          </p:nvGrpSpPr>
          <p:grpSpPr>
            <a:xfrm>
              <a:off x="7299960" y="6172200"/>
              <a:ext cx="91440" cy="274320"/>
              <a:chOff x="7251192" y="6218714"/>
              <a:chExt cx="91440" cy="274320"/>
            </a:xfrm>
          </p:grpSpPr>
          <p:cxnSp>
            <p:nvCxnSpPr>
              <p:cNvPr id="317" name="Straight Arrow Connector 316"/>
              <p:cNvCxnSpPr/>
              <p:nvPr/>
            </p:nvCxnSpPr>
            <p:spPr>
              <a:xfrm rot="5400000" flipH="1" flipV="1">
                <a:off x="7159752" y="6355080"/>
                <a:ext cx="27432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8" name="Oval 317"/>
              <p:cNvSpPr/>
              <p:nvPr/>
            </p:nvSpPr>
            <p:spPr>
              <a:xfrm flipV="1">
                <a:off x="7251192" y="6324600"/>
                <a:ext cx="91440" cy="9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305" name="Group 205"/>
            <p:cNvGrpSpPr/>
            <p:nvPr/>
          </p:nvGrpSpPr>
          <p:grpSpPr>
            <a:xfrm flipV="1">
              <a:off x="7178040" y="6202680"/>
              <a:ext cx="91440" cy="274320"/>
              <a:chOff x="7251192" y="6218714"/>
              <a:chExt cx="91440" cy="274320"/>
            </a:xfrm>
          </p:grpSpPr>
          <p:cxnSp>
            <p:nvCxnSpPr>
              <p:cNvPr id="315" name="Straight Arrow Connector 314"/>
              <p:cNvCxnSpPr/>
              <p:nvPr/>
            </p:nvCxnSpPr>
            <p:spPr>
              <a:xfrm rot="5400000" flipH="1" flipV="1">
                <a:off x="7159752" y="6355080"/>
                <a:ext cx="27432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6" name="Oval 315"/>
              <p:cNvSpPr/>
              <p:nvPr/>
            </p:nvSpPr>
            <p:spPr>
              <a:xfrm flipV="1">
                <a:off x="7251192" y="6324600"/>
                <a:ext cx="91440" cy="9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306" name="Group 208"/>
            <p:cNvGrpSpPr/>
            <p:nvPr/>
          </p:nvGrpSpPr>
          <p:grpSpPr>
            <a:xfrm>
              <a:off x="7050024" y="6172200"/>
              <a:ext cx="91440" cy="274320"/>
              <a:chOff x="7251192" y="6218714"/>
              <a:chExt cx="91440" cy="274320"/>
            </a:xfrm>
          </p:grpSpPr>
          <p:cxnSp>
            <p:nvCxnSpPr>
              <p:cNvPr id="313" name="Straight Arrow Connector 312"/>
              <p:cNvCxnSpPr/>
              <p:nvPr/>
            </p:nvCxnSpPr>
            <p:spPr>
              <a:xfrm rot="5400000" flipH="1" flipV="1">
                <a:off x="7159752" y="6355080"/>
                <a:ext cx="27432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4" name="Oval 313"/>
              <p:cNvSpPr/>
              <p:nvPr/>
            </p:nvSpPr>
            <p:spPr>
              <a:xfrm flipV="1">
                <a:off x="7251192" y="6324600"/>
                <a:ext cx="91440" cy="9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307" name="Group 232"/>
            <p:cNvGrpSpPr/>
            <p:nvPr/>
          </p:nvGrpSpPr>
          <p:grpSpPr>
            <a:xfrm flipV="1">
              <a:off x="6922008" y="6202680"/>
              <a:ext cx="91440" cy="274320"/>
              <a:chOff x="7251192" y="6218714"/>
              <a:chExt cx="91440" cy="274320"/>
            </a:xfrm>
          </p:grpSpPr>
          <p:cxnSp>
            <p:nvCxnSpPr>
              <p:cNvPr id="311" name="Straight Arrow Connector 310"/>
              <p:cNvCxnSpPr/>
              <p:nvPr/>
            </p:nvCxnSpPr>
            <p:spPr>
              <a:xfrm rot="5400000" flipH="1" flipV="1">
                <a:off x="7159752" y="6355080"/>
                <a:ext cx="27432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2" name="Oval 311"/>
              <p:cNvSpPr/>
              <p:nvPr/>
            </p:nvSpPr>
            <p:spPr>
              <a:xfrm flipV="1">
                <a:off x="7251192" y="6324600"/>
                <a:ext cx="91440" cy="9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308" name="Group 235"/>
            <p:cNvGrpSpPr/>
            <p:nvPr/>
          </p:nvGrpSpPr>
          <p:grpSpPr>
            <a:xfrm flipV="1">
              <a:off x="6793992" y="6202680"/>
              <a:ext cx="91440" cy="274320"/>
              <a:chOff x="7251192" y="6218714"/>
              <a:chExt cx="91440" cy="274320"/>
            </a:xfrm>
          </p:grpSpPr>
          <p:cxnSp>
            <p:nvCxnSpPr>
              <p:cNvPr id="309" name="Straight Arrow Connector 308"/>
              <p:cNvCxnSpPr/>
              <p:nvPr/>
            </p:nvCxnSpPr>
            <p:spPr>
              <a:xfrm rot="5400000" flipH="1" flipV="1">
                <a:off x="7159752" y="6355080"/>
                <a:ext cx="27432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0" name="Oval 309"/>
              <p:cNvSpPr/>
              <p:nvPr/>
            </p:nvSpPr>
            <p:spPr>
              <a:xfrm flipV="1">
                <a:off x="7251192" y="6324600"/>
                <a:ext cx="91440" cy="9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sp>
        <p:nvSpPr>
          <p:cNvPr id="251" name="Oval 250"/>
          <p:cNvSpPr/>
          <p:nvPr/>
        </p:nvSpPr>
        <p:spPr>
          <a:xfrm>
            <a:off x="8458200" y="5148942"/>
            <a:ext cx="163286" cy="16328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56" name="Straight Arrow Connector 155"/>
          <p:cNvCxnSpPr/>
          <p:nvPr/>
        </p:nvCxnSpPr>
        <p:spPr>
          <a:xfrm rot="5400000" flipH="1" flipV="1">
            <a:off x="1562100" y="3543300"/>
            <a:ext cx="914400" cy="838200"/>
          </a:xfrm>
          <a:prstGeom prst="straightConnector1">
            <a:avLst/>
          </a:prstGeom>
          <a:ln>
            <a:solidFill>
              <a:srgbClr val="00B050"/>
            </a:solidFill>
            <a:tailEnd type="oval"/>
          </a:ln>
        </p:spPr>
        <p:style>
          <a:lnRef idx="1">
            <a:schemeClr val="accent1"/>
          </a:lnRef>
          <a:fillRef idx="0">
            <a:schemeClr val="accent1"/>
          </a:fillRef>
          <a:effectRef idx="0">
            <a:schemeClr val="accent1"/>
          </a:effectRef>
          <a:fontRef idx="minor">
            <a:schemeClr val="tx1"/>
          </a:fontRef>
        </p:style>
      </p:cxnSp>
      <p:graphicFrame>
        <p:nvGraphicFramePr>
          <p:cNvPr id="3" name="Objekt 2"/>
          <p:cNvGraphicFramePr>
            <a:graphicFrameLocks noChangeAspect="1"/>
          </p:cNvGraphicFramePr>
          <p:nvPr>
            <p:extLst>
              <p:ext uri="{D42A27DB-BD31-4B8C-83A1-F6EECF244321}">
                <p14:modId xmlns:p14="http://schemas.microsoft.com/office/powerpoint/2010/main" val="3231626388"/>
              </p:ext>
            </p:extLst>
          </p:nvPr>
        </p:nvGraphicFramePr>
        <p:xfrm>
          <a:off x="6427315" y="1840046"/>
          <a:ext cx="2465387" cy="1308100"/>
        </p:xfrm>
        <a:graphic>
          <a:graphicData uri="http://schemas.openxmlformats.org/presentationml/2006/ole">
            <mc:AlternateContent xmlns:mc="http://schemas.openxmlformats.org/markup-compatibility/2006">
              <mc:Choice xmlns:v="urn:schemas-microsoft-com:vml" Requires="v">
                <p:oleObj spid="_x0000_s6284" name="Equation" r:id="rId12" imgW="1409400" imgH="838080" progId="Equation.3">
                  <p:embed/>
                </p:oleObj>
              </mc:Choice>
              <mc:Fallback>
                <p:oleObj name="Equation" r:id="rId12" imgW="1409400" imgH="838080" progId="Equation.3">
                  <p:embed/>
                  <p:pic>
                    <p:nvPicPr>
                      <p:cNvPr id="0" name=""/>
                      <p:cNvPicPr>
                        <a:picLocks noChangeAspect="1" noChangeArrowheads="1"/>
                      </p:cNvPicPr>
                      <p:nvPr/>
                    </p:nvPicPr>
                    <p:blipFill>
                      <a:blip r:embed="rId13"/>
                      <a:srcRect/>
                      <a:stretch>
                        <a:fillRect/>
                      </a:stretch>
                    </p:blipFill>
                    <p:spPr bwMode="auto">
                      <a:xfrm>
                        <a:off x="6427315" y="1840046"/>
                        <a:ext cx="2465387"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feld 9"/>
          <p:cNvSpPr txBox="1"/>
          <p:nvPr/>
        </p:nvSpPr>
        <p:spPr>
          <a:xfrm>
            <a:off x="6475030" y="1359995"/>
            <a:ext cx="1446293" cy="400110"/>
          </a:xfrm>
          <a:prstGeom prst="rect">
            <a:avLst/>
          </a:prstGeom>
          <a:noFill/>
        </p:spPr>
        <p:txBody>
          <a:bodyPr wrap="none" rtlCol="0">
            <a:spAutoFit/>
          </a:bodyPr>
          <a:lstStyle/>
          <a:p>
            <a:r>
              <a:rPr lang="en-US" sz="2000" dirty="0" smtClean="0">
                <a:solidFill>
                  <a:prstClr val="black"/>
                </a:solidFill>
                <a:latin typeface="Calibri"/>
              </a:rPr>
              <a:t>Qubit states</a:t>
            </a:r>
            <a:endParaRPr lang="en-US" sz="2000" dirty="0">
              <a:solidFill>
                <a:prstClr val="black"/>
              </a:solidFill>
              <a:latin typeface="Calibri"/>
            </a:endParaRPr>
          </a:p>
        </p:txBody>
      </p:sp>
    </p:spTree>
    <p:extLst>
      <p:ext uri="{BB962C8B-B14F-4D97-AF65-F5344CB8AC3E}">
        <p14:creationId xmlns:p14="http://schemas.microsoft.com/office/powerpoint/2010/main" val="590592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grpId="0" nodeType="clickEffect">
                                  <p:stCondLst>
                                    <p:cond delay="0"/>
                                  </p:stCondLst>
                                  <p:childTnLst>
                                    <p:animMotion origin="layout" path="M -4.16667E-6 -0.00208 C -4.16667E-6 -0.02917 -0.06857 -0.04398 -0.10243 -0.04375 C -0.15746 -0.04375 -0.2026 -0.025 -0.2026 -0.00116 C -0.20086 0.01528 -0.18489 0.03056 -0.1302 0.04167 " pathEditMode="relative" rAng="0" ptsTypes="ffff">
                                      <p:cBhvr>
                                        <p:cTn id="6" dur="2000" fill="hold"/>
                                        <p:tgtEl>
                                          <p:spTgt spid="251"/>
                                        </p:tgtEl>
                                        <p:attrNameLst>
                                          <p:attrName>ppt_x</p:attrName>
                                          <p:attrName>ppt_y</p:attrName>
                                        </p:attrNameLst>
                                      </p:cBhvr>
                                      <p:rCtr x="-101" y="1"/>
                                    </p:animMotion>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nodeType="clickEffect">
                                  <p:stCondLst>
                                    <p:cond delay="0"/>
                                  </p:stCondLst>
                                  <p:childTnLst>
                                    <p:animMotion origin="layout" path="M 5E-6 1.48148E-6 C 5E-6 0.01805 -0.03768 0.0331 -0.08299 0.0331 C -0.129 0.0331 -0.16563 0.01805 -0.16563 1.48148E-6 C -0.16563 -0.01852 -0.129 -0.0331 -0.08299 -0.0331 C -0.03768 -0.0331 5E-6 -0.01852 5E-6 1.48148E-6 Z " pathEditMode="relative" rAng="5400000" ptsTypes="fffff">
                                      <p:cBhvr>
                                        <p:cTn id="10" dur="2000" fill="hold"/>
                                        <p:tgtEl>
                                          <p:spTgt spid="247"/>
                                        </p:tgtEl>
                                        <p:attrNameLst>
                                          <p:attrName>ppt_x</p:attrName>
                                          <p:attrName>ppt_y</p:attrName>
                                        </p:attrNameLst>
                                      </p:cBhvr>
                                      <p:rCtr x="-83" y="0"/>
                                    </p:animMotion>
                                  </p:childTnLst>
                                </p:cTn>
                              </p:par>
                              <p:par>
                                <p:cTn id="11" presetID="1" presetClass="path" presetSubtype="0" accel="50000" decel="50000" fill="hold" nodeType="withEffect">
                                  <p:stCondLst>
                                    <p:cond delay="0"/>
                                  </p:stCondLst>
                                  <p:childTnLst>
                                    <p:animMotion origin="layout" path="M -0.00035 0.00023 C -0.00035 -0.01667 0.03767 -0.03056 0.08368 -0.03056 C 0.12986 -0.03056 0.16649 -0.01667 0.16649 0.00023 C 0.16649 0.01736 0.12986 0.03056 0.08368 0.03056 C 0.03767 0.03056 -0.00035 0.01736 -0.00035 0.00023 Z " pathEditMode="relative" rAng="16200000" ptsTypes="fffff">
                                      <p:cBhvr>
                                        <p:cTn id="12" dur="2000" fill="hold"/>
                                        <p:tgtEl>
                                          <p:spTgt spid="250"/>
                                        </p:tgtEl>
                                        <p:attrNameLst>
                                          <p:attrName>ppt_x</p:attrName>
                                          <p:attrName>ppt_y</p:attrName>
                                        </p:attrNameLst>
                                      </p:cBhvr>
                                      <p:rCtr x="84" y="0"/>
                                    </p:animMotion>
                                  </p:childTnLst>
                                </p:cTn>
                              </p:par>
                              <p:par>
                                <p:cTn id="13" presetID="1" presetClass="path" presetSubtype="0" accel="50000" decel="50000" fill="hold" grpId="1" nodeType="withEffect">
                                  <p:stCondLst>
                                    <p:cond delay="0"/>
                                  </p:stCondLst>
                                  <p:childTnLst>
                                    <p:animMotion origin="layout" path="M -0.10104 0.13264 C -0.12395 0.13056 -0.13385 0.02986 -0.13333 -0.00069 C -0.13281 -0.03125 -0.12083 -0.12361 -0.10017 -0.12245 C -0.07951 -0.1213 -0.07118 -0.06528 -0.07118 0.00532 C -0.07291 0.04745 -0.07812 0.13472 -0.10104 0.13264 Z " pathEditMode="relative" rAng="0" ptsTypes="sssfs">
                                      <p:cBhvr>
                                        <p:cTn id="14" dur="2000" spd="-100000" fill="hold"/>
                                        <p:tgtEl>
                                          <p:spTgt spid="251"/>
                                        </p:tgtEl>
                                        <p:attrNameLst>
                                          <p:attrName>ppt_x</p:attrName>
                                          <p:attrName>ppt_y</p:attrName>
                                        </p:attrNameLst>
                                      </p:cBhvr>
                                      <p:rCtr x="-2" y="-1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animBg="1"/>
      <p:bldP spid="25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19672" y="1268760"/>
            <a:ext cx="6097857" cy="5316438"/>
          </a:xfrm>
          <a:prstGeom prst="rect">
            <a:avLst/>
          </a:prstGeom>
        </p:spPr>
      </p:pic>
      <p:cxnSp>
        <p:nvCxnSpPr>
          <p:cNvPr id="3" name="Straight Arrow Connector 2"/>
          <p:cNvCxnSpPr/>
          <p:nvPr/>
        </p:nvCxnSpPr>
        <p:spPr>
          <a:xfrm>
            <a:off x="2358679" y="5311550"/>
            <a:ext cx="1616436" cy="610333"/>
          </a:xfrm>
          <a:prstGeom prst="straightConnector1">
            <a:avLst/>
          </a:prstGeom>
          <a:ln>
            <a:tailEnd type="stealth" w="lg" len="lg"/>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rot="1346174">
            <a:off x="3219980" y="5295263"/>
            <a:ext cx="755135" cy="461665"/>
          </a:xfrm>
          <a:prstGeom prst="rect">
            <a:avLst/>
          </a:prstGeom>
          <a:noFill/>
        </p:spPr>
        <p:txBody>
          <a:bodyPr wrap="none" rtlCol="0">
            <a:spAutoFit/>
          </a:bodyPr>
          <a:lstStyle/>
          <a:p>
            <a:r>
              <a:rPr lang="en-US" sz="2400" dirty="0" smtClean="0"/>
              <a:t>time</a:t>
            </a:r>
            <a:endParaRPr lang="en-US" sz="2400" dirty="0"/>
          </a:p>
        </p:txBody>
      </p:sp>
      <p:sp>
        <p:nvSpPr>
          <p:cNvPr id="6" name="TextBox 5"/>
          <p:cNvSpPr txBox="1"/>
          <p:nvPr/>
        </p:nvSpPr>
        <p:spPr>
          <a:xfrm rot="16200000">
            <a:off x="486434" y="2934399"/>
            <a:ext cx="2249334" cy="461665"/>
          </a:xfrm>
          <a:prstGeom prst="rect">
            <a:avLst/>
          </a:prstGeom>
          <a:noFill/>
        </p:spPr>
        <p:txBody>
          <a:bodyPr wrap="none" rtlCol="0">
            <a:spAutoFit/>
          </a:bodyPr>
          <a:lstStyle/>
          <a:p>
            <a:r>
              <a:rPr lang="en-US" sz="2400" dirty="0"/>
              <a:t>p</a:t>
            </a:r>
            <a:r>
              <a:rPr lang="en-US" sz="2400" dirty="0" smtClean="0"/>
              <a:t>otential energy</a:t>
            </a:r>
            <a:endParaRPr lang="en-US" sz="2400" dirty="0"/>
          </a:p>
        </p:txBody>
      </p:sp>
      <p:sp>
        <p:nvSpPr>
          <p:cNvPr id="7" name="Title 1"/>
          <p:cNvSpPr>
            <a:spLocks noGrp="1"/>
          </p:cNvSpPr>
          <p:nvPr>
            <p:ph type="title"/>
          </p:nvPr>
        </p:nvSpPr>
        <p:spPr>
          <a:xfrm>
            <a:off x="457201" y="46038"/>
            <a:ext cx="7150600" cy="1078706"/>
          </a:xfrm>
        </p:spPr>
        <p:txBody>
          <a:bodyPr>
            <a:normAutofit fontScale="90000"/>
          </a:bodyPr>
          <a:lstStyle/>
          <a:p>
            <a:r>
              <a:rPr lang="en-US" dirty="0" smtClean="0"/>
              <a:t>There are many kinds of noise</a:t>
            </a:r>
            <a:br>
              <a:rPr lang="en-US" dirty="0" smtClean="0"/>
            </a:br>
            <a:r>
              <a:rPr lang="en-US" dirty="0" smtClean="0"/>
              <a:t>(e.g., charge noise)</a:t>
            </a:r>
            <a:endParaRPr lang="en-US" dirty="0"/>
          </a:p>
        </p:txBody>
      </p:sp>
    </p:spTree>
    <p:extLst>
      <p:ext uri="{BB962C8B-B14F-4D97-AF65-F5344CB8AC3E}">
        <p14:creationId xmlns:p14="http://schemas.microsoft.com/office/powerpoint/2010/main" val="128173287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Representative </a:t>
            </a:r>
            <a:r>
              <a:rPr lang="en-US" dirty="0"/>
              <a:t>g</a:t>
            </a:r>
            <a:r>
              <a:rPr lang="en-US" dirty="0" smtClean="0"/>
              <a:t>ate</a:t>
            </a:r>
            <a:endParaRPr lang="en-US" dirty="0"/>
          </a:p>
        </p:txBody>
      </p:sp>
      <p:pic>
        <p:nvPicPr>
          <p:cNvPr id="76083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7" r="30417"/>
          <a:stretch/>
        </p:blipFill>
        <p:spPr bwMode="auto">
          <a:xfrm>
            <a:off x="170090" y="1000360"/>
            <a:ext cx="5796000" cy="3060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425510" y="4060517"/>
            <a:ext cx="9079665" cy="2246769"/>
          </a:xfrm>
          <a:prstGeom prst="rect">
            <a:avLst/>
          </a:prstGeom>
          <a:noFill/>
        </p:spPr>
        <p:txBody>
          <a:bodyPr wrap="square" rtlCol="0">
            <a:spAutoFit/>
          </a:bodyPr>
          <a:lstStyle/>
          <a:p>
            <a:r>
              <a:rPr lang="en-US" sz="2800" dirty="0" smtClean="0"/>
              <a:t>1 - </a:t>
            </a:r>
            <a:r>
              <a:rPr lang="en-US" sz="2800" i="1" dirty="0" smtClean="0"/>
              <a:t>F ≈ </a:t>
            </a:r>
            <a:r>
              <a:rPr lang="en-US" sz="2800" dirty="0" smtClean="0"/>
              <a:t>0.2 % typical</a:t>
            </a:r>
          </a:p>
          <a:p>
            <a:endParaRPr lang="en-US" sz="2800" dirty="0" smtClean="0"/>
          </a:p>
          <a:p>
            <a:endParaRPr lang="en-US" sz="2800" dirty="0"/>
          </a:p>
          <a:p>
            <a:r>
              <a:rPr lang="en-US" sz="2800" dirty="0" smtClean="0"/>
              <a:t>=&gt; Good gates exist, but can these complicated pulses actually be tuned?</a:t>
            </a:r>
            <a:endParaRPr lang="en-US" sz="2800" dirty="0"/>
          </a:p>
        </p:txBody>
      </p:sp>
      <p:sp>
        <p:nvSpPr>
          <p:cNvPr id="3" name="Rechteck 2"/>
          <p:cNvSpPr/>
          <p:nvPr/>
        </p:nvSpPr>
        <p:spPr>
          <a:xfrm>
            <a:off x="416970" y="1000360"/>
            <a:ext cx="436175" cy="37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feld 3"/>
          <p:cNvSpPr txBox="1"/>
          <p:nvPr/>
        </p:nvSpPr>
        <p:spPr>
          <a:xfrm>
            <a:off x="5862214" y="1152150"/>
            <a:ext cx="3111695" cy="2616101"/>
          </a:xfrm>
          <a:prstGeom prst="rect">
            <a:avLst/>
          </a:prstGeom>
          <a:noFill/>
        </p:spPr>
        <p:txBody>
          <a:bodyPr wrap="square" rtlCol="0">
            <a:spAutoFit/>
          </a:bodyPr>
          <a:lstStyle/>
          <a:p>
            <a:pPr marL="342900" indent="-342900">
              <a:buFont typeface="Arial" panose="020B0604020202020204" pitchFamily="34" charset="0"/>
              <a:buChar char="•"/>
            </a:pPr>
            <a:r>
              <a:rPr lang="en-US" sz="2400" dirty="0"/>
              <a:t>10 to 32 pulse segments</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Reminiscent </a:t>
            </a:r>
            <a:r>
              <a:rPr lang="en-US" sz="2400" dirty="0"/>
              <a:t>of Rabi, but more fine structure.</a:t>
            </a:r>
          </a:p>
          <a:p>
            <a:endParaRPr lang="en-US" sz="2000" dirty="0"/>
          </a:p>
        </p:txBody>
      </p:sp>
    </p:spTree>
    <p:extLst>
      <p:ext uri="{BB962C8B-B14F-4D97-AF65-F5344CB8AC3E}">
        <p14:creationId xmlns:p14="http://schemas.microsoft.com/office/powerpoint/2010/main" val="22701544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245985" y="1334558"/>
            <a:ext cx="7741290" cy="5340262"/>
            <a:chOff x="701355" y="924465"/>
            <a:chExt cx="7496175" cy="5067300"/>
          </a:xfrm>
        </p:grpSpPr>
        <p:pic>
          <p:nvPicPr>
            <p:cNvPr id="774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355" y="924465"/>
              <a:ext cx="7496175"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701355" y="924465"/>
              <a:ext cx="5616229" cy="387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p:cNvSpPr>
            <a:spLocks noGrp="1"/>
          </p:cNvSpPr>
          <p:nvPr>
            <p:ph type="title"/>
          </p:nvPr>
        </p:nvSpPr>
        <p:spPr>
          <a:xfrm>
            <a:off x="457200" y="46038"/>
            <a:ext cx="8686799" cy="646658"/>
          </a:xfrm>
        </p:spPr>
        <p:txBody>
          <a:bodyPr/>
          <a:lstStyle/>
          <a:p>
            <a:pPr algn="r"/>
            <a:r>
              <a:rPr lang="en-US" dirty="0"/>
              <a:t>First experimental </a:t>
            </a:r>
            <a:r>
              <a:rPr lang="en-US" dirty="0" smtClean="0"/>
              <a:t>steps – </a:t>
            </a:r>
            <a:r>
              <a:rPr lang="en-US" sz="2000" dirty="0" smtClean="0"/>
              <a:t>Pascal </a:t>
            </a:r>
            <a:r>
              <a:rPr lang="en-US" sz="2000" dirty="0" err="1" smtClean="0"/>
              <a:t>Cerfontaine</a:t>
            </a:r>
            <a:r>
              <a:rPr lang="en-US" sz="2000" dirty="0" smtClean="0"/>
              <a:t> </a:t>
            </a:r>
            <a:br>
              <a:rPr lang="en-US" sz="2000" dirty="0" smtClean="0"/>
            </a:br>
            <a:r>
              <a:rPr lang="en-US" sz="2000" dirty="0" smtClean="0"/>
              <a:t>and </a:t>
            </a:r>
            <a:r>
              <a:rPr lang="en-US" sz="2000" dirty="0" err="1" smtClean="0"/>
              <a:t>Hendrik</a:t>
            </a:r>
            <a:r>
              <a:rPr lang="en-US" sz="2000" dirty="0" smtClean="0"/>
              <a:t> </a:t>
            </a:r>
            <a:r>
              <a:rPr lang="en-US" sz="2000" dirty="0" err="1" smtClean="0"/>
              <a:t>Bluhm</a:t>
            </a:r>
            <a:endParaRPr lang="en-US" sz="2000" dirty="0"/>
          </a:p>
        </p:txBody>
      </p:sp>
      <p:sp>
        <p:nvSpPr>
          <p:cNvPr id="3" name="Textfeld 2"/>
          <p:cNvSpPr txBox="1"/>
          <p:nvPr/>
        </p:nvSpPr>
        <p:spPr>
          <a:xfrm>
            <a:off x="25814" y="919060"/>
            <a:ext cx="9183295" cy="830997"/>
          </a:xfrm>
          <a:prstGeom prst="rect">
            <a:avLst/>
          </a:prstGeom>
          <a:noFill/>
        </p:spPr>
        <p:txBody>
          <a:bodyPr wrap="square" rtlCol="0">
            <a:spAutoFit/>
          </a:bodyPr>
          <a:lstStyle/>
          <a:p>
            <a:r>
              <a:rPr lang="en-US" sz="2400" dirty="0"/>
              <a:t>Experimental trajectory reconstructed via self-consistent state tomography </a:t>
            </a:r>
            <a:r>
              <a:rPr lang="en-US" sz="2000" dirty="0" smtClean="0"/>
              <a:t>(</a:t>
            </a:r>
            <a:r>
              <a:rPr lang="en-US" sz="2000" dirty="0"/>
              <a:t>Takahashi et al, PRA 2013</a:t>
            </a:r>
            <a:r>
              <a:rPr lang="en-US" sz="2000" dirty="0" smtClean="0"/>
              <a:t>).</a:t>
            </a:r>
            <a:endParaRPr lang="en-US" sz="2000" dirty="0"/>
          </a:p>
        </p:txBody>
      </p:sp>
    </p:spTree>
    <p:extLst>
      <p:ext uri="{BB962C8B-B14F-4D97-AF65-F5344CB8AC3E}">
        <p14:creationId xmlns:p14="http://schemas.microsoft.com/office/powerpoint/2010/main" val="12127468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4029841"/>
            <a:ext cx="3213100" cy="800100"/>
          </a:xfrm>
          <a:prstGeom prst="rect">
            <a:avLst/>
          </a:prstGeom>
        </p:spPr>
      </p:pic>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968" y="5377656"/>
            <a:ext cx="1803400" cy="355600"/>
          </a:xfrm>
          <a:prstGeom prst="rect">
            <a:avLst/>
          </a:prstGeom>
        </p:spPr>
      </p:pic>
      <p:sp>
        <p:nvSpPr>
          <p:cNvPr id="2" name="Title 1"/>
          <p:cNvSpPr>
            <a:spLocks noGrp="1"/>
          </p:cNvSpPr>
          <p:nvPr>
            <p:ph type="title"/>
          </p:nvPr>
        </p:nvSpPr>
        <p:spPr/>
        <p:txBody>
          <a:bodyPr/>
          <a:lstStyle/>
          <a:p>
            <a:r>
              <a:rPr lang="en-US" dirty="0" smtClean="0"/>
              <a:t>Entangling operation of STQs</a:t>
            </a:r>
            <a:endParaRPr lang="en-US" dirty="0"/>
          </a:p>
        </p:txBody>
      </p:sp>
      <p:sp>
        <p:nvSpPr>
          <p:cNvPr id="3" name="Date Placeholder 2"/>
          <p:cNvSpPr>
            <a:spLocks noGrp="1"/>
          </p:cNvSpPr>
          <p:nvPr>
            <p:ph type="dt" sz="half" idx="10"/>
          </p:nvPr>
        </p:nvSpPr>
        <p:spPr/>
        <p:txBody>
          <a:bodyPr/>
          <a:lstStyle/>
          <a:p>
            <a:r>
              <a:rPr lang="en-US" smtClean="0"/>
              <a:t>18.-21.08.2014 | DiVincenzo</a:t>
            </a:r>
            <a:endParaRPr lang="de-DE" dirty="0"/>
          </a:p>
        </p:txBody>
      </p:sp>
      <p:sp>
        <p:nvSpPr>
          <p:cNvPr id="5" name="Slide Number Placeholder 4"/>
          <p:cNvSpPr>
            <a:spLocks noGrp="1"/>
          </p:cNvSpPr>
          <p:nvPr>
            <p:ph type="sldNum" sz="quarter" idx="12"/>
          </p:nvPr>
        </p:nvSpPr>
        <p:spPr/>
        <p:txBody>
          <a:bodyPr/>
          <a:lstStyle/>
          <a:p>
            <a:fld id="{7EB9AEA1-3281-46F0-9EDB-48FF2E5FF267}" type="slidenum">
              <a:rPr lang="de-DE" smtClean="0"/>
              <a:pPr/>
              <a:t>19</a:t>
            </a:fld>
            <a:endParaRPr lang="de-DE" dirty="0"/>
          </a:p>
        </p:txBody>
      </p:sp>
      <p:sp>
        <p:nvSpPr>
          <p:cNvPr id="14" name="TextBox 13"/>
          <p:cNvSpPr txBox="1"/>
          <p:nvPr/>
        </p:nvSpPr>
        <p:spPr>
          <a:xfrm>
            <a:off x="4572000" y="6021288"/>
            <a:ext cx="4175788" cy="369332"/>
          </a:xfrm>
          <a:prstGeom prst="rect">
            <a:avLst/>
          </a:prstGeom>
          <a:noFill/>
        </p:spPr>
        <p:txBody>
          <a:bodyPr wrap="square" rtlCol="0">
            <a:spAutoFit/>
          </a:bodyPr>
          <a:lstStyle/>
          <a:p>
            <a:r>
              <a:rPr lang="en-US" dirty="0" err="1" smtClean="0"/>
              <a:t>Mehl</a:t>
            </a:r>
            <a:r>
              <a:rPr lang="en-US" dirty="0" smtClean="0"/>
              <a:t> &amp; DiVincenzo, PRB </a:t>
            </a:r>
            <a:r>
              <a:rPr lang="en-US" b="1" dirty="0" smtClean="0"/>
              <a:t>90</a:t>
            </a:r>
            <a:r>
              <a:rPr lang="en-US" dirty="0" smtClean="0"/>
              <a:t>, 045404 (2014)</a:t>
            </a:r>
            <a:endParaRPr lang="en-US" dirty="0"/>
          </a:p>
        </p:txBody>
      </p:sp>
      <p:sp>
        <p:nvSpPr>
          <p:cNvPr id="13" name="TextBox 12"/>
          <p:cNvSpPr txBox="1"/>
          <p:nvPr/>
        </p:nvSpPr>
        <p:spPr>
          <a:xfrm>
            <a:off x="323528" y="3156453"/>
            <a:ext cx="2889608" cy="400110"/>
          </a:xfrm>
          <a:prstGeom prst="rect">
            <a:avLst/>
          </a:prstGeom>
          <a:noFill/>
        </p:spPr>
        <p:txBody>
          <a:bodyPr wrap="none" rtlCol="0">
            <a:spAutoFit/>
          </a:bodyPr>
          <a:lstStyle/>
          <a:p>
            <a:r>
              <a:rPr lang="en-US" sz="2000" dirty="0"/>
              <a:t>s</a:t>
            </a:r>
            <a:r>
              <a:rPr lang="en-US" sz="2000" dirty="0" smtClean="0"/>
              <a:t>ingly occupied: exchange</a:t>
            </a:r>
            <a:endParaRPr lang="en-US" sz="2000" dirty="0"/>
          </a:p>
        </p:txBody>
      </p:sp>
      <p:pic>
        <p:nvPicPr>
          <p:cNvPr id="15" name="Picture 1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9872" y="2996952"/>
            <a:ext cx="3744416" cy="74485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0032" y="3864016"/>
            <a:ext cx="4058470" cy="1365184"/>
          </a:xfrm>
          <a:prstGeom prst="rect">
            <a:avLst/>
          </a:prstGeom>
        </p:spPr>
      </p:pic>
      <p:pic>
        <p:nvPicPr>
          <p:cNvPr id="8" name="Picture 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560" y="5013176"/>
            <a:ext cx="1536700" cy="330200"/>
          </a:xfrm>
          <a:prstGeom prst="rect">
            <a:avLst/>
          </a:prstGeom>
        </p:spPr>
      </p:pic>
      <p:pic>
        <p:nvPicPr>
          <p:cNvPr id="22" name="Picture 21" descr="Figure04.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6264" y="908720"/>
            <a:ext cx="4427984" cy="1914709"/>
          </a:xfrm>
          <a:prstGeom prst="rect">
            <a:avLst/>
          </a:prstGeom>
        </p:spPr>
      </p:pic>
      <p:pic>
        <p:nvPicPr>
          <p:cNvPr id="11" name="Picture 10"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560" y="5589240"/>
            <a:ext cx="2730500" cy="533400"/>
          </a:xfrm>
          <a:prstGeom prst="rect">
            <a:avLst/>
          </a:prstGeom>
        </p:spPr>
      </p:pic>
    </p:spTree>
    <p:extLst>
      <p:ext uri="{BB962C8B-B14F-4D97-AF65-F5344CB8AC3E}">
        <p14:creationId xmlns:p14="http://schemas.microsoft.com/office/powerpoint/2010/main" val="4807287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67544" y="1484784"/>
            <a:ext cx="8229600" cy="5141168"/>
          </a:xfrm>
        </p:spPr>
        <p:txBody>
          <a:bodyPr>
            <a:normAutofit lnSpcReduction="10000"/>
          </a:bodyPr>
          <a:lstStyle/>
          <a:p>
            <a:r>
              <a:rPr lang="en-US" dirty="0" smtClean="0"/>
              <a:t>Surface codes everywhere (and even color codes)</a:t>
            </a:r>
          </a:p>
          <a:p>
            <a:r>
              <a:rPr lang="en-US" dirty="0" smtClean="0"/>
              <a:t>Various rough approximations of scalability</a:t>
            </a:r>
          </a:p>
          <a:p>
            <a:r>
              <a:rPr lang="en-US" dirty="0" smtClean="0"/>
              <a:t>Attempting to get error &amp; leakage rates under control – example from quantum dot </a:t>
            </a:r>
            <a:r>
              <a:rPr lang="en-US" dirty="0" err="1" smtClean="0"/>
              <a:t>qubits</a:t>
            </a:r>
            <a:endParaRPr lang="en-US" dirty="0" smtClean="0"/>
          </a:p>
          <a:p>
            <a:r>
              <a:rPr lang="en-US" dirty="0" smtClean="0"/>
              <a:t>The highly complex classical world of surface codes – example from UCSB/Google</a:t>
            </a:r>
          </a:p>
          <a:p>
            <a:r>
              <a:rPr lang="en-US" dirty="0" smtClean="0"/>
              <a:t>Outside the gate model – one-shot syndrome measurement</a:t>
            </a:r>
          </a:p>
          <a:p>
            <a:r>
              <a:rPr lang="en-US" dirty="0" smtClean="0"/>
              <a:t>Inside the gate model – </a:t>
            </a:r>
            <a:r>
              <a:rPr lang="en-US" dirty="0" err="1" smtClean="0"/>
              <a:t>Fibonnaci</a:t>
            </a:r>
            <a:r>
              <a:rPr lang="en-US" dirty="0" smtClean="0"/>
              <a:t> </a:t>
            </a:r>
            <a:r>
              <a:rPr lang="en-US" dirty="0" err="1" smtClean="0"/>
              <a:t>anyons</a:t>
            </a:r>
            <a:endParaRPr lang="en-US" dirty="0"/>
          </a:p>
        </p:txBody>
      </p:sp>
    </p:spTree>
    <p:extLst>
      <p:ext uri="{BB962C8B-B14F-4D97-AF65-F5344CB8AC3E}">
        <p14:creationId xmlns:p14="http://schemas.microsoft.com/office/powerpoint/2010/main" val="159232891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34" y="2996953"/>
            <a:ext cx="5281846" cy="2018322"/>
          </a:xfrm>
          <a:prstGeom prst="rect">
            <a:avLst/>
          </a:prstGeom>
        </p:spPr>
      </p:pic>
      <p:pic>
        <p:nvPicPr>
          <p:cNvPr id="3" name="Picture 2"/>
          <p:cNvPicPr>
            <a:picLocks noChangeAspect="1"/>
          </p:cNvPicPr>
          <p:nvPr/>
        </p:nvPicPr>
        <p:blipFill>
          <a:blip r:embed="rId3"/>
          <a:stretch>
            <a:fillRect/>
          </a:stretch>
        </p:blipFill>
        <p:spPr>
          <a:xfrm>
            <a:off x="5216510" y="2708920"/>
            <a:ext cx="3927490" cy="4149080"/>
          </a:xfrm>
          <a:prstGeom prst="rect">
            <a:avLst/>
          </a:prstGeom>
        </p:spPr>
      </p:pic>
      <p:sp>
        <p:nvSpPr>
          <p:cNvPr id="4" name="Title 1"/>
          <p:cNvSpPr>
            <a:spLocks noGrp="1"/>
          </p:cNvSpPr>
          <p:nvPr>
            <p:ph type="title"/>
          </p:nvPr>
        </p:nvSpPr>
        <p:spPr>
          <a:xfrm>
            <a:off x="385192" y="130622"/>
            <a:ext cx="8579296" cy="2074242"/>
          </a:xfrm>
        </p:spPr>
        <p:txBody>
          <a:bodyPr>
            <a:normAutofit/>
          </a:bodyPr>
          <a:lstStyle/>
          <a:p>
            <a:r>
              <a:rPr lang="en-US" sz="4000" dirty="0" smtClean="0"/>
              <a:t>Essential: Leakage Reduction Units</a:t>
            </a:r>
            <a:br>
              <a:rPr lang="en-US" sz="4000" dirty="0" smtClean="0"/>
            </a:br>
            <a:r>
              <a:rPr lang="en-US" sz="3200" dirty="0" smtClean="0"/>
              <a:t>Similar (but not worse than) entangling gates</a:t>
            </a:r>
            <a:endParaRPr lang="en-US" sz="3200" dirty="0"/>
          </a:p>
        </p:txBody>
      </p:sp>
      <p:sp>
        <p:nvSpPr>
          <p:cNvPr id="5" name="TextBox 4"/>
          <p:cNvSpPr txBox="1"/>
          <p:nvPr/>
        </p:nvSpPr>
        <p:spPr>
          <a:xfrm>
            <a:off x="323528" y="5949280"/>
            <a:ext cx="3990358" cy="369332"/>
          </a:xfrm>
          <a:prstGeom prst="rect">
            <a:avLst/>
          </a:prstGeom>
          <a:noFill/>
        </p:spPr>
        <p:txBody>
          <a:bodyPr wrap="none" rtlCol="0">
            <a:spAutoFit/>
          </a:bodyPr>
          <a:lstStyle/>
          <a:p>
            <a:r>
              <a:rPr lang="en-US" dirty="0" err="1" smtClean="0"/>
              <a:t>Mehl</a:t>
            </a:r>
            <a:r>
              <a:rPr lang="en-US" dirty="0" smtClean="0"/>
              <a:t>, </a:t>
            </a:r>
            <a:r>
              <a:rPr lang="en-US" dirty="0" err="1" smtClean="0"/>
              <a:t>Bluhm</a:t>
            </a:r>
            <a:r>
              <a:rPr lang="en-US" dirty="0" smtClean="0"/>
              <a:t>, DiVincenzo, in preparation</a:t>
            </a:r>
            <a:endParaRPr lang="en-US" dirty="0"/>
          </a:p>
        </p:txBody>
      </p:sp>
    </p:spTree>
    <p:extLst>
      <p:ext uri="{BB962C8B-B14F-4D97-AF65-F5344CB8AC3E}">
        <p14:creationId xmlns:p14="http://schemas.microsoft.com/office/powerpoint/2010/main" val="29300112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0"/>
            <a:ext cx="7150600" cy="563562"/>
          </a:xfrm>
        </p:spPr>
        <p:txBody>
          <a:bodyPr/>
          <a:lstStyle/>
          <a:p>
            <a:r>
              <a:rPr lang="en-US" dirty="0" smtClean="0"/>
              <a:t>Vision: Scalable </a:t>
            </a:r>
            <a:r>
              <a:rPr lang="en-US" dirty="0" smtClean="0"/>
              <a:t>architecture</a:t>
            </a:r>
            <a:endParaRPr lang="de-DE" baseline="-25000" dirty="0"/>
          </a:p>
        </p:txBody>
      </p:sp>
      <p:sp>
        <p:nvSpPr>
          <p:cNvPr id="5" name="Foliennummernplatzhalter 4"/>
          <p:cNvSpPr>
            <a:spLocks noGrp="1"/>
          </p:cNvSpPr>
          <p:nvPr>
            <p:ph type="sldNum" sz="quarter" idx="12"/>
          </p:nvPr>
        </p:nvSpPr>
        <p:spPr>
          <a:xfrm>
            <a:off x="6429944" y="6356350"/>
            <a:ext cx="2133600" cy="365125"/>
          </a:xfrm>
        </p:spPr>
        <p:txBody>
          <a:bodyPr/>
          <a:lstStyle/>
          <a:p>
            <a:pPr>
              <a:defRPr/>
            </a:pPr>
            <a:fld id="{C621E7A1-BBE2-4C7F-BCEA-D65A6E3CB8EF}" type="slidenum">
              <a:rPr lang="de-DE" smtClean="0"/>
              <a:pPr>
                <a:defRPr/>
              </a:pPr>
              <a:t>21</a:t>
            </a:fld>
            <a:endParaRPr lang="de-DE">
              <a:solidFill>
                <a:srgbClr val="D3D9DD"/>
              </a:solidFill>
            </a:endParaRPr>
          </a:p>
        </p:txBody>
      </p:sp>
      <p:pic>
        <p:nvPicPr>
          <p:cNvPr id="13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 y="782185"/>
            <a:ext cx="3810000" cy="501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6456" y="5676938"/>
            <a:ext cx="685596" cy="704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14" name="Gerade Verbindung mit Pfeil 313"/>
          <p:cNvCxnSpPr/>
          <p:nvPr/>
        </p:nvCxnSpPr>
        <p:spPr>
          <a:xfrm flipH="1" flipV="1">
            <a:off x="1856464" y="5963882"/>
            <a:ext cx="442650" cy="13849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5" name="Gerade Verbindung 314"/>
          <p:cNvCxnSpPr/>
          <p:nvPr/>
        </p:nvCxnSpPr>
        <p:spPr>
          <a:xfrm flipH="1">
            <a:off x="2180492" y="4851901"/>
            <a:ext cx="1390346" cy="123210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6" name="Gerade Verbindung 315"/>
          <p:cNvCxnSpPr/>
          <p:nvPr/>
        </p:nvCxnSpPr>
        <p:spPr>
          <a:xfrm flipH="1">
            <a:off x="2332893" y="6033131"/>
            <a:ext cx="5088675" cy="1432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4" name="Gerade Verbindung 323"/>
          <p:cNvCxnSpPr/>
          <p:nvPr/>
        </p:nvCxnSpPr>
        <p:spPr>
          <a:xfrm>
            <a:off x="848344" y="1916832"/>
            <a:ext cx="0" cy="47525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Gerade Verbindung 324"/>
          <p:cNvCxnSpPr/>
          <p:nvPr/>
        </p:nvCxnSpPr>
        <p:spPr>
          <a:xfrm flipH="1">
            <a:off x="848345" y="6669360"/>
            <a:ext cx="28083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2288" y="2420888"/>
            <a:ext cx="3544168" cy="2462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6119" y="5258347"/>
            <a:ext cx="5509245" cy="1555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 name="Pfeil nach unten 2"/>
          <p:cNvSpPr/>
          <p:nvPr/>
        </p:nvSpPr>
        <p:spPr>
          <a:xfrm flipV="1">
            <a:off x="6133925" y="4653136"/>
            <a:ext cx="513631" cy="7775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hteck 77"/>
          <p:cNvSpPr/>
          <p:nvPr/>
        </p:nvSpPr>
        <p:spPr>
          <a:xfrm>
            <a:off x="4939212" y="908720"/>
            <a:ext cx="3881260" cy="1944216"/>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Picture 2" descr="http://upload.wikimedia.org/wikipedia/commons/thumb/a/a9/Shore_code.svg/500px-Shore_code.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0401" y="1052736"/>
            <a:ext cx="3586056" cy="1800200"/>
          </a:xfrm>
          <a:prstGeom prst="rect">
            <a:avLst/>
          </a:prstGeom>
          <a:noFill/>
          <a:extLst>
            <a:ext uri="{909E8E84-426E-40dd-AFC4-6F175D3DCCD1}">
              <a14:hiddenFill xmlns:a14="http://schemas.microsoft.com/office/drawing/2010/main">
                <a:solidFill>
                  <a:srgbClr val="FFFFFF"/>
                </a:solidFill>
              </a14:hiddenFill>
            </a:ext>
          </a:extLst>
        </p:spPr>
      </p:pic>
      <p:cxnSp>
        <p:nvCxnSpPr>
          <p:cNvPr id="326" name="Gerade Verbindung 325"/>
          <p:cNvCxnSpPr/>
          <p:nvPr/>
        </p:nvCxnSpPr>
        <p:spPr>
          <a:xfrm>
            <a:off x="3656656" y="1916832"/>
            <a:ext cx="0" cy="47525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283968" y="6488668"/>
            <a:ext cx="3942105" cy="369332"/>
          </a:xfrm>
          <a:prstGeom prst="rect">
            <a:avLst/>
          </a:prstGeom>
          <a:noFill/>
        </p:spPr>
        <p:txBody>
          <a:bodyPr wrap="none" rtlCol="0">
            <a:spAutoFit/>
          </a:bodyPr>
          <a:lstStyle/>
          <a:p>
            <a:r>
              <a:rPr lang="en-US" dirty="0" smtClean="0"/>
              <a:t>Needed: quantum information theorists</a:t>
            </a:r>
            <a:endParaRPr lang="en-US" dirty="0"/>
          </a:p>
        </p:txBody>
      </p:sp>
      <p:cxnSp>
        <p:nvCxnSpPr>
          <p:cNvPr id="6" name="Straight Connector 5"/>
          <p:cNvCxnSpPr/>
          <p:nvPr/>
        </p:nvCxnSpPr>
        <p:spPr>
          <a:xfrm flipH="1" flipV="1">
            <a:off x="5148064" y="6669360"/>
            <a:ext cx="936104" cy="7200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730816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 y="0"/>
            <a:ext cx="9098610" cy="6858000"/>
          </a:xfrm>
          <a:prstGeom prst="rect">
            <a:avLst/>
          </a:prstGeom>
        </p:spPr>
      </p:pic>
      <p:sp>
        <p:nvSpPr>
          <p:cNvPr id="3" name="TextBox 2"/>
          <p:cNvSpPr txBox="1"/>
          <p:nvPr/>
        </p:nvSpPr>
        <p:spPr>
          <a:xfrm>
            <a:off x="1835696" y="2852936"/>
            <a:ext cx="2184274" cy="646331"/>
          </a:xfrm>
          <a:prstGeom prst="rect">
            <a:avLst/>
          </a:prstGeom>
          <a:solidFill>
            <a:schemeClr val="bg1"/>
          </a:solidFill>
        </p:spPr>
        <p:txBody>
          <a:bodyPr wrap="none" rtlCol="0">
            <a:spAutoFit/>
          </a:bodyPr>
          <a:lstStyle/>
          <a:p>
            <a:r>
              <a:rPr lang="en-US" dirty="0" smtClean="0"/>
              <a:t>Case study:</a:t>
            </a:r>
          </a:p>
          <a:p>
            <a:r>
              <a:rPr lang="en-US" dirty="0" smtClean="0"/>
              <a:t>Back to UCSB/Google</a:t>
            </a:r>
            <a:endParaRPr lang="en-US" dirty="0"/>
          </a:p>
        </p:txBody>
      </p:sp>
    </p:spTree>
    <p:extLst>
      <p:ext uri="{BB962C8B-B14F-4D97-AF65-F5344CB8AC3E}">
        <p14:creationId xmlns:p14="http://schemas.microsoft.com/office/powerpoint/2010/main" val="210854435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7704" y="1514048"/>
            <a:ext cx="4792843" cy="5343952"/>
          </a:xfrm>
          <a:prstGeom prst="rect">
            <a:avLst/>
          </a:prstGeom>
        </p:spPr>
      </p:pic>
      <p:sp>
        <p:nvSpPr>
          <p:cNvPr id="5" name="TextBox 4"/>
          <p:cNvSpPr txBox="1"/>
          <p:nvPr/>
        </p:nvSpPr>
        <p:spPr>
          <a:xfrm>
            <a:off x="755576" y="404664"/>
            <a:ext cx="7506732" cy="523220"/>
          </a:xfrm>
          <a:prstGeom prst="rect">
            <a:avLst/>
          </a:prstGeom>
          <a:noFill/>
        </p:spPr>
        <p:txBody>
          <a:bodyPr wrap="none" rtlCol="0">
            <a:spAutoFit/>
          </a:bodyPr>
          <a:lstStyle/>
          <a:p>
            <a:r>
              <a:rPr lang="en-US" sz="2800" dirty="0" smtClean="0"/>
              <a:t>Classical control: 23 control wires for the 9 </a:t>
            </a:r>
            <a:r>
              <a:rPr lang="en-US" sz="2800" dirty="0" err="1" smtClean="0"/>
              <a:t>qubits</a:t>
            </a:r>
            <a:r>
              <a:rPr lang="en-US" sz="2800" dirty="0" smtClean="0"/>
              <a:t>!</a:t>
            </a:r>
            <a:endParaRPr lang="en-US" sz="2800" dirty="0"/>
          </a:p>
        </p:txBody>
      </p:sp>
    </p:spTree>
    <p:extLst>
      <p:ext uri="{BB962C8B-B14F-4D97-AF65-F5344CB8AC3E}">
        <p14:creationId xmlns:p14="http://schemas.microsoft.com/office/powerpoint/2010/main" val="168668166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1052736"/>
            <a:ext cx="8133525" cy="5406946"/>
          </a:xfrm>
          <a:prstGeom prst="rect">
            <a:avLst/>
          </a:prstGeom>
        </p:spPr>
      </p:pic>
      <p:sp>
        <p:nvSpPr>
          <p:cNvPr id="3" name="TextBox 2"/>
          <p:cNvSpPr txBox="1"/>
          <p:nvPr/>
        </p:nvSpPr>
        <p:spPr>
          <a:xfrm>
            <a:off x="395536" y="18864"/>
            <a:ext cx="8071440" cy="1015663"/>
          </a:xfrm>
          <a:prstGeom prst="rect">
            <a:avLst/>
          </a:prstGeom>
          <a:noFill/>
        </p:spPr>
        <p:txBody>
          <a:bodyPr wrap="none" rtlCol="0">
            <a:spAutoFit/>
          </a:bodyPr>
          <a:lstStyle/>
          <a:p>
            <a:r>
              <a:rPr lang="en-US" sz="2400" dirty="0" smtClean="0"/>
              <a:t>Waveforms of classical signals going to the dilution refrigerator</a:t>
            </a:r>
          </a:p>
          <a:p>
            <a:endParaRPr lang="en-US" dirty="0"/>
          </a:p>
          <a:p>
            <a:r>
              <a:rPr lang="en-US" dirty="0" smtClean="0"/>
              <a:t>10 kW power consumption</a:t>
            </a:r>
            <a:endParaRPr lang="en-US" dirty="0"/>
          </a:p>
        </p:txBody>
      </p:sp>
    </p:spTree>
    <p:extLst>
      <p:ext uri="{BB962C8B-B14F-4D97-AF65-F5344CB8AC3E}">
        <p14:creationId xmlns:p14="http://schemas.microsoft.com/office/powerpoint/2010/main" val="353326873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62174" y="3284984"/>
            <a:ext cx="5254435" cy="3573016"/>
          </a:xfrm>
          <a:prstGeom prst="rect">
            <a:avLst/>
          </a:prstGeom>
        </p:spPr>
      </p:pic>
      <p:pic>
        <p:nvPicPr>
          <p:cNvPr id="5" name="Picture 4"/>
          <p:cNvPicPr>
            <a:picLocks noChangeAspect="1"/>
          </p:cNvPicPr>
          <p:nvPr/>
        </p:nvPicPr>
        <p:blipFill>
          <a:blip r:embed="rId3"/>
          <a:stretch>
            <a:fillRect/>
          </a:stretch>
        </p:blipFill>
        <p:spPr>
          <a:xfrm>
            <a:off x="251520" y="548680"/>
            <a:ext cx="4008945" cy="3006709"/>
          </a:xfrm>
          <a:prstGeom prst="rect">
            <a:avLst/>
          </a:prstGeom>
        </p:spPr>
      </p:pic>
    </p:spTree>
    <p:extLst>
      <p:ext uri="{BB962C8B-B14F-4D97-AF65-F5344CB8AC3E}">
        <p14:creationId xmlns:p14="http://schemas.microsoft.com/office/powerpoint/2010/main" val="34971935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9700" y="1727200"/>
            <a:ext cx="6324600" cy="3403600"/>
          </a:xfrm>
          <a:prstGeom prst="rect">
            <a:avLst/>
          </a:prstGeom>
        </p:spPr>
      </p:pic>
      <p:sp>
        <p:nvSpPr>
          <p:cNvPr id="3" name="TextBox 2"/>
          <p:cNvSpPr txBox="1"/>
          <p:nvPr/>
        </p:nvSpPr>
        <p:spPr>
          <a:xfrm>
            <a:off x="467544" y="332656"/>
            <a:ext cx="8777763" cy="1200328"/>
          </a:xfrm>
          <a:prstGeom prst="rect">
            <a:avLst/>
          </a:prstGeom>
          <a:noFill/>
        </p:spPr>
        <p:txBody>
          <a:bodyPr wrap="none" rtlCol="0">
            <a:spAutoFit/>
          </a:bodyPr>
          <a:lstStyle/>
          <a:p>
            <a:r>
              <a:rPr lang="en-US" sz="2400" dirty="0" smtClean="0"/>
              <a:t>Final observation on UCSB/Google:</a:t>
            </a:r>
          </a:p>
          <a:p>
            <a:r>
              <a:rPr lang="en-US" sz="2400" dirty="0"/>
              <a:t> </a:t>
            </a:r>
            <a:r>
              <a:rPr lang="en-US" sz="2400" dirty="0" smtClean="0"/>
              <a:t> -- Their instinct (also </a:t>
            </a:r>
            <a:r>
              <a:rPr lang="en-US" sz="2400" dirty="0" err="1" smtClean="0"/>
              <a:t>DiCarlo</a:t>
            </a:r>
            <a:r>
              <a:rPr lang="en-US" sz="2400" dirty="0" smtClean="0"/>
              <a:t>, TU Delft) is to report error rates of full</a:t>
            </a:r>
          </a:p>
          <a:p>
            <a:r>
              <a:rPr lang="en-US" sz="2400" dirty="0"/>
              <a:t> </a:t>
            </a:r>
            <a:r>
              <a:rPr lang="en-US" sz="2400" dirty="0" smtClean="0"/>
              <a:t>     Cycles; focus is not on individual gate errors</a:t>
            </a:r>
            <a:endParaRPr lang="en-US" sz="2400" dirty="0"/>
          </a:p>
        </p:txBody>
      </p:sp>
    </p:spTree>
    <p:extLst>
      <p:ext uri="{BB962C8B-B14F-4D97-AF65-F5344CB8AC3E}">
        <p14:creationId xmlns:p14="http://schemas.microsoft.com/office/powerpoint/2010/main" val="29300112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24563" y="1196752"/>
            <a:ext cx="4738377" cy="3414480"/>
          </a:xfrm>
          <a:prstGeom prst="rect">
            <a:avLst/>
          </a:prstGeom>
        </p:spPr>
      </p:pic>
      <p:pic>
        <p:nvPicPr>
          <p:cNvPr id="3" name="Picture 2"/>
          <p:cNvPicPr>
            <a:picLocks noChangeAspect="1"/>
          </p:cNvPicPr>
          <p:nvPr/>
        </p:nvPicPr>
        <p:blipFill>
          <a:blip r:embed="rId3"/>
          <a:stretch>
            <a:fillRect/>
          </a:stretch>
        </p:blipFill>
        <p:spPr>
          <a:xfrm>
            <a:off x="0" y="3286387"/>
            <a:ext cx="4768680" cy="3429588"/>
          </a:xfrm>
          <a:prstGeom prst="rect">
            <a:avLst/>
          </a:prstGeom>
        </p:spPr>
      </p:pic>
      <p:sp>
        <p:nvSpPr>
          <p:cNvPr id="4" name="Rectangle 3"/>
          <p:cNvSpPr>
            <a:spLocks noGrp="1" noChangeArrowheads="1"/>
          </p:cNvSpPr>
          <p:nvPr>
            <p:ph type="title"/>
          </p:nvPr>
        </p:nvSpPr>
        <p:spPr>
          <a:xfrm>
            <a:off x="0" y="-192088"/>
            <a:ext cx="8229600" cy="1143001"/>
          </a:xfrm>
        </p:spPr>
        <p:txBody>
          <a:bodyPr/>
          <a:lstStyle/>
          <a:p>
            <a:pPr eaLnBrk="1" hangingPunct="1">
              <a:defRPr/>
            </a:pPr>
            <a:r>
              <a:rPr lang="en-US" sz="2800" dirty="0" smtClean="0">
                <a:solidFill>
                  <a:srgbClr val="3333FF"/>
                </a:solidFill>
              </a:rPr>
              <a:t>An architecture to do surface code operations </a:t>
            </a:r>
            <a:r>
              <a:rPr lang="en-US" sz="2800" b="1" dirty="0" smtClean="0">
                <a:solidFill>
                  <a:srgbClr val="3333FF"/>
                </a:solidFill>
              </a:rPr>
              <a:t>without</a:t>
            </a:r>
            <a:r>
              <a:rPr lang="en-US" sz="2800" dirty="0" smtClean="0">
                <a:solidFill>
                  <a:srgbClr val="3333FF"/>
                </a:solidFill>
              </a:rPr>
              <a:t> using the circuit model</a:t>
            </a:r>
            <a:endParaRPr lang="en-US" sz="2400" dirty="0" smtClean="0"/>
          </a:p>
        </p:txBody>
      </p:sp>
      <p:sp>
        <p:nvSpPr>
          <p:cNvPr id="5" name="TextBox 4"/>
          <p:cNvSpPr txBox="1"/>
          <p:nvPr/>
        </p:nvSpPr>
        <p:spPr>
          <a:xfrm>
            <a:off x="4742134" y="6488668"/>
            <a:ext cx="4401866" cy="369332"/>
          </a:xfrm>
          <a:prstGeom prst="rect">
            <a:avLst/>
          </a:prstGeom>
          <a:noFill/>
        </p:spPr>
        <p:txBody>
          <a:bodyPr wrap="none" rtlCol="0">
            <a:spAutoFit/>
          </a:bodyPr>
          <a:lstStyle/>
          <a:p>
            <a:r>
              <a:rPr lang="en-US" dirty="0" smtClean="0"/>
              <a:t>DiVincenzo &amp; </a:t>
            </a:r>
            <a:r>
              <a:rPr lang="en-US" dirty="0" err="1" smtClean="0"/>
              <a:t>Solgun</a:t>
            </a:r>
            <a:r>
              <a:rPr lang="en-US" dirty="0" smtClean="0"/>
              <a:t>, New J. Phys. 2013</a:t>
            </a:r>
            <a:endParaRPr lang="en-US" dirty="0"/>
          </a:p>
        </p:txBody>
      </p:sp>
      <p:sp>
        <p:nvSpPr>
          <p:cNvPr id="6" name="TextBox 5"/>
          <p:cNvSpPr txBox="1"/>
          <p:nvPr/>
        </p:nvSpPr>
        <p:spPr>
          <a:xfrm>
            <a:off x="5004049" y="5085184"/>
            <a:ext cx="4139952" cy="646331"/>
          </a:xfrm>
          <a:prstGeom prst="rect">
            <a:avLst/>
          </a:prstGeom>
          <a:noFill/>
        </p:spPr>
        <p:txBody>
          <a:bodyPr wrap="square" rtlCol="0">
            <a:spAutoFit/>
          </a:bodyPr>
          <a:lstStyle/>
          <a:p>
            <a:r>
              <a:rPr lang="en-US" dirty="0" smtClean="0"/>
              <a:t>4 “</a:t>
            </a:r>
            <a:r>
              <a:rPr lang="en-US" dirty="0" err="1" smtClean="0"/>
              <a:t>transmon</a:t>
            </a:r>
            <a:r>
              <a:rPr lang="en-US" dirty="0" smtClean="0"/>
              <a:t>” </a:t>
            </a:r>
            <a:r>
              <a:rPr lang="en-US" dirty="0" err="1" smtClean="0"/>
              <a:t>qubits</a:t>
            </a:r>
            <a:r>
              <a:rPr lang="en-US" dirty="0" smtClean="0"/>
              <a:t> antenna coupled to cubical electromagnetic cavity</a:t>
            </a:r>
            <a:endParaRPr lang="en-US" dirty="0"/>
          </a:p>
        </p:txBody>
      </p:sp>
    </p:spTree>
    <p:extLst>
      <p:ext uri="{BB962C8B-B14F-4D97-AF65-F5344CB8AC3E}">
        <p14:creationId xmlns:p14="http://schemas.microsoft.com/office/powerpoint/2010/main" val="54926213"/>
      </p:ext>
    </p:extLst>
  </p:cSld>
  <p:clrMapOvr>
    <a:masterClrMapping/>
  </p:clrMapOvr>
  <mc:AlternateContent xmlns:mc="http://schemas.openxmlformats.org/markup-compatibility/2006">
    <mc:Choice xmlns:p14="http://schemas.microsoft.com/office/powerpoint/2010/main" Requires="p14">
      <p:transition spd="slow" p14:dur="2000" advTm="9563"/>
    </mc:Choice>
    <mc:Fallback>
      <p:transition xmlns:p14="http://schemas.microsoft.com/office/powerpoint/2010/main" spd="slow" advTm="9563"/>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547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TextBox 3"/>
          <p:cNvSpPr txBox="1">
            <a:spLocks noChangeArrowheads="1"/>
          </p:cNvSpPr>
          <p:nvPr/>
        </p:nvSpPr>
        <p:spPr bwMode="auto">
          <a:xfrm>
            <a:off x="184150" y="6119813"/>
            <a:ext cx="49228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2000"/>
              <a:t>θ</a:t>
            </a:r>
            <a:r>
              <a:rPr lang="en-US" sz="2000"/>
              <a:t> is the same for all even states (mod 2π)</a:t>
            </a:r>
          </a:p>
          <a:p>
            <a:pPr eaLnBrk="1" hangingPunct="1"/>
            <a:r>
              <a:rPr lang="el-GR" sz="2000"/>
              <a:t>θ</a:t>
            </a:r>
            <a:r>
              <a:rPr lang="en-US" sz="2000"/>
              <a:t> is the same for all odd states (mod 2π)</a:t>
            </a:r>
          </a:p>
          <a:p>
            <a:pPr eaLnBrk="1" hangingPunct="1"/>
            <a:endParaRPr lang="en-US" sz="2000"/>
          </a:p>
        </p:txBody>
      </p:sp>
      <p:sp>
        <p:nvSpPr>
          <p:cNvPr id="158724" name="TextBox 4"/>
          <p:cNvSpPr txBox="1">
            <a:spLocks noChangeArrowheads="1"/>
          </p:cNvSpPr>
          <p:nvPr/>
        </p:nvSpPr>
        <p:spPr bwMode="auto">
          <a:xfrm>
            <a:off x="5354638" y="6303963"/>
            <a:ext cx="1266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2000"/>
              <a:t>θ</a:t>
            </a:r>
            <a:r>
              <a:rPr lang="en-US" sz="2000" baseline="-25000"/>
              <a:t>even</a:t>
            </a:r>
            <a:r>
              <a:rPr lang="en-US" sz="2000"/>
              <a:t>≠</a:t>
            </a:r>
            <a:r>
              <a:rPr lang="el-GR" sz="2000"/>
              <a:t>θ</a:t>
            </a:r>
            <a:r>
              <a:rPr lang="en-US" sz="2000" baseline="-25000"/>
              <a:t>odd</a:t>
            </a:r>
            <a:endParaRPr lang="en-US" sz="2000"/>
          </a:p>
        </p:txBody>
      </p:sp>
      <p:pic>
        <p:nvPicPr>
          <p:cNvPr id="15872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2425" y="825500"/>
            <a:ext cx="3078163"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539552" y="260648"/>
            <a:ext cx="8604448" cy="5673738"/>
          </a:xfrm>
          <a:prstGeom prst="rect">
            <a:avLst/>
          </a:prstGeom>
        </p:spPr>
      </p:pic>
      <p:sp>
        <p:nvSpPr>
          <p:cNvPr id="158722" name="TextBox 2"/>
          <p:cNvSpPr txBox="1">
            <a:spLocks noChangeArrowheads="1"/>
          </p:cNvSpPr>
          <p:nvPr/>
        </p:nvSpPr>
        <p:spPr bwMode="auto">
          <a:xfrm>
            <a:off x="184150" y="0"/>
            <a:ext cx="76943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smtClean="0"/>
              <a:t>Phase shift of signal reflected from cavity vs. frequency</a:t>
            </a:r>
            <a:endParaRPr lang="en-US" dirty="0"/>
          </a:p>
        </p:txBody>
      </p:sp>
      <p:sp>
        <p:nvSpPr>
          <p:cNvPr id="9" name="Rectangle 8"/>
          <p:cNvSpPr/>
          <p:nvPr/>
        </p:nvSpPr>
        <p:spPr>
          <a:xfrm>
            <a:off x="323528" y="2708920"/>
            <a:ext cx="2520280"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148064" y="1556792"/>
            <a:ext cx="1827431" cy="369332"/>
          </a:xfrm>
          <a:prstGeom prst="rect">
            <a:avLst/>
          </a:prstGeom>
          <a:noFill/>
        </p:spPr>
        <p:txBody>
          <a:bodyPr wrap="none" rtlCol="0">
            <a:spAutoFit/>
          </a:bodyPr>
          <a:lstStyle/>
          <a:p>
            <a:r>
              <a:rPr lang="en-US" dirty="0" smtClean="0"/>
              <a:t>0000 </a:t>
            </a:r>
            <a:r>
              <a:rPr lang="en-US" dirty="0" err="1" smtClean="0"/>
              <a:t>qubit</a:t>
            </a:r>
            <a:r>
              <a:rPr lang="en-US" dirty="0" smtClean="0"/>
              <a:t> state</a:t>
            </a:r>
            <a:endParaRPr lang="en-US" dirty="0"/>
          </a:p>
        </p:txBody>
      </p:sp>
      <p:grpSp>
        <p:nvGrpSpPr>
          <p:cNvPr id="15" name="Group 14"/>
          <p:cNvGrpSpPr/>
          <p:nvPr/>
        </p:nvGrpSpPr>
        <p:grpSpPr>
          <a:xfrm>
            <a:off x="5220072" y="2564904"/>
            <a:ext cx="698178" cy="369332"/>
            <a:chOff x="6444208" y="1916832"/>
            <a:chExt cx="698178" cy="369332"/>
          </a:xfrm>
        </p:grpSpPr>
        <p:sp>
          <p:nvSpPr>
            <p:cNvPr id="16" name="Rectangle 15"/>
            <p:cNvSpPr/>
            <p:nvPr/>
          </p:nvSpPr>
          <p:spPr>
            <a:xfrm>
              <a:off x="6444208" y="1988840"/>
              <a:ext cx="648072"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444208" y="1916832"/>
              <a:ext cx="698178" cy="369332"/>
            </a:xfrm>
            <a:prstGeom prst="rect">
              <a:avLst/>
            </a:prstGeom>
            <a:noFill/>
          </p:spPr>
          <p:txBody>
            <a:bodyPr wrap="none" rtlCol="0">
              <a:spAutoFit/>
            </a:bodyPr>
            <a:lstStyle/>
            <a:p>
              <a:r>
                <a:rPr lang="en-US" dirty="0" smtClean="0"/>
                <a:t>0001</a:t>
              </a:r>
              <a:endParaRPr lang="en-US" dirty="0"/>
            </a:p>
          </p:txBody>
        </p:sp>
      </p:grpSp>
      <p:grpSp>
        <p:nvGrpSpPr>
          <p:cNvPr id="18" name="Group 17"/>
          <p:cNvGrpSpPr/>
          <p:nvPr/>
        </p:nvGrpSpPr>
        <p:grpSpPr>
          <a:xfrm>
            <a:off x="5220072" y="3645024"/>
            <a:ext cx="681046" cy="369332"/>
            <a:chOff x="6444208" y="1916832"/>
            <a:chExt cx="681046" cy="369332"/>
          </a:xfrm>
        </p:grpSpPr>
        <p:sp>
          <p:nvSpPr>
            <p:cNvPr id="19" name="Rectangle 18"/>
            <p:cNvSpPr/>
            <p:nvPr/>
          </p:nvSpPr>
          <p:spPr>
            <a:xfrm>
              <a:off x="6444208" y="1988840"/>
              <a:ext cx="648072"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6444208" y="1916832"/>
              <a:ext cx="681046" cy="369332"/>
            </a:xfrm>
            <a:prstGeom prst="rect">
              <a:avLst/>
            </a:prstGeom>
            <a:noFill/>
          </p:spPr>
          <p:txBody>
            <a:bodyPr wrap="none" rtlCol="0">
              <a:spAutoFit/>
            </a:bodyPr>
            <a:lstStyle/>
            <a:p>
              <a:r>
                <a:rPr lang="en-US" dirty="0" smtClean="0"/>
                <a:t>0011</a:t>
              </a:r>
              <a:endParaRPr lang="en-US" dirty="0"/>
            </a:p>
          </p:txBody>
        </p:sp>
      </p:grpSp>
      <p:grpSp>
        <p:nvGrpSpPr>
          <p:cNvPr id="21" name="Group 20"/>
          <p:cNvGrpSpPr/>
          <p:nvPr/>
        </p:nvGrpSpPr>
        <p:grpSpPr>
          <a:xfrm>
            <a:off x="5148064" y="4221088"/>
            <a:ext cx="663914" cy="369332"/>
            <a:chOff x="6444208" y="1916832"/>
            <a:chExt cx="663914" cy="369332"/>
          </a:xfrm>
        </p:grpSpPr>
        <p:sp>
          <p:nvSpPr>
            <p:cNvPr id="22" name="Rectangle 21"/>
            <p:cNvSpPr/>
            <p:nvPr/>
          </p:nvSpPr>
          <p:spPr>
            <a:xfrm>
              <a:off x="6444208" y="1988840"/>
              <a:ext cx="648072"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6444208" y="1916832"/>
              <a:ext cx="663914" cy="369332"/>
            </a:xfrm>
            <a:prstGeom prst="rect">
              <a:avLst/>
            </a:prstGeom>
            <a:noFill/>
          </p:spPr>
          <p:txBody>
            <a:bodyPr wrap="none" rtlCol="0">
              <a:spAutoFit/>
            </a:bodyPr>
            <a:lstStyle/>
            <a:p>
              <a:r>
                <a:rPr lang="en-US" dirty="0" smtClean="0"/>
                <a:t>0111</a:t>
              </a:r>
              <a:endParaRPr lang="en-US" dirty="0"/>
            </a:p>
          </p:txBody>
        </p:sp>
      </p:grpSp>
      <p:grpSp>
        <p:nvGrpSpPr>
          <p:cNvPr id="24" name="Group 23"/>
          <p:cNvGrpSpPr/>
          <p:nvPr/>
        </p:nvGrpSpPr>
        <p:grpSpPr>
          <a:xfrm>
            <a:off x="3779912" y="4365104"/>
            <a:ext cx="648072" cy="369332"/>
            <a:chOff x="6444208" y="1916832"/>
            <a:chExt cx="648072" cy="369332"/>
          </a:xfrm>
        </p:grpSpPr>
        <p:sp>
          <p:nvSpPr>
            <p:cNvPr id="25" name="Rectangle 24"/>
            <p:cNvSpPr/>
            <p:nvPr/>
          </p:nvSpPr>
          <p:spPr>
            <a:xfrm>
              <a:off x="6444208" y="1988840"/>
              <a:ext cx="648072"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6444208" y="1916832"/>
              <a:ext cx="646782" cy="369332"/>
            </a:xfrm>
            <a:prstGeom prst="rect">
              <a:avLst/>
            </a:prstGeom>
            <a:noFill/>
          </p:spPr>
          <p:txBody>
            <a:bodyPr wrap="none" rtlCol="0">
              <a:spAutoFit/>
            </a:bodyPr>
            <a:lstStyle/>
            <a:p>
              <a:r>
                <a:rPr lang="en-US" dirty="0" smtClean="0"/>
                <a:t>1111</a:t>
              </a:r>
              <a:endParaRPr lang="en-US" dirty="0"/>
            </a:p>
          </p:txBody>
        </p:sp>
      </p:grpSp>
      <p:sp>
        <p:nvSpPr>
          <p:cNvPr id="27" name="Rectangle 26"/>
          <p:cNvSpPr/>
          <p:nvPr/>
        </p:nvSpPr>
        <p:spPr>
          <a:xfrm>
            <a:off x="0" y="5229200"/>
            <a:ext cx="3419872"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4716016" y="1340768"/>
            <a:ext cx="144016" cy="14401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4716016" y="3068960"/>
            <a:ext cx="144016" cy="14401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4716016" y="4725144"/>
            <a:ext cx="144016" cy="14401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4716016" y="3861048"/>
            <a:ext cx="144016" cy="14401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
        <p:nvSpPr>
          <p:cNvPr id="35" name="Oval 34"/>
          <p:cNvSpPr/>
          <p:nvPr/>
        </p:nvSpPr>
        <p:spPr>
          <a:xfrm>
            <a:off x="4716016" y="2204864"/>
            <a:ext cx="144016" cy="14401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pic>
        <p:nvPicPr>
          <p:cNvPr id="36" name="Picture 35"/>
          <p:cNvPicPr>
            <a:picLocks noChangeAspect="1"/>
          </p:cNvPicPr>
          <p:nvPr/>
        </p:nvPicPr>
        <p:blipFill rotWithShape="1">
          <a:blip r:embed="rId5"/>
          <a:srcRect l="42817" t="37759" r="17399" b="5526"/>
          <a:stretch/>
        </p:blipFill>
        <p:spPr>
          <a:xfrm>
            <a:off x="6876256" y="476672"/>
            <a:ext cx="2267744" cy="2325056"/>
          </a:xfrm>
          <a:prstGeom prst="rect">
            <a:avLst/>
          </a:prstGeom>
        </p:spPr>
      </p:pic>
    </p:spTree>
    <p:extLst>
      <p:ext uri="{BB962C8B-B14F-4D97-AF65-F5344CB8AC3E}">
        <p14:creationId xmlns:p14="http://schemas.microsoft.com/office/powerpoint/2010/main" val="1738927906"/>
      </p:ext>
    </p:extLst>
  </p:cSld>
  <p:clrMapOvr>
    <a:masterClrMapping/>
  </p:clrMapOvr>
  <mc:AlternateContent xmlns:mc="http://schemas.openxmlformats.org/markup-compatibility/2006">
    <mc:Choice xmlns:p14="http://schemas.microsoft.com/office/powerpoint/2010/main" Requires="p14">
      <p:transition spd="slow" p14:dur="2000" advTm="9563"/>
    </mc:Choice>
    <mc:Fallback>
      <p:transition xmlns:p14="http://schemas.microsoft.com/office/powerpoint/2010/main" spd="slow" advTm="9563"/>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TextBox 254"/>
          <p:cNvSpPr txBox="1"/>
          <p:nvPr/>
        </p:nvSpPr>
        <p:spPr>
          <a:xfrm>
            <a:off x="5999099" y="2261890"/>
            <a:ext cx="2346925" cy="461665"/>
          </a:xfrm>
          <a:prstGeom prst="rect">
            <a:avLst/>
          </a:prstGeom>
          <a:noFill/>
        </p:spPr>
        <p:txBody>
          <a:bodyPr wrap="none" rtlCol="0">
            <a:spAutoFit/>
          </a:bodyPr>
          <a:lstStyle/>
          <a:p>
            <a:r>
              <a:rPr lang="en-US" dirty="0" smtClean="0"/>
              <a:t>Trivalent Lattice</a:t>
            </a:r>
            <a:endParaRPr lang="en-US" dirty="0"/>
          </a:p>
        </p:txBody>
      </p:sp>
      <p:cxnSp>
        <p:nvCxnSpPr>
          <p:cNvPr id="256" name="Straight Connector 119"/>
          <p:cNvCxnSpPr>
            <a:cxnSpLocks noChangeShapeType="1"/>
          </p:cNvCxnSpPr>
          <p:nvPr/>
        </p:nvCxnSpPr>
        <p:spPr bwMode="auto">
          <a:xfrm>
            <a:off x="53975" y="4200525"/>
            <a:ext cx="9070975" cy="0"/>
          </a:xfrm>
          <a:prstGeom prst="line">
            <a:avLst/>
          </a:prstGeom>
          <a:noFill/>
          <a:ln w="76200" algn="ctr">
            <a:solidFill>
              <a:srgbClr val="B6DCDF"/>
            </a:solidFill>
            <a:round/>
            <a:headEnd/>
            <a:tailEnd/>
          </a:ln>
        </p:spPr>
      </p:cxnSp>
      <p:graphicFrame>
        <p:nvGraphicFramePr>
          <p:cNvPr id="1541122" name="Object 2"/>
          <p:cNvGraphicFramePr>
            <a:graphicFrameLocks noChangeAspect="1"/>
          </p:cNvGraphicFramePr>
          <p:nvPr/>
        </p:nvGraphicFramePr>
        <p:xfrm>
          <a:off x="9525" y="4527550"/>
          <a:ext cx="3187700" cy="919163"/>
        </p:xfrm>
        <a:graphic>
          <a:graphicData uri="http://schemas.openxmlformats.org/presentationml/2006/ole">
            <mc:AlternateContent xmlns:mc="http://schemas.openxmlformats.org/markup-compatibility/2006">
              <mc:Choice xmlns:v="urn:schemas-microsoft-com:vml" Requires="v">
                <p:oleObj spid="_x0000_s8217" name="Equation" r:id="rId3" imgW="1231366" imgH="355446" progId="Equation.3">
                  <p:embed/>
                </p:oleObj>
              </mc:Choice>
              <mc:Fallback>
                <p:oleObj name="Equation" r:id="rId3" imgW="1231366" imgH="35544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4527550"/>
                        <a:ext cx="3187700" cy="919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0" name="TextBox 339"/>
          <p:cNvSpPr txBox="1"/>
          <p:nvPr/>
        </p:nvSpPr>
        <p:spPr>
          <a:xfrm>
            <a:off x="632971" y="5448300"/>
            <a:ext cx="1095172" cy="646331"/>
          </a:xfrm>
          <a:prstGeom prst="rect">
            <a:avLst/>
          </a:prstGeom>
          <a:noFill/>
        </p:spPr>
        <p:txBody>
          <a:bodyPr wrap="none" rtlCol="0">
            <a:spAutoFit/>
          </a:bodyPr>
          <a:lstStyle/>
          <a:p>
            <a:pPr algn="ctr"/>
            <a:r>
              <a:rPr lang="en-US" sz="1800" dirty="0" smtClean="0"/>
              <a:t>Vertex</a:t>
            </a:r>
          </a:p>
          <a:p>
            <a:pPr algn="ctr"/>
            <a:r>
              <a:rPr lang="en-US" sz="1800" dirty="0" smtClean="0"/>
              <a:t>Operator</a:t>
            </a:r>
            <a:endParaRPr lang="en-US" sz="1800" dirty="0"/>
          </a:p>
        </p:txBody>
      </p:sp>
      <p:sp>
        <p:nvSpPr>
          <p:cNvPr id="341" name="TextBox 340"/>
          <p:cNvSpPr txBox="1"/>
          <p:nvPr/>
        </p:nvSpPr>
        <p:spPr>
          <a:xfrm>
            <a:off x="2467811" y="5457825"/>
            <a:ext cx="1159292" cy="646331"/>
          </a:xfrm>
          <a:prstGeom prst="rect">
            <a:avLst/>
          </a:prstGeom>
          <a:noFill/>
        </p:spPr>
        <p:txBody>
          <a:bodyPr wrap="none" rtlCol="0">
            <a:spAutoFit/>
          </a:bodyPr>
          <a:lstStyle/>
          <a:p>
            <a:pPr algn="ctr"/>
            <a:r>
              <a:rPr lang="en-US" sz="1800" dirty="0" err="1" smtClean="0"/>
              <a:t>Plaquette</a:t>
            </a:r>
            <a:endParaRPr lang="en-US" sz="1800" dirty="0" smtClean="0"/>
          </a:p>
          <a:p>
            <a:pPr algn="ctr"/>
            <a:r>
              <a:rPr lang="en-US" sz="1800" dirty="0" smtClean="0"/>
              <a:t>Operator</a:t>
            </a:r>
            <a:endParaRPr lang="en-US" sz="1800" dirty="0"/>
          </a:p>
        </p:txBody>
      </p:sp>
      <p:cxnSp>
        <p:nvCxnSpPr>
          <p:cNvPr id="343" name="Straight Arrow Connector 342"/>
          <p:cNvCxnSpPr/>
          <p:nvPr/>
        </p:nvCxnSpPr>
        <p:spPr bwMode="auto">
          <a:xfrm flipV="1">
            <a:off x="1390650" y="5200651"/>
            <a:ext cx="266700" cy="21907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5" name="Straight Arrow Connector 344"/>
          <p:cNvCxnSpPr/>
          <p:nvPr/>
        </p:nvCxnSpPr>
        <p:spPr bwMode="auto">
          <a:xfrm flipH="1" flipV="1">
            <a:off x="2914651" y="5229225"/>
            <a:ext cx="95249" cy="21907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nvGrpSpPr>
          <p:cNvPr id="2" name="Group 92"/>
          <p:cNvGrpSpPr/>
          <p:nvPr/>
        </p:nvGrpSpPr>
        <p:grpSpPr>
          <a:xfrm>
            <a:off x="279400" y="1217613"/>
            <a:ext cx="5175250" cy="2763837"/>
            <a:chOff x="3832225" y="2703513"/>
            <a:chExt cx="5175250" cy="2763837"/>
          </a:xfrm>
        </p:grpSpPr>
        <p:grpSp>
          <p:nvGrpSpPr>
            <p:cNvPr id="3" name="Group 92"/>
            <p:cNvGrpSpPr>
              <a:grpSpLocks/>
            </p:cNvGrpSpPr>
            <p:nvPr/>
          </p:nvGrpSpPr>
          <p:grpSpPr bwMode="auto">
            <a:xfrm>
              <a:off x="3832225" y="2703513"/>
              <a:ext cx="5175250" cy="2763837"/>
              <a:chOff x="1003301" y="1695450"/>
              <a:chExt cx="6830309" cy="3648075"/>
            </a:xfrm>
          </p:grpSpPr>
          <p:cxnSp>
            <p:nvCxnSpPr>
              <p:cNvPr id="97" name="Straight Connector 67"/>
              <p:cNvCxnSpPr>
                <a:cxnSpLocks noChangeShapeType="1"/>
              </p:cNvCxnSpPr>
              <p:nvPr/>
            </p:nvCxnSpPr>
            <p:spPr bwMode="auto">
              <a:xfrm>
                <a:off x="3447259" y="3243683"/>
                <a:ext cx="0" cy="580635"/>
              </a:xfrm>
              <a:prstGeom prst="line">
                <a:avLst/>
              </a:prstGeom>
              <a:noFill/>
              <a:ln w="38100">
                <a:solidFill>
                  <a:srgbClr val="00B0F0"/>
                </a:solidFill>
                <a:round/>
                <a:headEnd/>
                <a:tailEnd/>
              </a:ln>
            </p:spPr>
          </p:cxnSp>
          <p:cxnSp>
            <p:nvCxnSpPr>
              <p:cNvPr id="98" name="Straight Connector 196"/>
              <p:cNvCxnSpPr>
                <a:cxnSpLocks noChangeShapeType="1"/>
              </p:cNvCxnSpPr>
              <p:nvPr/>
            </p:nvCxnSpPr>
            <p:spPr bwMode="auto">
              <a:xfrm rot="5400000">
                <a:off x="2238305" y="3491565"/>
                <a:ext cx="495764" cy="0"/>
              </a:xfrm>
              <a:prstGeom prst="line">
                <a:avLst/>
              </a:prstGeom>
              <a:noFill/>
              <a:ln w="76200">
                <a:solidFill>
                  <a:srgbClr val="0070C0"/>
                </a:solidFill>
                <a:round/>
                <a:headEnd/>
                <a:tailEnd/>
              </a:ln>
            </p:spPr>
          </p:cxnSp>
          <p:cxnSp>
            <p:nvCxnSpPr>
              <p:cNvPr id="99" name="Straight Connector 194"/>
              <p:cNvCxnSpPr>
                <a:cxnSpLocks noChangeShapeType="1"/>
              </p:cNvCxnSpPr>
              <p:nvPr/>
            </p:nvCxnSpPr>
            <p:spPr bwMode="auto">
              <a:xfrm rot="5400000">
                <a:off x="2715033" y="2724653"/>
                <a:ext cx="491534" cy="0"/>
              </a:xfrm>
              <a:prstGeom prst="line">
                <a:avLst/>
              </a:prstGeom>
              <a:noFill/>
              <a:ln w="38100">
                <a:solidFill>
                  <a:srgbClr val="00B0F0"/>
                </a:solidFill>
                <a:round/>
                <a:headEnd/>
                <a:tailEnd/>
              </a:ln>
            </p:spPr>
          </p:cxnSp>
          <p:cxnSp>
            <p:nvCxnSpPr>
              <p:cNvPr id="100" name="Straight Connector 189"/>
              <p:cNvCxnSpPr>
                <a:cxnSpLocks noChangeShapeType="1"/>
              </p:cNvCxnSpPr>
              <p:nvPr/>
            </p:nvCxnSpPr>
            <p:spPr bwMode="auto">
              <a:xfrm rot="9000000">
                <a:off x="3897338" y="2332525"/>
                <a:ext cx="552447" cy="0"/>
              </a:xfrm>
              <a:prstGeom prst="line">
                <a:avLst/>
              </a:prstGeom>
              <a:noFill/>
              <a:ln w="38100">
                <a:solidFill>
                  <a:srgbClr val="00B0F0"/>
                </a:solidFill>
                <a:round/>
                <a:headEnd/>
                <a:tailEnd/>
              </a:ln>
            </p:spPr>
          </p:cxnSp>
          <p:cxnSp>
            <p:nvCxnSpPr>
              <p:cNvPr id="101" name="Straight Connector 178"/>
              <p:cNvCxnSpPr>
                <a:cxnSpLocks noChangeShapeType="1"/>
              </p:cNvCxnSpPr>
              <p:nvPr/>
            </p:nvCxnSpPr>
            <p:spPr bwMode="auto">
              <a:xfrm rot="5400000">
                <a:off x="3196838" y="1951819"/>
                <a:ext cx="495764" cy="0"/>
              </a:xfrm>
              <a:prstGeom prst="line">
                <a:avLst/>
              </a:prstGeom>
              <a:noFill/>
              <a:ln w="38100">
                <a:solidFill>
                  <a:srgbClr val="00B0F0"/>
                </a:solidFill>
                <a:round/>
                <a:headEnd/>
                <a:tailEnd/>
              </a:ln>
            </p:spPr>
          </p:cxnSp>
          <p:cxnSp>
            <p:nvCxnSpPr>
              <p:cNvPr id="102" name="Straight Connector 181"/>
              <p:cNvCxnSpPr>
                <a:cxnSpLocks noChangeShapeType="1"/>
              </p:cNvCxnSpPr>
              <p:nvPr/>
            </p:nvCxnSpPr>
            <p:spPr bwMode="auto">
              <a:xfrm rot="1800000" flipH="1">
                <a:off x="3401574" y="2332525"/>
                <a:ext cx="542293" cy="0"/>
              </a:xfrm>
              <a:prstGeom prst="line">
                <a:avLst/>
              </a:prstGeom>
              <a:noFill/>
              <a:ln w="38100">
                <a:solidFill>
                  <a:srgbClr val="00B0F0"/>
                </a:solidFill>
                <a:round/>
                <a:headEnd/>
                <a:tailEnd/>
              </a:ln>
            </p:spPr>
          </p:cxnSp>
          <p:cxnSp>
            <p:nvCxnSpPr>
              <p:cNvPr id="103" name="Straight Connector 182"/>
              <p:cNvCxnSpPr>
                <a:cxnSpLocks noChangeShapeType="1"/>
              </p:cNvCxnSpPr>
              <p:nvPr/>
            </p:nvCxnSpPr>
            <p:spPr bwMode="auto">
              <a:xfrm rot="9000000">
                <a:off x="2921884" y="2332525"/>
                <a:ext cx="552448" cy="0"/>
              </a:xfrm>
              <a:prstGeom prst="line">
                <a:avLst/>
              </a:prstGeom>
              <a:noFill/>
              <a:ln w="38100">
                <a:solidFill>
                  <a:srgbClr val="00B0F0"/>
                </a:solidFill>
                <a:round/>
                <a:headEnd/>
                <a:tailEnd/>
              </a:ln>
            </p:spPr>
          </p:cxnSp>
          <p:cxnSp>
            <p:nvCxnSpPr>
              <p:cNvPr id="104" name="Straight Connector 103"/>
              <p:cNvCxnSpPr/>
              <p:nvPr/>
            </p:nvCxnSpPr>
            <p:spPr bwMode="auto">
              <a:xfrm rot="5400000">
                <a:off x="3687212" y="2715905"/>
                <a:ext cx="494512"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131"/>
              <p:cNvCxnSpPr>
                <a:cxnSpLocks noChangeShapeType="1"/>
              </p:cNvCxnSpPr>
              <p:nvPr/>
            </p:nvCxnSpPr>
            <p:spPr bwMode="auto">
              <a:xfrm rot="5400000">
                <a:off x="2230691" y="1951819"/>
                <a:ext cx="495764" cy="0"/>
              </a:xfrm>
              <a:prstGeom prst="line">
                <a:avLst/>
              </a:prstGeom>
              <a:noFill/>
              <a:ln w="38100">
                <a:solidFill>
                  <a:srgbClr val="00B0F0"/>
                </a:solidFill>
                <a:round/>
                <a:headEnd/>
                <a:tailEnd/>
              </a:ln>
            </p:spPr>
          </p:cxnSp>
          <p:cxnSp>
            <p:nvCxnSpPr>
              <p:cNvPr id="106" name="Straight Connector 134"/>
              <p:cNvCxnSpPr>
                <a:cxnSpLocks noChangeShapeType="1"/>
              </p:cNvCxnSpPr>
              <p:nvPr/>
            </p:nvCxnSpPr>
            <p:spPr bwMode="auto">
              <a:xfrm rot="1800000" flipH="1">
                <a:off x="2439656" y="2332525"/>
                <a:ext cx="550756" cy="0"/>
              </a:xfrm>
              <a:prstGeom prst="line">
                <a:avLst/>
              </a:prstGeom>
              <a:noFill/>
              <a:ln w="38100">
                <a:solidFill>
                  <a:srgbClr val="00B0F0"/>
                </a:solidFill>
                <a:round/>
                <a:headEnd/>
                <a:tailEnd/>
              </a:ln>
            </p:spPr>
          </p:cxnSp>
          <p:cxnSp>
            <p:nvCxnSpPr>
              <p:cNvPr id="107" name="Straight Connector 135"/>
              <p:cNvCxnSpPr>
                <a:cxnSpLocks noChangeShapeType="1"/>
              </p:cNvCxnSpPr>
              <p:nvPr/>
            </p:nvCxnSpPr>
            <p:spPr bwMode="auto">
              <a:xfrm rot="9000000">
                <a:off x="1954044" y="2332525"/>
                <a:ext cx="549909" cy="0"/>
              </a:xfrm>
              <a:prstGeom prst="line">
                <a:avLst/>
              </a:prstGeom>
              <a:noFill/>
              <a:ln w="38100">
                <a:solidFill>
                  <a:srgbClr val="00B0F0"/>
                </a:solidFill>
                <a:round/>
                <a:headEnd/>
                <a:tailEnd/>
              </a:ln>
            </p:spPr>
          </p:cxnSp>
          <p:cxnSp>
            <p:nvCxnSpPr>
              <p:cNvPr id="108" name="Straight Connector 127"/>
              <p:cNvCxnSpPr>
                <a:cxnSpLocks noChangeShapeType="1"/>
              </p:cNvCxnSpPr>
              <p:nvPr/>
            </p:nvCxnSpPr>
            <p:spPr bwMode="auto">
              <a:xfrm rot="1800000" flipH="1">
                <a:off x="1478584" y="2332525"/>
                <a:ext cx="546525" cy="0"/>
              </a:xfrm>
              <a:prstGeom prst="line">
                <a:avLst/>
              </a:prstGeom>
              <a:noFill/>
              <a:ln w="38100">
                <a:solidFill>
                  <a:srgbClr val="00B0F0"/>
                </a:solidFill>
                <a:round/>
                <a:headEnd/>
                <a:tailEnd/>
              </a:ln>
            </p:spPr>
          </p:cxnSp>
          <p:cxnSp>
            <p:nvCxnSpPr>
              <p:cNvPr id="109" name="Straight Connector 108"/>
              <p:cNvCxnSpPr/>
              <p:nvPr/>
            </p:nvCxnSpPr>
            <p:spPr bwMode="auto">
              <a:xfrm rot="5400000">
                <a:off x="1740783" y="2715905"/>
                <a:ext cx="494512"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10" name="Straight Connector 72"/>
              <p:cNvCxnSpPr>
                <a:cxnSpLocks noChangeShapeType="1"/>
              </p:cNvCxnSpPr>
              <p:nvPr/>
            </p:nvCxnSpPr>
            <p:spPr bwMode="auto">
              <a:xfrm rot="9000000">
                <a:off x="3404958" y="3113396"/>
                <a:ext cx="550755" cy="0"/>
              </a:xfrm>
              <a:prstGeom prst="line">
                <a:avLst/>
              </a:prstGeom>
              <a:noFill/>
              <a:ln w="38100">
                <a:solidFill>
                  <a:srgbClr val="00B0F0"/>
                </a:solidFill>
                <a:round/>
                <a:headEnd/>
                <a:tailEnd/>
              </a:ln>
            </p:spPr>
          </p:cxnSp>
          <p:cxnSp>
            <p:nvCxnSpPr>
              <p:cNvPr id="111" name="Straight Connector 209"/>
              <p:cNvCxnSpPr>
                <a:cxnSpLocks noChangeShapeType="1"/>
              </p:cNvCxnSpPr>
              <p:nvPr/>
            </p:nvCxnSpPr>
            <p:spPr bwMode="auto">
              <a:xfrm rot="1800000" flipH="1">
                <a:off x="2929499" y="3109167"/>
                <a:ext cx="550755" cy="0"/>
              </a:xfrm>
              <a:prstGeom prst="line">
                <a:avLst/>
              </a:prstGeom>
              <a:noFill/>
              <a:ln w="38100">
                <a:solidFill>
                  <a:srgbClr val="00B0F0"/>
                </a:solidFill>
                <a:round/>
                <a:headEnd/>
                <a:tailEnd/>
              </a:ln>
            </p:spPr>
          </p:cxnSp>
          <p:cxnSp>
            <p:nvCxnSpPr>
              <p:cNvPr id="112" name="Straight Connector 201"/>
              <p:cNvCxnSpPr>
                <a:cxnSpLocks noChangeShapeType="1"/>
              </p:cNvCxnSpPr>
              <p:nvPr/>
            </p:nvCxnSpPr>
            <p:spPr bwMode="auto">
              <a:xfrm rot="9000000">
                <a:off x="2437119" y="3109167"/>
                <a:ext cx="544833" cy="0"/>
              </a:xfrm>
              <a:prstGeom prst="line">
                <a:avLst/>
              </a:prstGeom>
              <a:noFill/>
              <a:ln w="76200">
                <a:solidFill>
                  <a:srgbClr val="0070C0"/>
                </a:solidFill>
                <a:round/>
                <a:headEnd/>
                <a:tailEnd/>
              </a:ln>
            </p:spPr>
          </p:cxnSp>
          <p:cxnSp>
            <p:nvCxnSpPr>
              <p:cNvPr id="113" name="Straight Connector 202"/>
              <p:cNvCxnSpPr>
                <a:cxnSpLocks noChangeShapeType="1"/>
              </p:cNvCxnSpPr>
              <p:nvPr/>
            </p:nvCxnSpPr>
            <p:spPr bwMode="auto">
              <a:xfrm rot="1800000" flipH="1">
                <a:off x="1959120" y="3109167"/>
                <a:ext cx="550756" cy="0"/>
              </a:xfrm>
              <a:prstGeom prst="line">
                <a:avLst/>
              </a:prstGeom>
              <a:noFill/>
              <a:ln w="76200">
                <a:solidFill>
                  <a:srgbClr val="0070C0"/>
                </a:solidFill>
                <a:round/>
                <a:headEnd/>
                <a:tailEnd/>
              </a:ln>
            </p:spPr>
          </p:cxnSp>
          <p:cxnSp>
            <p:nvCxnSpPr>
              <p:cNvPr id="114" name="Straight Connector 166"/>
              <p:cNvCxnSpPr>
                <a:cxnSpLocks noChangeShapeType="1"/>
              </p:cNvCxnSpPr>
              <p:nvPr/>
            </p:nvCxnSpPr>
            <p:spPr bwMode="auto">
              <a:xfrm rot="1800000" flipH="1">
                <a:off x="3907491" y="3114242"/>
                <a:ext cx="548217" cy="0"/>
              </a:xfrm>
              <a:prstGeom prst="line">
                <a:avLst/>
              </a:prstGeom>
              <a:noFill/>
              <a:ln w="38100">
                <a:solidFill>
                  <a:srgbClr val="00B0F0"/>
                </a:solidFill>
                <a:round/>
                <a:headEnd/>
                <a:tailEnd/>
              </a:ln>
            </p:spPr>
          </p:cxnSp>
          <p:cxnSp>
            <p:nvCxnSpPr>
              <p:cNvPr id="115" name="Straight Connector 154"/>
              <p:cNvCxnSpPr>
                <a:cxnSpLocks noChangeShapeType="1"/>
              </p:cNvCxnSpPr>
              <p:nvPr/>
            </p:nvCxnSpPr>
            <p:spPr bwMode="auto">
              <a:xfrm rot="9000000">
                <a:off x="1478584" y="3109167"/>
                <a:ext cx="552448" cy="0"/>
              </a:xfrm>
              <a:prstGeom prst="line">
                <a:avLst/>
              </a:prstGeom>
              <a:noFill/>
              <a:ln w="38100">
                <a:solidFill>
                  <a:srgbClr val="00B0F0"/>
                </a:solidFill>
                <a:round/>
                <a:headEnd/>
                <a:tailEnd/>
              </a:ln>
            </p:spPr>
          </p:cxnSp>
          <p:cxnSp>
            <p:nvCxnSpPr>
              <p:cNvPr id="116" name="Straight Connector 67"/>
              <p:cNvCxnSpPr>
                <a:cxnSpLocks noChangeShapeType="1"/>
              </p:cNvCxnSpPr>
              <p:nvPr/>
            </p:nvCxnSpPr>
            <p:spPr bwMode="auto">
              <a:xfrm rot="5400000">
                <a:off x="3207864" y="5078669"/>
                <a:ext cx="495764" cy="0"/>
              </a:xfrm>
              <a:prstGeom prst="line">
                <a:avLst/>
              </a:prstGeom>
              <a:noFill/>
              <a:ln w="38100">
                <a:solidFill>
                  <a:srgbClr val="00B0F0"/>
                </a:solidFill>
                <a:round/>
                <a:headEnd/>
                <a:tailEnd/>
              </a:ln>
            </p:spPr>
          </p:cxnSp>
          <p:cxnSp>
            <p:nvCxnSpPr>
              <p:cNvPr id="117" name="Straight Connector 196"/>
              <p:cNvCxnSpPr>
                <a:cxnSpLocks noChangeShapeType="1"/>
              </p:cNvCxnSpPr>
              <p:nvPr/>
            </p:nvCxnSpPr>
            <p:spPr bwMode="auto">
              <a:xfrm rot="5400000">
                <a:off x="2246792" y="5078669"/>
                <a:ext cx="495764" cy="0"/>
              </a:xfrm>
              <a:prstGeom prst="line">
                <a:avLst/>
              </a:prstGeom>
              <a:noFill/>
              <a:ln w="38100">
                <a:solidFill>
                  <a:srgbClr val="00B0F0"/>
                </a:solidFill>
                <a:round/>
                <a:headEnd/>
                <a:tailEnd/>
              </a:ln>
            </p:spPr>
          </p:cxnSp>
          <p:cxnSp>
            <p:nvCxnSpPr>
              <p:cNvPr id="118" name="Straight Connector 194"/>
              <p:cNvCxnSpPr>
                <a:cxnSpLocks noChangeShapeType="1"/>
              </p:cNvCxnSpPr>
              <p:nvPr/>
            </p:nvCxnSpPr>
            <p:spPr bwMode="auto">
              <a:xfrm rot="5400000">
                <a:off x="2723521" y="4311757"/>
                <a:ext cx="491534" cy="0"/>
              </a:xfrm>
              <a:prstGeom prst="line">
                <a:avLst/>
              </a:prstGeom>
              <a:noFill/>
              <a:ln w="38100">
                <a:solidFill>
                  <a:srgbClr val="00B0F0"/>
                </a:solidFill>
                <a:round/>
                <a:headEnd/>
                <a:tailEnd/>
              </a:ln>
            </p:spPr>
          </p:cxnSp>
          <p:cxnSp>
            <p:nvCxnSpPr>
              <p:cNvPr id="119" name="Straight Connector 189"/>
              <p:cNvCxnSpPr>
                <a:cxnSpLocks noChangeShapeType="1"/>
              </p:cNvCxnSpPr>
              <p:nvPr/>
            </p:nvCxnSpPr>
            <p:spPr bwMode="auto">
              <a:xfrm rot="9000000">
                <a:off x="3905825" y="3919629"/>
                <a:ext cx="552447" cy="0"/>
              </a:xfrm>
              <a:prstGeom prst="line">
                <a:avLst/>
              </a:prstGeom>
              <a:noFill/>
              <a:ln w="38100">
                <a:solidFill>
                  <a:srgbClr val="00B0F0"/>
                </a:solidFill>
                <a:round/>
                <a:headEnd/>
                <a:tailEnd/>
              </a:ln>
            </p:spPr>
          </p:cxnSp>
          <p:cxnSp>
            <p:nvCxnSpPr>
              <p:cNvPr id="120" name="Straight Connector 178"/>
              <p:cNvCxnSpPr>
                <a:cxnSpLocks noChangeShapeType="1"/>
              </p:cNvCxnSpPr>
              <p:nvPr/>
            </p:nvCxnSpPr>
            <p:spPr bwMode="auto">
              <a:xfrm rot="5400000">
                <a:off x="4155890" y="3521949"/>
                <a:ext cx="495764" cy="0"/>
              </a:xfrm>
              <a:prstGeom prst="line">
                <a:avLst/>
              </a:prstGeom>
              <a:noFill/>
              <a:ln w="38100">
                <a:solidFill>
                  <a:srgbClr val="00B0F0"/>
                </a:solidFill>
                <a:round/>
                <a:headEnd/>
                <a:tailEnd/>
              </a:ln>
            </p:spPr>
          </p:cxnSp>
          <p:cxnSp>
            <p:nvCxnSpPr>
              <p:cNvPr id="121" name="Straight Connector 181"/>
              <p:cNvCxnSpPr>
                <a:cxnSpLocks noChangeShapeType="1"/>
              </p:cNvCxnSpPr>
              <p:nvPr/>
            </p:nvCxnSpPr>
            <p:spPr bwMode="auto">
              <a:xfrm rot="1800000" flipH="1">
                <a:off x="3410061" y="3919629"/>
                <a:ext cx="542294" cy="0"/>
              </a:xfrm>
              <a:prstGeom prst="line">
                <a:avLst/>
              </a:prstGeom>
              <a:noFill/>
              <a:ln w="38100">
                <a:solidFill>
                  <a:srgbClr val="00B0F0"/>
                </a:solidFill>
                <a:round/>
                <a:headEnd/>
                <a:tailEnd/>
              </a:ln>
            </p:spPr>
          </p:cxnSp>
          <p:cxnSp>
            <p:nvCxnSpPr>
              <p:cNvPr id="122" name="Straight Connector 182"/>
              <p:cNvCxnSpPr>
                <a:cxnSpLocks noChangeShapeType="1"/>
              </p:cNvCxnSpPr>
              <p:nvPr/>
            </p:nvCxnSpPr>
            <p:spPr bwMode="auto">
              <a:xfrm rot="9000000">
                <a:off x="2930371" y="3919629"/>
                <a:ext cx="552448" cy="0"/>
              </a:xfrm>
              <a:prstGeom prst="line">
                <a:avLst/>
              </a:prstGeom>
              <a:noFill/>
              <a:ln w="38100">
                <a:solidFill>
                  <a:srgbClr val="00B0F0"/>
                </a:solidFill>
                <a:round/>
                <a:headEnd/>
                <a:tailEnd/>
              </a:ln>
            </p:spPr>
          </p:cxnSp>
          <p:cxnSp>
            <p:nvCxnSpPr>
              <p:cNvPr id="123" name="Straight Connector 122"/>
              <p:cNvCxnSpPr/>
              <p:nvPr/>
            </p:nvCxnSpPr>
            <p:spPr bwMode="auto">
              <a:xfrm rot="5400000">
                <a:off x="3694545" y="4303164"/>
                <a:ext cx="496607"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24" name="Straight Connector 131"/>
              <p:cNvCxnSpPr>
                <a:cxnSpLocks noChangeShapeType="1"/>
              </p:cNvCxnSpPr>
              <p:nvPr/>
            </p:nvCxnSpPr>
            <p:spPr bwMode="auto">
              <a:xfrm rot="5400000">
                <a:off x="1280126" y="3513461"/>
                <a:ext cx="495764" cy="0"/>
              </a:xfrm>
              <a:prstGeom prst="line">
                <a:avLst/>
              </a:prstGeom>
              <a:noFill/>
              <a:ln w="38100">
                <a:solidFill>
                  <a:srgbClr val="00B0F0"/>
                </a:solidFill>
                <a:round/>
                <a:headEnd/>
                <a:tailEnd/>
              </a:ln>
            </p:spPr>
          </p:cxnSp>
          <p:cxnSp>
            <p:nvCxnSpPr>
              <p:cNvPr id="125" name="Straight Connector 134"/>
              <p:cNvCxnSpPr>
                <a:cxnSpLocks noChangeShapeType="1"/>
              </p:cNvCxnSpPr>
              <p:nvPr/>
            </p:nvCxnSpPr>
            <p:spPr bwMode="auto">
              <a:xfrm rot="1800000" flipH="1">
                <a:off x="2448144" y="3919629"/>
                <a:ext cx="550756" cy="0"/>
              </a:xfrm>
              <a:prstGeom prst="line">
                <a:avLst/>
              </a:prstGeom>
              <a:noFill/>
              <a:ln w="38100">
                <a:solidFill>
                  <a:srgbClr val="00B0F0"/>
                </a:solidFill>
                <a:round/>
                <a:headEnd/>
                <a:tailEnd/>
              </a:ln>
            </p:spPr>
          </p:cxnSp>
          <p:cxnSp>
            <p:nvCxnSpPr>
              <p:cNvPr id="126" name="Straight Connector 135"/>
              <p:cNvCxnSpPr>
                <a:cxnSpLocks noChangeShapeType="1"/>
              </p:cNvCxnSpPr>
              <p:nvPr/>
            </p:nvCxnSpPr>
            <p:spPr bwMode="auto">
              <a:xfrm rot="9000000">
                <a:off x="1962531" y="3919629"/>
                <a:ext cx="549909" cy="0"/>
              </a:xfrm>
              <a:prstGeom prst="line">
                <a:avLst/>
              </a:prstGeom>
              <a:noFill/>
              <a:ln w="38100">
                <a:solidFill>
                  <a:srgbClr val="00B0F0"/>
                </a:solidFill>
                <a:round/>
                <a:headEnd/>
                <a:tailEnd/>
              </a:ln>
            </p:spPr>
          </p:cxnSp>
          <p:cxnSp>
            <p:nvCxnSpPr>
              <p:cNvPr id="127" name="Straight Connector 127"/>
              <p:cNvCxnSpPr>
                <a:cxnSpLocks noChangeShapeType="1"/>
              </p:cNvCxnSpPr>
              <p:nvPr/>
            </p:nvCxnSpPr>
            <p:spPr bwMode="auto">
              <a:xfrm rot="1800000" flipH="1">
                <a:off x="1487072" y="3919629"/>
                <a:ext cx="546525" cy="0"/>
              </a:xfrm>
              <a:prstGeom prst="line">
                <a:avLst/>
              </a:prstGeom>
              <a:noFill/>
              <a:ln w="38100">
                <a:solidFill>
                  <a:srgbClr val="00B0F0"/>
                </a:solidFill>
                <a:round/>
                <a:headEnd/>
                <a:tailEnd/>
              </a:ln>
            </p:spPr>
          </p:cxnSp>
          <p:cxnSp>
            <p:nvCxnSpPr>
              <p:cNvPr id="128" name="Straight Connector 127"/>
              <p:cNvCxnSpPr/>
              <p:nvPr/>
            </p:nvCxnSpPr>
            <p:spPr bwMode="auto">
              <a:xfrm rot="5400000">
                <a:off x="1748115" y="4303164"/>
                <a:ext cx="496607"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29" name="Straight Connector 72"/>
              <p:cNvCxnSpPr>
                <a:cxnSpLocks noChangeShapeType="1"/>
              </p:cNvCxnSpPr>
              <p:nvPr/>
            </p:nvCxnSpPr>
            <p:spPr bwMode="auto">
              <a:xfrm rot="9000000">
                <a:off x="3413446" y="4700500"/>
                <a:ext cx="550755" cy="0"/>
              </a:xfrm>
              <a:prstGeom prst="line">
                <a:avLst/>
              </a:prstGeom>
              <a:noFill/>
              <a:ln w="38100">
                <a:solidFill>
                  <a:srgbClr val="00B0F0"/>
                </a:solidFill>
                <a:round/>
                <a:headEnd/>
                <a:tailEnd/>
              </a:ln>
            </p:spPr>
          </p:cxnSp>
          <p:cxnSp>
            <p:nvCxnSpPr>
              <p:cNvPr id="130" name="Straight Connector 209"/>
              <p:cNvCxnSpPr>
                <a:cxnSpLocks noChangeShapeType="1"/>
              </p:cNvCxnSpPr>
              <p:nvPr/>
            </p:nvCxnSpPr>
            <p:spPr bwMode="auto">
              <a:xfrm rot="1800000" flipH="1">
                <a:off x="2937986" y="4696270"/>
                <a:ext cx="550755" cy="0"/>
              </a:xfrm>
              <a:prstGeom prst="line">
                <a:avLst/>
              </a:prstGeom>
              <a:noFill/>
              <a:ln w="38100">
                <a:solidFill>
                  <a:srgbClr val="00B0F0"/>
                </a:solidFill>
                <a:round/>
                <a:headEnd/>
                <a:tailEnd/>
              </a:ln>
            </p:spPr>
          </p:cxnSp>
          <p:cxnSp>
            <p:nvCxnSpPr>
              <p:cNvPr id="131" name="Straight Connector 201"/>
              <p:cNvCxnSpPr>
                <a:cxnSpLocks noChangeShapeType="1"/>
              </p:cNvCxnSpPr>
              <p:nvPr/>
            </p:nvCxnSpPr>
            <p:spPr bwMode="auto">
              <a:xfrm rot="9000000">
                <a:off x="2445606" y="4696270"/>
                <a:ext cx="544833" cy="0"/>
              </a:xfrm>
              <a:prstGeom prst="line">
                <a:avLst/>
              </a:prstGeom>
              <a:noFill/>
              <a:ln w="38100">
                <a:solidFill>
                  <a:srgbClr val="00B0F0"/>
                </a:solidFill>
                <a:round/>
                <a:headEnd/>
                <a:tailEnd/>
              </a:ln>
            </p:spPr>
          </p:cxnSp>
          <p:cxnSp>
            <p:nvCxnSpPr>
              <p:cNvPr id="132" name="Straight Connector 202"/>
              <p:cNvCxnSpPr>
                <a:cxnSpLocks noChangeShapeType="1"/>
              </p:cNvCxnSpPr>
              <p:nvPr/>
            </p:nvCxnSpPr>
            <p:spPr bwMode="auto">
              <a:xfrm rot="1800000" flipH="1">
                <a:off x="1967608" y="4696270"/>
                <a:ext cx="550756" cy="0"/>
              </a:xfrm>
              <a:prstGeom prst="line">
                <a:avLst/>
              </a:prstGeom>
              <a:noFill/>
              <a:ln w="38100">
                <a:solidFill>
                  <a:srgbClr val="00B0F0"/>
                </a:solidFill>
                <a:round/>
                <a:headEnd/>
                <a:tailEnd/>
              </a:ln>
            </p:spPr>
          </p:cxnSp>
          <p:cxnSp>
            <p:nvCxnSpPr>
              <p:cNvPr id="133" name="Straight Connector 166"/>
              <p:cNvCxnSpPr>
                <a:cxnSpLocks noChangeShapeType="1"/>
              </p:cNvCxnSpPr>
              <p:nvPr/>
            </p:nvCxnSpPr>
            <p:spPr bwMode="auto">
              <a:xfrm rot="1800000" flipH="1">
                <a:off x="3915978" y="4701346"/>
                <a:ext cx="548217" cy="0"/>
              </a:xfrm>
              <a:prstGeom prst="line">
                <a:avLst/>
              </a:prstGeom>
              <a:noFill/>
              <a:ln w="38100">
                <a:solidFill>
                  <a:srgbClr val="00B0F0"/>
                </a:solidFill>
                <a:round/>
                <a:headEnd/>
                <a:tailEnd/>
              </a:ln>
            </p:spPr>
          </p:cxnSp>
          <p:cxnSp>
            <p:nvCxnSpPr>
              <p:cNvPr id="134" name="Straight Connector 154"/>
              <p:cNvCxnSpPr>
                <a:cxnSpLocks noChangeShapeType="1"/>
              </p:cNvCxnSpPr>
              <p:nvPr/>
            </p:nvCxnSpPr>
            <p:spPr bwMode="auto">
              <a:xfrm rot="9000000">
                <a:off x="1487072" y="4696270"/>
                <a:ext cx="552448" cy="0"/>
              </a:xfrm>
              <a:prstGeom prst="line">
                <a:avLst/>
              </a:prstGeom>
              <a:noFill/>
              <a:ln w="38100">
                <a:solidFill>
                  <a:srgbClr val="00B0F0"/>
                </a:solidFill>
                <a:round/>
                <a:headEnd/>
                <a:tailEnd/>
              </a:ln>
            </p:spPr>
          </p:cxnSp>
          <p:cxnSp>
            <p:nvCxnSpPr>
              <p:cNvPr id="135" name="Straight Connector 67"/>
              <p:cNvCxnSpPr>
                <a:cxnSpLocks noChangeShapeType="1"/>
              </p:cNvCxnSpPr>
              <p:nvPr/>
            </p:nvCxnSpPr>
            <p:spPr bwMode="auto">
              <a:xfrm>
                <a:off x="6341390" y="3243683"/>
                <a:ext cx="0" cy="580635"/>
              </a:xfrm>
              <a:prstGeom prst="line">
                <a:avLst/>
              </a:prstGeom>
              <a:noFill/>
              <a:ln w="76200">
                <a:solidFill>
                  <a:srgbClr val="0070C0"/>
                </a:solidFill>
                <a:round/>
                <a:headEnd/>
                <a:tailEnd/>
              </a:ln>
            </p:spPr>
          </p:cxnSp>
          <p:cxnSp>
            <p:nvCxnSpPr>
              <p:cNvPr id="136" name="Straight Connector 196"/>
              <p:cNvCxnSpPr>
                <a:cxnSpLocks noChangeShapeType="1"/>
              </p:cNvCxnSpPr>
              <p:nvPr/>
            </p:nvCxnSpPr>
            <p:spPr bwMode="auto">
              <a:xfrm>
                <a:off x="5380318" y="3243683"/>
                <a:ext cx="0" cy="546686"/>
              </a:xfrm>
              <a:prstGeom prst="line">
                <a:avLst/>
              </a:prstGeom>
              <a:noFill/>
              <a:ln w="76200">
                <a:solidFill>
                  <a:srgbClr val="0070C0"/>
                </a:solidFill>
                <a:round/>
                <a:headEnd/>
                <a:tailEnd/>
              </a:ln>
            </p:spPr>
          </p:cxnSp>
          <p:cxnSp>
            <p:nvCxnSpPr>
              <p:cNvPr id="137" name="Straight Connector 194"/>
              <p:cNvCxnSpPr>
                <a:cxnSpLocks noChangeShapeType="1"/>
              </p:cNvCxnSpPr>
              <p:nvPr/>
            </p:nvCxnSpPr>
            <p:spPr bwMode="auto">
              <a:xfrm rot="5400000">
                <a:off x="5609164" y="2724653"/>
                <a:ext cx="491534" cy="0"/>
              </a:xfrm>
              <a:prstGeom prst="line">
                <a:avLst/>
              </a:prstGeom>
              <a:noFill/>
              <a:ln w="76200">
                <a:solidFill>
                  <a:srgbClr val="0070C0"/>
                </a:solidFill>
                <a:round/>
                <a:headEnd/>
                <a:tailEnd/>
              </a:ln>
            </p:spPr>
          </p:cxnSp>
          <p:cxnSp>
            <p:nvCxnSpPr>
              <p:cNvPr id="138" name="Straight Connector 189"/>
              <p:cNvCxnSpPr>
                <a:cxnSpLocks noChangeShapeType="1"/>
              </p:cNvCxnSpPr>
              <p:nvPr/>
            </p:nvCxnSpPr>
            <p:spPr bwMode="auto">
              <a:xfrm rot="9000000">
                <a:off x="6791469" y="2332525"/>
                <a:ext cx="552447" cy="0"/>
              </a:xfrm>
              <a:prstGeom prst="line">
                <a:avLst/>
              </a:prstGeom>
              <a:noFill/>
              <a:ln w="38100">
                <a:solidFill>
                  <a:srgbClr val="00B0F0"/>
                </a:solidFill>
                <a:round/>
                <a:headEnd/>
                <a:tailEnd/>
              </a:ln>
            </p:spPr>
          </p:cxnSp>
          <p:cxnSp>
            <p:nvCxnSpPr>
              <p:cNvPr id="139" name="Straight Connector 178"/>
              <p:cNvCxnSpPr>
                <a:cxnSpLocks noChangeShapeType="1"/>
              </p:cNvCxnSpPr>
              <p:nvPr/>
            </p:nvCxnSpPr>
            <p:spPr bwMode="auto">
              <a:xfrm rot="5400000">
                <a:off x="6090969" y="1951819"/>
                <a:ext cx="495764" cy="0"/>
              </a:xfrm>
              <a:prstGeom prst="line">
                <a:avLst/>
              </a:prstGeom>
              <a:noFill/>
              <a:ln w="38100">
                <a:solidFill>
                  <a:srgbClr val="00B0F0"/>
                </a:solidFill>
                <a:round/>
                <a:headEnd/>
                <a:tailEnd/>
              </a:ln>
            </p:spPr>
          </p:cxnSp>
          <p:cxnSp>
            <p:nvCxnSpPr>
              <p:cNvPr id="140" name="Straight Connector 181"/>
              <p:cNvCxnSpPr>
                <a:cxnSpLocks noChangeShapeType="1"/>
              </p:cNvCxnSpPr>
              <p:nvPr/>
            </p:nvCxnSpPr>
            <p:spPr bwMode="auto">
              <a:xfrm rot="1800000" flipH="1">
                <a:off x="6295705" y="2332525"/>
                <a:ext cx="542294" cy="0"/>
              </a:xfrm>
              <a:prstGeom prst="line">
                <a:avLst/>
              </a:prstGeom>
              <a:noFill/>
              <a:ln w="38100">
                <a:solidFill>
                  <a:srgbClr val="00B0F0"/>
                </a:solidFill>
                <a:round/>
                <a:headEnd/>
                <a:tailEnd/>
              </a:ln>
            </p:spPr>
          </p:cxnSp>
          <p:cxnSp>
            <p:nvCxnSpPr>
              <p:cNvPr id="141" name="Straight Connector 182"/>
              <p:cNvCxnSpPr>
                <a:cxnSpLocks noChangeShapeType="1"/>
              </p:cNvCxnSpPr>
              <p:nvPr/>
            </p:nvCxnSpPr>
            <p:spPr bwMode="auto">
              <a:xfrm rot="9000000">
                <a:off x="5816015" y="2332525"/>
                <a:ext cx="552448" cy="0"/>
              </a:xfrm>
              <a:prstGeom prst="line">
                <a:avLst/>
              </a:prstGeom>
              <a:noFill/>
              <a:ln w="38100">
                <a:solidFill>
                  <a:srgbClr val="00B0F0"/>
                </a:solidFill>
                <a:round/>
                <a:headEnd/>
                <a:tailEnd/>
              </a:ln>
            </p:spPr>
          </p:cxnSp>
          <p:cxnSp>
            <p:nvCxnSpPr>
              <p:cNvPr id="142" name="Straight Connector 141"/>
              <p:cNvCxnSpPr/>
              <p:nvPr/>
            </p:nvCxnSpPr>
            <p:spPr bwMode="auto">
              <a:xfrm rot="5400000">
                <a:off x="6580664" y="2715905"/>
                <a:ext cx="494512"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43" name="Straight Connector 131"/>
              <p:cNvCxnSpPr>
                <a:cxnSpLocks noChangeShapeType="1"/>
              </p:cNvCxnSpPr>
              <p:nvPr/>
            </p:nvCxnSpPr>
            <p:spPr bwMode="auto">
              <a:xfrm rot="5400000">
                <a:off x="5124822" y="1951819"/>
                <a:ext cx="495764" cy="0"/>
              </a:xfrm>
              <a:prstGeom prst="line">
                <a:avLst/>
              </a:prstGeom>
              <a:noFill/>
              <a:ln w="38100">
                <a:solidFill>
                  <a:srgbClr val="00B0F0"/>
                </a:solidFill>
                <a:round/>
                <a:headEnd/>
                <a:tailEnd/>
              </a:ln>
            </p:spPr>
          </p:cxnSp>
          <p:cxnSp>
            <p:nvCxnSpPr>
              <p:cNvPr id="144" name="Straight Connector 134"/>
              <p:cNvCxnSpPr>
                <a:cxnSpLocks noChangeShapeType="1"/>
              </p:cNvCxnSpPr>
              <p:nvPr/>
            </p:nvCxnSpPr>
            <p:spPr bwMode="auto">
              <a:xfrm rot="1800000" flipH="1">
                <a:off x="5333787" y="2332525"/>
                <a:ext cx="550756" cy="0"/>
              </a:xfrm>
              <a:prstGeom prst="line">
                <a:avLst/>
              </a:prstGeom>
              <a:noFill/>
              <a:ln w="38100">
                <a:solidFill>
                  <a:srgbClr val="00B0F0"/>
                </a:solidFill>
                <a:round/>
                <a:headEnd/>
                <a:tailEnd/>
              </a:ln>
            </p:spPr>
          </p:cxnSp>
          <p:cxnSp>
            <p:nvCxnSpPr>
              <p:cNvPr id="145" name="Straight Connector 135"/>
              <p:cNvCxnSpPr>
                <a:cxnSpLocks noChangeShapeType="1"/>
              </p:cNvCxnSpPr>
              <p:nvPr/>
            </p:nvCxnSpPr>
            <p:spPr bwMode="auto">
              <a:xfrm rot="9000000">
                <a:off x="4848175" y="2332525"/>
                <a:ext cx="549909" cy="0"/>
              </a:xfrm>
              <a:prstGeom prst="line">
                <a:avLst/>
              </a:prstGeom>
              <a:noFill/>
              <a:ln w="38100">
                <a:solidFill>
                  <a:srgbClr val="00B0F0"/>
                </a:solidFill>
                <a:round/>
                <a:headEnd/>
                <a:tailEnd/>
              </a:ln>
            </p:spPr>
          </p:cxnSp>
          <p:cxnSp>
            <p:nvCxnSpPr>
              <p:cNvPr id="146" name="Straight Connector 127"/>
              <p:cNvCxnSpPr>
                <a:cxnSpLocks noChangeShapeType="1"/>
              </p:cNvCxnSpPr>
              <p:nvPr/>
            </p:nvCxnSpPr>
            <p:spPr bwMode="auto">
              <a:xfrm rot="1800000" flipH="1">
                <a:off x="4372715" y="2332525"/>
                <a:ext cx="546525" cy="0"/>
              </a:xfrm>
              <a:prstGeom prst="line">
                <a:avLst/>
              </a:prstGeom>
              <a:noFill/>
              <a:ln w="38100">
                <a:solidFill>
                  <a:srgbClr val="00B0F0"/>
                </a:solidFill>
                <a:round/>
                <a:headEnd/>
                <a:tailEnd/>
              </a:ln>
            </p:spPr>
          </p:cxnSp>
          <p:cxnSp>
            <p:nvCxnSpPr>
              <p:cNvPr id="147" name="Straight Connector 146"/>
              <p:cNvCxnSpPr/>
              <p:nvPr/>
            </p:nvCxnSpPr>
            <p:spPr bwMode="auto">
              <a:xfrm rot="5400000">
                <a:off x="4636331" y="2715905"/>
                <a:ext cx="494512"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48" name="Straight Connector 72"/>
              <p:cNvCxnSpPr>
                <a:cxnSpLocks noChangeShapeType="1"/>
              </p:cNvCxnSpPr>
              <p:nvPr/>
            </p:nvCxnSpPr>
            <p:spPr bwMode="auto">
              <a:xfrm rot="9000000">
                <a:off x="6299089" y="3113396"/>
                <a:ext cx="550755" cy="0"/>
              </a:xfrm>
              <a:prstGeom prst="line">
                <a:avLst/>
              </a:prstGeom>
              <a:noFill/>
              <a:ln w="76200">
                <a:solidFill>
                  <a:srgbClr val="0070C0"/>
                </a:solidFill>
                <a:round/>
                <a:headEnd/>
                <a:tailEnd/>
              </a:ln>
            </p:spPr>
          </p:cxnSp>
          <p:cxnSp>
            <p:nvCxnSpPr>
              <p:cNvPr id="149" name="Straight Connector 209"/>
              <p:cNvCxnSpPr>
                <a:cxnSpLocks noChangeShapeType="1"/>
              </p:cNvCxnSpPr>
              <p:nvPr/>
            </p:nvCxnSpPr>
            <p:spPr bwMode="auto">
              <a:xfrm rot="1800000" flipH="1">
                <a:off x="5823629" y="3109167"/>
                <a:ext cx="550755" cy="0"/>
              </a:xfrm>
              <a:prstGeom prst="line">
                <a:avLst/>
              </a:prstGeom>
              <a:noFill/>
              <a:ln w="76200">
                <a:solidFill>
                  <a:srgbClr val="0070C0"/>
                </a:solidFill>
                <a:round/>
                <a:headEnd/>
                <a:tailEnd/>
              </a:ln>
            </p:spPr>
          </p:cxnSp>
          <p:cxnSp>
            <p:nvCxnSpPr>
              <p:cNvPr id="150" name="Straight Connector 201"/>
              <p:cNvCxnSpPr>
                <a:cxnSpLocks noChangeShapeType="1"/>
              </p:cNvCxnSpPr>
              <p:nvPr/>
            </p:nvCxnSpPr>
            <p:spPr bwMode="auto">
              <a:xfrm rot="9000000">
                <a:off x="5331250" y="3109167"/>
                <a:ext cx="544833" cy="0"/>
              </a:xfrm>
              <a:prstGeom prst="line">
                <a:avLst/>
              </a:prstGeom>
              <a:noFill/>
              <a:ln w="76200">
                <a:solidFill>
                  <a:srgbClr val="0070C0"/>
                </a:solidFill>
                <a:round/>
                <a:headEnd/>
                <a:tailEnd/>
              </a:ln>
            </p:spPr>
          </p:cxnSp>
          <p:cxnSp>
            <p:nvCxnSpPr>
              <p:cNvPr id="151" name="Straight Connector 202"/>
              <p:cNvCxnSpPr>
                <a:cxnSpLocks noChangeShapeType="1"/>
              </p:cNvCxnSpPr>
              <p:nvPr/>
            </p:nvCxnSpPr>
            <p:spPr bwMode="auto">
              <a:xfrm rot="1800000" flipH="1">
                <a:off x="4853251" y="3109167"/>
                <a:ext cx="550756" cy="0"/>
              </a:xfrm>
              <a:prstGeom prst="line">
                <a:avLst/>
              </a:prstGeom>
              <a:noFill/>
              <a:ln w="76200">
                <a:solidFill>
                  <a:srgbClr val="0070C0"/>
                </a:solidFill>
                <a:round/>
                <a:headEnd/>
                <a:tailEnd/>
              </a:ln>
            </p:spPr>
          </p:cxnSp>
          <p:cxnSp>
            <p:nvCxnSpPr>
              <p:cNvPr id="152" name="Straight Connector 166"/>
              <p:cNvCxnSpPr>
                <a:cxnSpLocks noChangeShapeType="1"/>
              </p:cNvCxnSpPr>
              <p:nvPr/>
            </p:nvCxnSpPr>
            <p:spPr bwMode="auto">
              <a:xfrm rot="1800000" flipH="1">
                <a:off x="6801622" y="3114242"/>
                <a:ext cx="548217" cy="0"/>
              </a:xfrm>
              <a:prstGeom prst="line">
                <a:avLst/>
              </a:prstGeom>
              <a:noFill/>
              <a:ln w="38100">
                <a:solidFill>
                  <a:srgbClr val="00B0F0"/>
                </a:solidFill>
                <a:round/>
                <a:headEnd/>
                <a:tailEnd/>
              </a:ln>
            </p:spPr>
          </p:cxnSp>
          <p:cxnSp>
            <p:nvCxnSpPr>
              <p:cNvPr id="153" name="Straight Connector 154"/>
              <p:cNvCxnSpPr>
                <a:cxnSpLocks noChangeShapeType="1"/>
              </p:cNvCxnSpPr>
              <p:nvPr/>
            </p:nvCxnSpPr>
            <p:spPr bwMode="auto">
              <a:xfrm rot="9000000">
                <a:off x="4372715" y="3109167"/>
                <a:ext cx="552448" cy="0"/>
              </a:xfrm>
              <a:prstGeom prst="line">
                <a:avLst/>
              </a:prstGeom>
              <a:noFill/>
              <a:ln w="38100">
                <a:solidFill>
                  <a:srgbClr val="00B0F0"/>
                </a:solidFill>
                <a:round/>
                <a:headEnd/>
                <a:tailEnd/>
              </a:ln>
            </p:spPr>
          </p:cxnSp>
          <p:cxnSp>
            <p:nvCxnSpPr>
              <p:cNvPr id="154" name="Straight Connector 67"/>
              <p:cNvCxnSpPr>
                <a:cxnSpLocks noChangeShapeType="1"/>
              </p:cNvCxnSpPr>
              <p:nvPr/>
            </p:nvCxnSpPr>
            <p:spPr bwMode="auto">
              <a:xfrm rot="5400000">
                <a:off x="6093508" y="5095643"/>
                <a:ext cx="495764" cy="0"/>
              </a:xfrm>
              <a:prstGeom prst="line">
                <a:avLst/>
              </a:prstGeom>
              <a:noFill/>
              <a:ln w="38100">
                <a:solidFill>
                  <a:srgbClr val="00B0F0"/>
                </a:solidFill>
                <a:round/>
                <a:headEnd/>
                <a:tailEnd/>
              </a:ln>
            </p:spPr>
          </p:cxnSp>
          <p:cxnSp>
            <p:nvCxnSpPr>
              <p:cNvPr id="155" name="Straight Connector 196"/>
              <p:cNvCxnSpPr>
                <a:cxnSpLocks noChangeShapeType="1"/>
              </p:cNvCxnSpPr>
              <p:nvPr/>
            </p:nvCxnSpPr>
            <p:spPr bwMode="auto">
              <a:xfrm rot="5400000">
                <a:off x="5132436" y="5095643"/>
                <a:ext cx="495764" cy="0"/>
              </a:xfrm>
              <a:prstGeom prst="line">
                <a:avLst/>
              </a:prstGeom>
              <a:noFill/>
              <a:ln w="38100">
                <a:solidFill>
                  <a:srgbClr val="00B0F0"/>
                </a:solidFill>
                <a:round/>
                <a:headEnd/>
                <a:tailEnd/>
              </a:ln>
            </p:spPr>
          </p:cxnSp>
          <p:cxnSp>
            <p:nvCxnSpPr>
              <p:cNvPr id="156" name="Straight Connector 194"/>
              <p:cNvCxnSpPr>
                <a:cxnSpLocks noChangeShapeType="1"/>
              </p:cNvCxnSpPr>
              <p:nvPr/>
            </p:nvCxnSpPr>
            <p:spPr bwMode="auto">
              <a:xfrm rot="5400000">
                <a:off x="5609164" y="4328731"/>
                <a:ext cx="491534" cy="0"/>
              </a:xfrm>
              <a:prstGeom prst="line">
                <a:avLst/>
              </a:prstGeom>
              <a:noFill/>
              <a:ln w="76200">
                <a:solidFill>
                  <a:srgbClr val="0070C0"/>
                </a:solidFill>
                <a:round/>
                <a:headEnd/>
                <a:tailEnd/>
              </a:ln>
            </p:spPr>
          </p:cxnSp>
          <p:cxnSp>
            <p:nvCxnSpPr>
              <p:cNvPr id="157" name="Straight Connector 189"/>
              <p:cNvCxnSpPr>
                <a:cxnSpLocks noChangeShapeType="1"/>
              </p:cNvCxnSpPr>
              <p:nvPr/>
            </p:nvCxnSpPr>
            <p:spPr bwMode="auto">
              <a:xfrm rot="9000000">
                <a:off x="6791469" y="3936604"/>
                <a:ext cx="552447" cy="0"/>
              </a:xfrm>
              <a:prstGeom prst="line">
                <a:avLst/>
              </a:prstGeom>
              <a:noFill/>
              <a:ln w="38100">
                <a:solidFill>
                  <a:srgbClr val="00B0F0"/>
                </a:solidFill>
                <a:round/>
                <a:headEnd/>
                <a:tailEnd/>
              </a:ln>
            </p:spPr>
          </p:cxnSp>
          <p:cxnSp>
            <p:nvCxnSpPr>
              <p:cNvPr id="158" name="Straight Connector 178"/>
              <p:cNvCxnSpPr>
                <a:cxnSpLocks noChangeShapeType="1"/>
              </p:cNvCxnSpPr>
              <p:nvPr/>
            </p:nvCxnSpPr>
            <p:spPr bwMode="auto">
              <a:xfrm>
                <a:off x="7314878" y="3248605"/>
                <a:ext cx="0" cy="584200"/>
              </a:xfrm>
              <a:prstGeom prst="line">
                <a:avLst/>
              </a:prstGeom>
              <a:noFill/>
              <a:ln w="38100">
                <a:solidFill>
                  <a:srgbClr val="00B0F0"/>
                </a:solidFill>
                <a:round/>
                <a:headEnd/>
                <a:tailEnd/>
              </a:ln>
            </p:spPr>
          </p:cxnSp>
          <p:cxnSp>
            <p:nvCxnSpPr>
              <p:cNvPr id="159" name="Straight Connector 181"/>
              <p:cNvCxnSpPr>
                <a:cxnSpLocks noChangeShapeType="1"/>
              </p:cNvCxnSpPr>
              <p:nvPr/>
            </p:nvCxnSpPr>
            <p:spPr bwMode="auto">
              <a:xfrm rot="1800000" flipH="1">
                <a:off x="6295705" y="3936604"/>
                <a:ext cx="542294" cy="0"/>
              </a:xfrm>
              <a:prstGeom prst="line">
                <a:avLst/>
              </a:prstGeom>
              <a:noFill/>
              <a:ln w="76200">
                <a:solidFill>
                  <a:srgbClr val="0070C0"/>
                </a:solidFill>
                <a:round/>
                <a:headEnd/>
                <a:tailEnd/>
              </a:ln>
            </p:spPr>
          </p:cxnSp>
          <p:cxnSp>
            <p:nvCxnSpPr>
              <p:cNvPr id="160" name="Straight Connector 182"/>
              <p:cNvCxnSpPr>
                <a:cxnSpLocks noChangeShapeType="1"/>
              </p:cNvCxnSpPr>
              <p:nvPr/>
            </p:nvCxnSpPr>
            <p:spPr bwMode="auto">
              <a:xfrm rot="9000000">
                <a:off x="5816015" y="3936604"/>
                <a:ext cx="552448" cy="0"/>
              </a:xfrm>
              <a:prstGeom prst="line">
                <a:avLst/>
              </a:prstGeom>
              <a:noFill/>
              <a:ln w="76200">
                <a:solidFill>
                  <a:srgbClr val="0070C0"/>
                </a:solidFill>
                <a:round/>
                <a:headEnd/>
                <a:tailEnd/>
              </a:ln>
            </p:spPr>
          </p:cxnSp>
          <p:cxnSp>
            <p:nvCxnSpPr>
              <p:cNvPr id="161" name="Straight Connector 160"/>
              <p:cNvCxnSpPr/>
              <p:nvPr/>
            </p:nvCxnSpPr>
            <p:spPr bwMode="auto">
              <a:xfrm rot="5400000">
                <a:off x="6580664" y="4318879"/>
                <a:ext cx="494512"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62" name="Straight Connector 131"/>
              <p:cNvCxnSpPr>
                <a:cxnSpLocks noChangeShapeType="1"/>
              </p:cNvCxnSpPr>
              <p:nvPr/>
            </p:nvCxnSpPr>
            <p:spPr bwMode="auto">
              <a:xfrm rot="5400000">
                <a:off x="4182744" y="5083591"/>
                <a:ext cx="495764" cy="0"/>
              </a:xfrm>
              <a:prstGeom prst="line">
                <a:avLst/>
              </a:prstGeom>
              <a:noFill/>
              <a:ln w="38100">
                <a:solidFill>
                  <a:srgbClr val="00B0F0"/>
                </a:solidFill>
                <a:round/>
                <a:headEnd/>
                <a:tailEnd/>
              </a:ln>
            </p:spPr>
          </p:cxnSp>
          <p:cxnSp>
            <p:nvCxnSpPr>
              <p:cNvPr id="163" name="Straight Connector 134"/>
              <p:cNvCxnSpPr>
                <a:cxnSpLocks noChangeShapeType="1"/>
              </p:cNvCxnSpPr>
              <p:nvPr/>
            </p:nvCxnSpPr>
            <p:spPr bwMode="auto">
              <a:xfrm rot="1800000" flipH="1">
                <a:off x="5333787" y="3936604"/>
                <a:ext cx="550756" cy="0"/>
              </a:xfrm>
              <a:prstGeom prst="line">
                <a:avLst/>
              </a:prstGeom>
              <a:noFill/>
              <a:ln w="76200">
                <a:solidFill>
                  <a:srgbClr val="0070C0"/>
                </a:solidFill>
                <a:round/>
                <a:headEnd/>
                <a:tailEnd/>
              </a:ln>
            </p:spPr>
          </p:cxnSp>
          <p:cxnSp>
            <p:nvCxnSpPr>
              <p:cNvPr id="164" name="Straight Connector 135"/>
              <p:cNvCxnSpPr>
                <a:cxnSpLocks noChangeShapeType="1"/>
              </p:cNvCxnSpPr>
              <p:nvPr/>
            </p:nvCxnSpPr>
            <p:spPr bwMode="auto">
              <a:xfrm rot="9000000">
                <a:off x="4848175" y="3936604"/>
                <a:ext cx="549909" cy="0"/>
              </a:xfrm>
              <a:prstGeom prst="line">
                <a:avLst/>
              </a:prstGeom>
              <a:noFill/>
              <a:ln w="76200">
                <a:solidFill>
                  <a:srgbClr val="0070C0"/>
                </a:solidFill>
                <a:round/>
                <a:headEnd/>
                <a:tailEnd/>
              </a:ln>
            </p:spPr>
          </p:cxnSp>
          <p:cxnSp>
            <p:nvCxnSpPr>
              <p:cNvPr id="165" name="Straight Connector 127"/>
              <p:cNvCxnSpPr>
                <a:cxnSpLocks noChangeShapeType="1"/>
              </p:cNvCxnSpPr>
              <p:nvPr/>
            </p:nvCxnSpPr>
            <p:spPr bwMode="auto">
              <a:xfrm rot="1800000" flipH="1">
                <a:off x="4372715" y="3936604"/>
                <a:ext cx="546525" cy="0"/>
              </a:xfrm>
              <a:prstGeom prst="line">
                <a:avLst/>
              </a:prstGeom>
              <a:noFill/>
              <a:ln w="38100">
                <a:solidFill>
                  <a:srgbClr val="00B0F0"/>
                </a:solidFill>
                <a:round/>
                <a:headEnd/>
                <a:tailEnd/>
              </a:ln>
            </p:spPr>
          </p:cxnSp>
          <p:cxnSp>
            <p:nvCxnSpPr>
              <p:cNvPr id="166" name="Straight Connector 165"/>
              <p:cNvCxnSpPr/>
              <p:nvPr/>
            </p:nvCxnSpPr>
            <p:spPr bwMode="auto">
              <a:xfrm rot="5400000">
                <a:off x="4636331" y="4318879"/>
                <a:ext cx="494512"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67" name="Straight Connector 72"/>
              <p:cNvCxnSpPr>
                <a:cxnSpLocks noChangeShapeType="1"/>
              </p:cNvCxnSpPr>
              <p:nvPr/>
            </p:nvCxnSpPr>
            <p:spPr bwMode="auto">
              <a:xfrm rot="9000000">
                <a:off x="6299089" y="4717475"/>
                <a:ext cx="550755" cy="0"/>
              </a:xfrm>
              <a:prstGeom prst="line">
                <a:avLst/>
              </a:prstGeom>
              <a:noFill/>
              <a:ln w="38100">
                <a:solidFill>
                  <a:srgbClr val="00B0F0"/>
                </a:solidFill>
                <a:round/>
                <a:headEnd/>
                <a:tailEnd/>
              </a:ln>
            </p:spPr>
          </p:cxnSp>
          <p:cxnSp>
            <p:nvCxnSpPr>
              <p:cNvPr id="168" name="Straight Connector 209"/>
              <p:cNvCxnSpPr>
                <a:cxnSpLocks noChangeShapeType="1"/>
              </p:cNvCxnSpPr>
              <p:nvPr/>
            </p:nvCxnSpPr>
            <p:spPr bwMode="auto">
              <a:xfrm rot="1800000" flipH="1">
                <a:off x="5823629" y="4713245"/>
                <a:ext cx="550755" cy="0"/>
              </a:xfrm>
              <a:prstGeom prst="line">
                <a:avLst/>
              </a:prstGeom>
              <a:noFill/>
              <a:ln w="38100">
                <a:solidFill>
                  <a:srgbClr val="00B0F0"/>
                </a:solidFill>
                <a:round/>
                <a:headEnd/>
                <a:tailEnd/>
              </a:ln>
            </p:spPr>
          </p:cxnSp>
          <p:cxnSp>
            <p:nvCxnSpPr>
              <p:cNvPr id="169" name="Straight Connector 201"/>
              <p:cNvCxnSpPr>
                <a:cxnSpLocks noChangeShapeType="1"/>
              </p:cNvCxnSpPr>
              <p:nvPr/>
            </p:nvCxnSpPr>
            <p:spPr bwMode="auto">
              <a:xfrm rot="9000000">
                <a:off x="5331250" y="4713245"/>
                <a:ext cx="544833" cy="0"/>
              </a:xfrm>
              <a:prstGeom prst="line">
                <a:avLst/>
              </a:prstGeom>
              <a:noFill/>
              <a:ln w="38100">
                <a:solidFill>
                  <a:srgbClr val="00B0F0"/>
                </a:solidFill>
                <a:round/>
                <a:headEnd/>
                <a:tailEnd/>
              </a:ln>
            </p:spPr>
          </p:cxnSp>
          <p:cxnSp>
            <p:nvCxnSpPr>
              <p:cNvPr id="170" name="Straight Connector 202"/>
              <p:cNvCxnSpPr>
                <a:cxnSpLocks noChangeShapeType="1"/>
              </p:cNvCxnSpPr>
              <p:nvPr/>
            </p:nvCxnSpPr>
            <p:spPr bwMode="auto">
              <a:xfrm rot="1800000" flipH="1">
                <a:off x="4853251" y="4713245"/>
                <a:ext cx="550756" cy="0"/>
              </a:xfrm>
              <a:prstGeom prst="line">
                <a:avLst/>
              </a:prstGeom>
              <a:noFill/>
              <a:ln w="38100">
                <a:solidFill>
                  <a:srgbClr val="00B0F0"/>
                </a:solidFill>
                <a:round/>
                <a:headEnd/>
                <a:tailEnd/>
              </a:ln>
            </p:spPr>
          </p:cxnSp>
          <p:cxnSp>
            <p:nvCxnSpPr>
              <p:cNvPr id="171" name="Straight Connector 166"/>
              <p:cNvCxnSpPr>
                <a:cxnSpLocks noChangeShapeType="1"/>
              </p:cNvCxnSpPr>
              <p:nvPr/>
            </p:nvCxnSpPr>
            <p:spPr bwMode="auto">
              <a:xfrm rot="1800000" flipH="1">
                <a:off x="6801622" y="4718320"/>
                <a:ext cx="548217" cy="0"/>
              </a:xfrm>
              <a:prstGeom prst="line">
                <a:avLst/>
              </a:prstGeom>
              <a:noFill/>
              <a:ln w="38100">
                <a:solidFill>
                  <a:srgbClr val="00B0F0"/>
                </a:solidFill>
                <a:round/>
                <a:headEnd/>
                <a:tailEnd/>
              </a:ln>
            </p:spPr>
          </p:cxnSp>
          <p:cxnSp>
            <p:nvCxnSpPr>
              <p:cNvPr id="172" name="Straight Connector 154"/>
              <p:cNvCxnSpPr>
                <a:cxnSpLocks noChangeShapeType="1"/>
              </p:cNvCxnSpPr>
              <p:nvPr/>
            </p:nvCxnSpPr>
            <p:spPr bwMode="auto">
              <a:xfrm rot="9000000">
                <a:off x="4372715" y="4713245"/>
                <a:ext cx="552448" cy="0"/>
              </a:xfrm>
              <a:prstGeom prst="line">
                <a:avLst/>
              </a:prstGeom>
              <a:noFill/>
              <a:ln w="38100">
                <a:solidFill>
                  <a:srgbClr val="00B0F0"/>
                </a:solidFill>
                <a:round/>
                <a:headEnd/>
                <a:tailEnd/>
              </a:ln>
            </p:spPr>
          </p:cxnSp>
          <p:cxnSp>
            <p:nvCxnSpPr>
              <p:cNvPr id="173" name="Straight Connector 131"/>
              <p:cNvCxnSpPr>
                <a:cxnSpLocks noChangeShapeType="1"/>
              </p:cNvCxnSpPr>
              <p:nvPr/>
            </p:nvCxnSpPr>
            <p:spPr bwMode="auto">
              <a:xfrm rot="5400000">
                <a:off x="4165769" y="1943332"/>
                <a:ext cx="495764" cy="0"/>
              </a:xfrm>
              <a:prstGeom prst="line">
                <a:avLst/>
              </a:prstGeom>
              <a:noFill/>
              <a:ln w="38100">
                <a:solidFill>
                  <a:srgbClr val="00B0F0"/>
                </a:solidFill>
                <a:round/>
                <a:headEnd/>
                <a:tailEnd/>
              </a:ln>
            </p:spPr>
          </p:cxnSp>
          <p:cxnSp>
            <p:nvCxnSpPr>
              <p:cNvPr id="175" name="Straight Connector 127"/>
              <p:cNvCxnSpPr>
                <a:cxnSpLocks noChangeShapeType="1"/>
              </p:cNvCxnSpPr>
              <p:nvPr/>
            </p:nvCxnSpPr>
            <p:spPr bwMode="auto">
              <a:xfrm rot="1800000" flipH="1">
                <a:off x="1003301" y="3079398"/>
                <a:ext cx="546525" cy="0"/>
              </a:xfrm>
              <a:prstGeom prst="line">
                <a:avLst/>
              </a:prstGeom>
              <a:noFill/>
              <a:ln w="38100">
                <a:solidFill>
                  <a:srgbClr val="00B0F0"/>
                </a:solidFill>
                <a:round/>
                <a:headEnd/>
                <a:tailEnd/>
              </a:ln>
            </p:spPr>
          </p:cxnSp>
          <p:cxnSp>
            <p:nvCxnSpPr>
              <p:cNvPr id="176" name="Straight Connector 189"/>
              <p:cNvCxnSpPr>
                <a:cxnSpLocks noChangeShapeType="1"/>
              </p:cNvCxnSpPr>
              <p:nvPr/>
            </p:nvCxnSpPr>
            <p:spPr bwMode="auto">
              <a:xfrm rot="9000000">
                <a:off x="7275239" y="3087885"/>
                <a:ext cx="552447" cy="0"/>
              </a:xfrm>
              <a:prstGeom prst="line">
                <a:avLst/>
              </a:prstGeom>
              <a:noFill/>
              <a:ln w="38100">
                <a:solidFill>
                  <a:srgbClr val="00B0F0"/>
                </a:solidFill>
                <a:round/>
                <a:headEnd/>
                <a:tailEnd/>
              </a:ln>
            </p:spPr>
          </p:cxnSp>
          <p:cxnSp>
            <p:nvCxnSpPr>
              <p:cNvPr id="177" name="Straight Connector 196"/>
              <p:cNvCxnSpPr>
                <a:cxnSpLocks noChangeShapeType="1"/>
              </p:cNvCxnSpPr>
              <p:nvPr/>
            </p:nvCxnSpPr>
            <p:spPr bwMode="auto">
              <a:xfrm rot="1800000" flipH="1">
                <a:off x="7285393" y="3954474"/>
                <a:ext cx="548217" cy="0"/>
              </a:xfrm>
              <a:prstGeom prst="line">
                <a:avLst/>
              </a:prstGeom>
              <a:noFill/>
              <a:ln w="38100">
                <a:solidFill>
                  <a:srgbClr val="00B0F0"/>
                </a:solidFill>
                <a:round/>
                <a:headEnd/>
                <a:tailEnd/>
              </a:ln>
            </p:spPr>
          </p:cxnSp>
          <p:cxnSp>
            <p:nvCxnSpPr>
              <p:cNvPr id="178" name="Straight Connector 154"/>
              <p:cNvCxnSpPr>
                <a:cxnSpLocks noChangeShapeType="1"/>
              </p:cNvCxnSpPr>
              <p:nvPr/>
            </p:nvCxnSpPr>
            <p:spPr bwMode="auto">
              <a:xfrm rot="9000000">
                <a:off x="1011789" y="3906964"/>
                <a:ext cx="552448" cy="0"/>
              </a:xfrm>
              <a:prstGeom prst="line">
                <a:avLst/>
              </a:prstGeom>
              <a:noFill/>
              <a:ln w="38100">
                <a:solidFill>
                  <a:srgbClr val="00B0F0"/>
                </a:solidFill>
                <a:round/>
                <a:headEnd/>
                <a:tailEnd/>
              </a:ln>
            </p:spPr>
          </p:cxnSp>
        </p:grpSp>
        <p:sp>
          <p:nvSpPr>
            <p:cNvPr id="95" name="TextBox 4"/>
            <p:cNvSpPr txBox="1">
              <a:spLocks noChangeArrowheads="1"/>
            </p:cNvSpPr>
            <p:nvPr/>
          </p:nvSpPr>
          <p:spPr bwMode="auto">
            <a:xfrm>
              <a:off x="4776878" y="3408110"/>
              <a:ext cx="339725" cy="461963"/>
            </a:xfrm>
            <a:prstGeom prst="rect">
              <a:avLst/>
            </a:prstGeom>
            <a:noFill/>
            <a:ln w="9525">
              <a:noFill/>
              <a:miter lim="800000"/>
              <a:headEnd/>
              <a:tailEnd/>
            </a:ln>
          </p:spPr>
          <p:txBody>
            <a:bodyPr wrap="none">
              <a:spAutoFit/>
            </a:bodyPr>
            <a:lstStyle/>
            <a:p>
              <a:r>
                <a:rPr lang="en-US"/>
                <a:t>v</a:t>
              </a:r>
            </a:p>
          </p:txBody>
        </p:sp>
        <p:sp>
          <p:nvSpPr>
            <p:cNvPr id="96" name="TextBox 96"/>
            <p:cNvSpPr txBox="1">
              <a:spLocks noChangeArrowheads="1"/>
            </p:cNvSpPr>
            <p:nvPr/>
          </p:nvSpPr>
          <p:spPr bwMode="auto">
            <a:xfrm>
              <a:off x="7340600" y="3828693"/>
              <a:ext cx="355600" cy="461963"/>
            </a:xfrm>
            <a:prstGeom prst="rect">
              <a:avLst/>
            </a:prstGeom>
            <a:noFill/>
            <a:ln w="9525">
              <a:noFill/>
              <a:miter lim="800000"/>
              <a:headEnd/>
              <a:tailEnd/>
            </a:ln>
          </p:spPr>
          <p:txBody>
            <a:bodyPr wrap="none">
              <a:spAutoFit/>
            </a:bodyPr>
            <a:lstStyle/>
            <a:p>
              <a:r>
                <a:rPr lang="en-US" dirty="0"/>
                <a:t>p</a:t>
              </a:r>
            </a:p>
          </p:txBody>
        </p:sp>
      </p:grpSp>
      <p:sp>
        <p:nvSpPr>
          <p:cNvPr id="179" name="TextBox 178"/>
          <p:cNvSpPr txBox="1"/>
          <p:nvPr/>
        </p:nvSpPr>
        <p:spPr>
          <a:xfrm>
            <a:off x="4867275" y="4352925"/>
            <a:ext cx="3616696" cy="1200329"/>
          </a:xfrm>
          <a:prstGeom prst="rect">
            <a:avLst/>
          </a:prstGeom>
          <a:noFill/>
        </p:spPr>
        <p:txBody>
          <a:bodyPr wrap="none" rtlCol="0">
            <a:spAutoFit/>
          </a:bodyPr>
          <a:lstStyle/>
          <a:p>
            <a:r>
              <a:rPr lang="en-US" dirty="0" smtClean="0"/>
              <a:t>         Ground State</a:t>
            </a:r>
          </a:p>
          <a:p>
            <a:r>
              <a:rPr lang="en-US" i="1" dirty="0" err="1" smtClean="0">
                <a:latin typeface="Times New Roman" pitchFamily="18" charset="0"/>
                <a:cs typeface="Times New Roman" pitchFamily="18" charset="0"/>
              </a:rPr>
              <a:t>Q</a:t>
            </a:r>
            <a:r>
              <a:rPr lang="en-US" baseline="-25000" dirty="0" err="1" smtClean="0"/>
              <a:t>v</a:t>
            </a:r>
            <a:r>
              <a:rPr lang="en-US" dirty="0" smtClean="0"/>
              <a:t> = 1 on each vertex</a:t>
            </a:r>
          </a:p>
          <a:p>
            <a:r>
              <a:rPr lang="en-US" i="1" dirty="0" smtClean="0">
                <a:latin typeface="Times New Roman" pitchFamily="18" charset="0"/>
                <a:cs typeface="Times New Roman" pitchFamily="18" charset="0"/>
              </a:rPr>
              <a:t>B</a:t>
            </a:r>
            <a:r>
              <a:rPr lang="en-US" baseline="-25000" dirty="0" smtClean="0"/>
              <a:t>p</a:t>
            </a:r>
            <a:r>
              <a:rPr lang="en-US" dirty="0" smtClean="0"/>
              <a:t> = 1 on each </a:t>
            </a:r>
            <a:r>
              <a:rPr lang="en-US" dirty="0" err="1" smtClean="0"/>
              <a:t>plaquette</a:t>
            </a:r>
            <a:endParaRPr lang="en-US" dirty="0"/>
          </a:p>
        </p:txBody>
      </p:sp>
      <p:sp>
        <p:nvSpPr>
          <p:cNvPr id="184" name="TextBox 183"/>
          <p:cNvSpPr txBox="1"/>
          <p:nvPr/>
        </p:nvSpPr>
        <p:spPr>
          <a:xfrm>
            <a:off x="571500" y="6076950"/>
            <a:ext cx="269626" cy="461665"/>
          </a:xfrm>
          <a:prstGeom prst="rect">
            <a:avLst/>
          </a:prstGeom>
          <a:noFill/>
        </p:spPr>
        <p:txBody>
          <a:bodyPr wrap="none" rtlCol="0">
            <a:spAutoFit/>
          </a:bodyPr>
          <a:lstStyle/>
          <a:p>
            <a:r>
              <a:rPr lang="en-US" dirty="0" smtClean="0"/>
              <a:t> </a:t>
            </a:r>
            <a:endParaRPr lang="en-US" dirty="0"/>
          </a:p>
        </p:txBody>
      </p:sp>
      <p:sp>
        <p:nvSpPr>
          <p:cNvPr id="185" name="TextBox 184"/>
          <p:cNvSpPr txBox="1"/>
          <p:nvPr/>
        </p:nvSpPr>
        <p:spPr>
          <a:xfrm>
            <a:off x="514350" y="6076950"/>
            <a:ext cx="1372492" cy="461665"/>
          </a:xfrm>
          <a:prstGeom prst="rect">
            <a:avLst/>
          </a:prstGeom>
          <a:noFill/>
        </p:spPr>
        <p:txBody>
          <a:bodyPr wrap="none" rtlCol="0">
            <a:spAutoFit/>
          </a:bodyPr>
          <a:lstStyle/>
          <a:p>
            <a:r>
              <a:rPr lang="en-US" i="1" dirty="0" err="1" smtClean="0">
                <a:latin typeface="Times New Roman" pitchFamily="18" charset="0"/>
                <a:cs typeface="Times New Roman" pitchFamily="18" charset="0"/>
              </a:rPr>
              <a:t>Q</a:t>
            </a:r>
            <a:r>
              <a:rPr lang="en-US" baseline="-25000" dirty="0" err="1" smtClean="0"/>
              <a:t>v</a:t>
            </a:r>
            <a:r>
              <a:rPr lang="en-US" dirty="0" smtClean="0"/>
              <a:t> = 0,1 </a:t>
            </a:r>
            <a:endParaRPr lang="en-US" dirty="0"/>
          </a:p>
        </p:txBody>
      </p:sp>
      <p:sp>
        <p:nvSpPr>
          <p:cNvPr id="186" name="TextBox 185"/>
          <p:cNvSpPr txBox="1"/>
          <p:nvPr/>
        </p:nvSpPr>
        <p:spPr>
          <a:xfrm>
            <a:off x="2371725" y="6076950"/>
            <a:ext cx="1348446" cy="461665"/>
          </a:xfrm>
          <a:prstGeom prst="rect">
            <a:avLst/>
          </a:prstGeom>
          <a:noFill/>
        </p:spPr>
        <p:txBody>
          <a:bodyPr wrap="none" rtlCol="0">
            <a:spAutoFit/>
          </a:bodyPr>
          <a:lstStyle/>
          <a:p>
            <a:r>
              <a:rPr lang="en-US" i="1" dirty="0" smtClean="0">
                <a:latin typeface="Times New Roman" pitchFamily="18" charset="0"/>
                <a:cs typeface="Times New Roman" pitchFamily="18" charset="0"/>
              </a:rPr>
              <a:t>B</a:t>
            </a:r>
            <a:r>
              <a:rPr lang="en-US" baseline="-25000" dirty="0" smtClean="0"/>
              <a:t>p</a:t>
            </a:r>
            <a:r>
              <a:rPr lang="en-US" dirty="0" smtClean="0"/>
              <a:t> = 0,1 </a:t>
            </a:r>
            <a:endParaRPr lang="en-US" dirty="0"/>
          </a:p>
        </p:txBody>
      </p:sp>
      <p:sp>
        <p:nvSpPr>
          <p:cNvPr id="191" name="Rectangle 190"/>
          <p:cNvSpPr/>
          <p:nvPr/>
        </p:nvSpPr>
        <p:spPr bwMode="auto">
          <a:xfrm>
            <a:off x="4638675" y="4362450"/>
            <a:ext cx="3962400" cy="1323975"/>
          </a:xfrm>
          <a:prstGeom prst="rect">
            <a:avLst/>
          </a:prstGeom>
          <a:noFill/>
          <a:ln w="38100">
            <a:solidFill>
              <a:srgbClr val="92D050"/>
            </a:solidFill>
            <a:headEnd type="none" w="med" len="med"/>
            <a:tailEnd type="none" w="med" len="med"/>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lang="en-US" dirty="0" smtClean="0"/>
          </a:p>
        </p:txBody>
      </p:sp>
      <p:cxnSp>
        <p:nvCxnSpPr>
          <p:cNvPr id="181" name="Straight Connector 119"/>
          <p:cNvCxnSpPr>
            <a:cxnSpLocks noChangeShapeType="1"/>
          </p:cNvCxnSpPr>
          <p:nvPr/>
        </p:nvCxnSpPr>
        <p:spPr bwMode="auto">
          <a:xfrm>
            <a:off x="28575" y="1028700"/>
            <a:ext cx="9070975" cy="0"/>
          </a:xfrm>
          <a:prstGeom prst="line">
            <a:avLst/>
          </a:prstGeom>
          <a:noFill/>
          <a:ln w="76200" algn="ctr">
            <a:solidFill>
              <a:srgbClr val="B6DCDF"/>
            </a:solidFill>
            <a:round/>
            <a:headEnd/>
            <a:tailEnd/>
          </a:ln>
        </p:spPr>
      </p:cxnSp>
      <p:sp>
        <p:nvSpPr>
          <p:cNvPr id="182" name="TextBox 3"/>
          <p:cNvSpPr txBox="1">
            <a:spLocks noChangeArrowheads="1"/>
          </p:cNvSpPr>
          <p:nvPr/>
        </p:nvSpPr>
        <p:spPr bwMode="auto">
          <a:xfrm>
            <a:off x="0" y="214313"/>
            <a:ext cx="6177973" cy="646331"/>
          </a:xfrm>
          <a:prstGeom prst="rect">
            <a:avLst/>
          </a:prstGeom>
          <a:noFill/>
          <a:ln w="9525">
            <a:noFill/>
            <a:miter lim="800000"/>
            <a:headEnd/>
            <a:tailEnd/>
          </a:ln>
        </p:spPr>
        <p:txBody>
          <a:bodyPr wrap="none">
            <a:spAutoFit/>
          </a:bodyPr>
          <a:lstStyle/>
          <a:p>
            <a:r>
              <a:rPr lang="en-US" sz="3600" dirty="0" smtClean="0"/>
              <a:t>“Fibonacci” Levin-</a:t>
            </a:r>
            <a:r>
              <a:rPr lang="en-US" sz="3600" dirty="0" err="1" smtClean="0"/>
              <a:t>Wen</a:t>
            </a:r>
            <a:r>
              <a:rPr lang="en-US" sz="3600" dirty="0" smtClean="0"/>
              <a:t> Model</a:t>
            </a:r>
            <a:endParaRPr lang="en-US" sz="3600" dirty="0"/>
          </a:p>
        </p:txBody>
      </p:sp>
      <p:sp>
        <p:nvSpPr>
          <p:cNvPr id="183" name="TextBox 182"/>
          <p:cNvSpPr txBox="1"/>
          <p:nvPr/>
        </p:nvSpPr>
        <p:spPr>
          <a:xfrm>
            <a:off x="6202079" y="342900"/>
            <a:ext cx="2945230" cy="400110"/>
          </a:xfrm>
          <a:prstGeom prst="rect">
            <a:avLst/>
          </a:prstGeom>
          <a:noFill/>
        </p:spPr>
        <p:txBody>
          <a:bodyPr wrap="none" rtlCol="0">
            <a:spAutoFit/>
          </a:bodyPr>
          <a:lstStyle/>
          <a:p>
            <a:r>
              <a:rPr lang="en-US" sz="2000" dirty="0" smtClean="0">
                <a:solidFill>
                  <a:schemeClr val="accent6"/>
                </a:solidFill>
              </a:rPr>
              <a:t>Levin &amp; </a:t>
            </a:r>
            <a:r>
              <a:rPr lang="en-US" sz="2000" dirty="0" err="1" smtClean="0">
                <a:solidFill>
                  <a:schemeClr val="accent6"/>
                </a:solidFill>
              </a:rPr>
              <a:t>Wen</a:t>
            </a:r>
            <a:r>
              <a:rPr lang="en-US" sz="2000" dirty="0" smtClean="0">
                <a:solidFill>
                  <a:schemeClr val="accent6"/>
                </a:solidFill>
              </a:rPr>
              <a:t>, PRB 2005</a:t>
            </a:r>
            <a:endParaRPr lang="en-US" sz="2000" dirty="0">
              <a:solidFill>
                <a:schemeClr val="accent6"/>
              </a:solidFill>
            </a:endParaRPr>
          </a:p>
        </p:txBody>
      </p:sp>
    </p:spTree>
    <p:extLst>
      <p:ext uri="{BB962C8B-B14F-4D97-AF65-F5344CB8AC3E}">
        <p14:creationId xmlns:p14="http://schemas.microsoft.com/office/powerpoint/2010/main" val="13735846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Bild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4624" y="-601663"/>
            <a:ext cx="7554913" cy="1003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8" name="Content Placeholder 3"/>
          <p:cNvPicPr>
            <a:picLocks noChangeAspect="1"/>
          </p:cNvPicPr>
          <p:nvPr/>
        </p:nvPicPr>
        <p:blipFill>
          <a:blip r:embed="rId3">
            <a:extLst>
              <a:ext uri="{28A0092B-C50C-407E-A947-70E740481C1C}">
                <a14:useLocalDpi xmlns:a14="http://schemas.microsoft.com/office/drawing/2010/main" val="0"/>
              </a:ext>
            </a:extLst>
          </a:blip>
          <a:srcRect l="-111618" t="-5724" r="-157196" b="-24362"/>
          <a:stretch>
            <a:fillRect/>
          </a:stretch>
        </p:blipFill>
        <p:spPr bwMode="auto">
          <a:xfrm>
            <a:off x="5981700" y="0"/>
            <a:ext cx="5116513"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1" descr="kit1.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7600" y="2362200"/>
            <a:ext cx="4216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53988" y="334963"/>
            <a:ext cx="3994150" cy="523875"/>
          </a:xfrm>
          <a:prstGeom prst="rect">
            <a:avLst/>
          </a:prstGeom>
          <a:noFill/>
        </p:spPr>
        <p:txBody>
          <a:bodyPr wrap="none">
            <a:spAutoFit/>
          </a:bodyPr>
          <a:lstStyle/>
          <a:p>
            <a:pPr defTabSz="457200">
              <a:defRPr/>
            </a:pPr>
            <a:r>
              <a:rPr lang="en-US" sz="2800" dirty="0">
                <a:solidFill>
                  <a:prstClr val="black"/>
                </a:solidFill>
                <a:latin typeface="Calibri"/>
                <a:ea typeface="ＭＳ Ｐゴシック" charset="0"/>
                <a:cs typeface="ＭＳ Ｐゴシック" charset="0"/>
              </a:rPr>
              <a:t>A development of 1996-7:</a:t>
            </a:r>
          </a:p>
        </p:txBody>
      </p:sp>
      <p:sp>
        <p:nvSpPr>
          <p:cNvPr id="6" name="TextBox 5"/>
          <p:cNvSpPr txBox="1"/>
          <p:nvPr/>
        </p:nvSpPr>
        <p:spPr>
          <a:xfrm>
            <a:off x="6551613" y="3424238"/>
            <a:ext cx="368300" cy="368300"/>
          </a:xfrm>
          <a:prstGeom prst="rect">
            <a:avLst/>
          </a:prstGeom>
          <a:noFill/>
        </p:spPr>
        <p:txBody>
          <a:bodyPr wrap="none">
            <a:spAutoFit/>
          </a:bodyPr>
          <a:lstStyle/>
          <a:p>
            <a:pPr defTabSz="457200">
              <a:defRPr/>
            </a:pPr>
            <a:r>
              <a:rPr lang="en-US" b="1" i="1" dirty="0">
                <a:solidFill>
                  <a:srgbClr val="4BACC6"/>
                </a:solidFill>
                <a:latin typeface="Calibri"/>
                <a:ea typeface="ＭＳ Ｐゴシック" charset="0"/>
                <a:cs typeface="ＭＳ Ｐゴシック" charset="0"/>
              </a:rPr>
              <a:t>X</a:t>
            </a:r>
          </a:p>
        </p:txBody>
      </p:sp>
      <p:sp>
        <p:nvSpPr>
          <p:cNvPr id="7" name="TextBox 6"/>
          <p:cNvSpPr txBox="1"/>
          <p:nvPr/>
        </p:nvSpPr>
        <p:spPr>
          <a:xfrm>
            <a:off x="7121525" y="3760788"/>
            <a:ext cx="368300" cy="369887"/>
          </a:xfrm>
          <a:prstGeom prst="rect">
            <a:avLst/>
          </a:prstGeom>
          <a:noFill/>
        </p:spPr>
        <p:txBody>
          <a:bodyPr wrap="none">
            <a:spAutoFit/>
          </a:bodyPr>
          <a:lstStyle/>
          <a:p>
            <a:pPr defTabSz="457200">
              <a:defRPr/>
            </a:pPr>
            <a:r>
              <a:rPr lang="en-US" b="1" i="1" dirty="0">
                <a:solidFill>
                  <a:srgbClr val="4BACC6"/>
                </a:solidFill>
                <a:latin typeface="Calibri"/>
                <a:ea typeface="ＭＳ Ｐゴシック" charset="0"/>
                <a:cs typeface="ＭＳ Ｐゴシック" charset="0"/>
              </a:rPr>
              <a:t>X</a:t>
            </a:r>
          </a:p>
        </p:txBody>
      </p:sp>
      <p:sp>
        <p:nvSpPr>
          <p:cNvPr id="8" name="TextBox 7"/>
          <p:cNvSpPr txBox="1"/>
          <p:nvPr/>
        </p:nvSpPr>
        <p:spPr>
          <a:xfrm>
            <a:off x="7389813" y="3452813"/>
            <a:ext cx="368300" cy="369887"/>
          </a:xfrm>
          <a:prstGeom prst="rect">
            <a:avLst/>
          </a:prstGeom>
          <a:noFill/>
        </p:spPr>
        <p:txBody>
          <a:bodyPr wrap="none">
            <a:spAutoFit/>
          </a:bodyPr>
          <a:lstStyle/>
          <a:p>
            <a:pPr defTabSz="457200">
              <a:defRPr/>
            </a:pPr>
            <a:r>
              <a:rPr lang="en-US" b="1" i="1" dirty="0">
                <a:solidFill>
                  <a:srgbClr val="4BACC6"/>
                </a:solidFill>
                <a:latin typeface="Calibri"/>
                <a:ea typeface="ＭＳ Ｐゴシック" charset="0"/>
                <a:cs typeface="ＭＳ Ｐゴシック" charset="0"/>
              </a:rPr>
              <a:t>X</a:t>
            </a:r>
          </a:p>
        </p:txBody>
      </p:sp>
      <p:sp>
        <p:nvSpPr>
          <p:cNvPr id="9" name="TextBox 8"/>
          <p:cNvSpPr txBox="1"/>
          <p:nvPr/>
        </p:nvSpPr>
        <p:spPr>
          <a:xfrm>
            <a:off x="7088188" y="2919413"/>
            <a:ext cx="368300" cy="368300"/>
          </a:xfrm>
          <a:prstGeom prst="rect">
            <a:avLst/>
          </a:prstGeom>
          <a:noFill/>
        </p:spPr>
        <p:txBody>
          <a:bodyPr wrap="none">
            <a:spAutoFit/>
          </a:bodyPr>
          <a:lstStyle/>
          <a:p>
            <a:pPr defTabSz="457200">
              <a:defRPr/>
            </a:pPr>
            <a:r>
              <a:rPr lang="en-US" b="1" i="1" dirty="0">
                <a:solidFill>
                  <a:srgbClr val="4BACC6"/>
                </a:solidFill>
                <a:latin typeface="Calibri"/>
                <a:ea typeface="ＭＳ Ｐゴシック" charset="0"/>
                <a:cs typeface="ＭＳ Ｐゴシック" charset="0"/>
              </a:rPr>
              <a:t>X</a:t>
            </a:r>
          </a:p>
        </p:txBody>
      </p:sp>
      <p:sp>
        <p:nvSpPr>
          <p:cNvPr id="10" name="TextBox 9"/>
          <p:cNvSpPr txBox="1"/>
          <p:nvPr/>
        </p:nvSpPr>
        <p:spPr>
          <a:xfrm>
            <a:off x="7877175" y="4338638"/>
            <a:ext cx="350838" cy="368300"/>
          </a:xfrm>
          <a:prstGeom prst="rect">
            <a:avLst/>
          </a:prstGeom>
          <a:noFill/>
        </p:spPr>
        <p:txBody>
          <a:bodyPr wrap="none">
            <a:spAutoFit/>
          </a:bodyPr>
          <a:lstStyle/>
          <a:p>
            <a:pPr defTabSz="457200">
              <a:defRPr/>
            </a:pPr>
            <a:r>
              <a:rPr lang="en-US" b="1" i="1" dirty="0">
                <a:solidFill>
                  <a:srgbClr val="4BACC6"/>
                </a:solidFill>
                <a:latin typeface="Calibri"/>
                <a:ea typeface="ＭＳ Ｐゴシック" charset="0"/>
                <a:cs typeface="ＭＳ Ｐゴシック" charset="0"/>
              </a:rPr>
              <a:t>Z</a:t>
            </a:r>
          </a:p>
        </p:txBody>
      </p:sp>
      <p:sp>
        <p:nvSpPr>
          <p:cNvPr id="13" name="TextBox 12"/>
          <p:cNvSpPr txBox="1"/>
          <p:nvPr/>
        </p:nvSpPr>
        <p:spPr>
          <a:xfrm>
            <a:off x="8101013" y="4130675"/>
            <a:ext cx="352425" cy="368300"/>
          </a:xfrm>
          <a:prstGeom prst="rect">
            <a:avLst/>
          </a:prstGeom>
          <a:noFill/>
        </p:spPr>
        <p:txBody>
          <a:bodyPr wrap="none">
            <a:spAutoFit/>
          </a:bodyPr>
          <a:lstStyle/>
          <a:p>
            <a:pPr defTabSz="457200">
              <a:defRPr/>
            </a:pPr>
            <a:r>
              <a:rPr lang="en-US" b="1" i="1" dirty="0">
                <a:solidFill>
                  <a:srgbClr val="4BACC6"/>
                </a:solidFill>
                <a:latin typeface="Calibri"/>
                <a:ea typeface="ＭＳ Ｐゴシック" charset="0"/>
                <a:cs typeface="ＭＳ Ｐゴシック" charset="0"/>
              </a:rPr>
              <a:t>Z</a:t>
            </a:r>
          </a:p>
        </p:txBody>
      </p:sp>
      <p:sp>
        <p:nvSpPr>
          <p:cNvPr id="14" name="TextBox 13"/>
          <p:cNvSpPr txBox="1"/>
          <p:nvPr/>
        </p:nvSpPr>
        <p:spPr>
          <a:xfrm>
            <a:off x="8397875" y="4338638"/>
            <a:ext cx="350838" cy="368300"/>
          </a:xfrm>
          <a:prstGeom prst="rect">
            <a:avLst/>
          </a:prstGeom>
          <a:noFill/>
        </p:spPr>
        <p:txBody>
          <a:bodyPr wrap="none">
            <a:spAutoFit/>
          </a:bodyPr>
          <a:lstStyle/>
          <a:p>
            <a:pPr defTabSz="457200">
              <a:defRPr/>
            </a:pPr>
            <a:r>
              <a:rPr lang="en-US" b="1" i="1" dirty="0">
                <a:solidFill>
                  <a:srgbClr val="4BACC6"/>
                </a:solidFill>
                <a:latin typeface="Calibri"/>
                <a:ea typeface="ＭＳ Ｐゴシック" charset="0"/>
                <a:cs typeface="ＭＳ Ｐゴシック" charset="0"/>
              </a:rPr>
              <a:t>Z</a:t>
            </a:r>
          </a:p>
        </p:txBody>
      </p:sp>
      <p:sp>
        <p:nvSpPr>
          <p:cNvPr id="15" name="TextBox 14"/>
          <p:cNvSpPr txBox="1"/>
          <p:nvPr/>
        </p:nvSpPr>
        <p:spPr>
          <a:xfrm>
            <a:off x="8121650" y="4610100"/>
            <a:ext cx="350838" cy="369888"/>
          </a:xfrm>
          <a:prstGeom prst="rect">
            <a:avLst/>
          </a:prstGeom>
          <a:noFill/>
        </p:spPr>
        <p:txBody>
          <a:bodyPr wrap="none">
            <a:spAutoFit/>
          </a:bodyPr>
          <a:lstStyle/>
          <a:p>
            <a:pPr defTabSz="457200">
              <a:defRPr/>
            </a:pPr>
            <a:r>
              <a:rPr lang="en-US" b="1" i="1" dirty="0">
                <a:solidFill>
                  <a:srgbClr val="4BACC6"/>
                </a:solidFill>
                <a:latin typeface="Calibri"/>
                <a:ea typeface="ＭＳ Ｐゴシック" charset="0"/>
                <a:cs typeface="ＭＳ Ｐゴシック" charset="0"/>
              </a:rPr>
              <a:t>Z</a:t>
            </a:r>
          </a:p>
        </p:txBody>
      </p:sp>
      <p:sp>
        <p:nvSpPr>
          <p:cNvPr id="16" name="TextBox 15"/>
          <p:cNvSpPr txBox="1"/>
          <p:nvPr/>
        </p:nvSpPr>
        <p:spPr>
          <a:xfrm>
            <a:off x="153988" y="4706938"/>
            <a:ext cx="4481512" cy="1570037"/>
          </a:xfrm>
          <a:prstGeom prst="rect">
            <a:avLst/>
          </a:prstGeom>
          <a:noFill/>
        </p:spPr>
        <p:txBody>
          <a:bodyPr wrap="none">
            <a:spAutoFit/>
          </a:bodyPr>
          <a:lstStyle/>
          <a:p>
            <a:pPr defTabSz="457200">
              <a:defRPr/>
            </a:pPr>
            <a:r>
              <a:rPr lang="en-US" sz="2400" dirty="0">
                <a:solidFill>
                  <a:prstClr val="black"/>
                </a:solidFill>
                <a:latin typeface="Calibri"/>
                <a:ea typeface="ＭＳ Ｐゴシック" charset="0"/>
                <a:cs typeface="ＭＳ Ｐゴシック" charset="0"/>
              </a:rPr>
              <a:t>Stabilizer generators XXXX, ZZZZ;</a:t>
            </a:r>
          </a:p>
          <a:p>
            <a:pPr defTabSz="457200">
              <a:defRPr/>
            </a:pPr>
            <a:endParaRPr lang="en-US" sz="2400" dirty="0">
              <a:solidFill>
                <a:prstClr val="black"/>
              </a:solidFill>
              <a:latin typeface="Calibri"/>
              <a:ea typeface="ＭＳ Ｐゴシック" charset="0"/>
              <a:cs typeface="ＭＳ Ｐゴシック" charset="0"/>
            </a:endParaRPr>
          </a:p>
          <a:p>
            <a:pPr defTabSz="457200">
              <a:defRPr/>
            </a:pPr>
            <a:r>
              <a:rPr lang="en-US" sz="2400" dirty="0">
                <a:solidFill>
                  <a:prstClr val="black"/>
                </a:solidFill>
                <a:latin typeface="Calibri"/>
                <a:ea typeface="ＭＳ Ｐゴシック" charset="0"/>
                <a:cs typeface="ＭＳ Ｐゴシック" charset="0"/>
              </a:rPr>
              <a:t>Stars and </a:t>
            </a:r>
            <a:r>
              <a:rPr lang="en-US" sz="2400" dirty="0" err="1">
                <a:solidFill>
                  <a:prstClr val="black"/>
                </a:solidFill>
                <a:latin typeface="Calibri"/>
                <a:ea typeface="ＭＳ Ｐゴシック" charset="0"/>
                <a:cs typeface="ＭＳ Ｐゴシック" charset="0"/>
              </a:rPr>
              <a:t>plaquettes</a:t>
            </a:r>
            <a:r>
              <a:rPr lang="en-US" sz="2400" dirty="0">
                <a:solidFill>
                  <a:prstClr val="black"/>
                </a:solidFill>
                <a:latin typeface="Calibri"/>
                <a:ea typeface="ＭＳ Ｐゴシック" charset="0"/>
                <a:cs typeface="ＭＳ Ｐゴシック" charset="0"/>
              </a:rPr>
              <a:t> of interesting</a:t>
            </a:r>
          </a:p>
          <a:p>
            <a:pPr defTabSz="457200">
              <a:defRPr/>
            </a:pPr>
            <a:r>
              <a:rPr lang="en-US" sz="2400" dirty="0">
                <a:solidFill>
                  <a:prstClr val="black"/>
                </a:solidFill>
                <a:latin typeface="Calibri"/>
                <a:ea typeface="ＭＳ Ｐゴシック" charset="0"/>
                <a:cs typeface="ＭＳ Ｐゴシック" charset="0"/>
              </a:rPr>
              <a:t>2D lattice Hamiltonian model</a:t>
            </a:r>
          </a:p>
        </p:txBody>
      </p:sp>
      <p:sp>
        <p:nvSpPr>
          <p:cNvPr id="11" name="TextBox 10"/>
          <p:cNvSpPr txBox="1"/>
          <p:nvPr/>
        </p:nvSpPr>
        <p:spPr>
          <a:xfrm>
            <a:off x="401787" y="6372077"/>
            <a:ext cx="4388742" cy="584776"/>
          </a:xfrm>
          <a:prstGeom prst="rect">
            <a:avLst/>
          </a:prstGeom>
          <a:noFill/>
        </p:spPr>
        <p:txBody>
          <a:bodyPr wrap="none">
            <a:spAutoFit/>
          </a:bodyPr>
          <a:lstStyle/>
          <a:p>
            <a:pPr defTabSz="457200">
              <a:defRPr/>
            </a:pPr>
            <a:r>
              <a:rPr lang="en-US" sz="32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a typeface="ＭＳ Ｐゴシック" charset="0"/>
                <a:cs typeface="ＭＳ Ｐゴシック" charset="0"/>
              </a:rPr>
              <a:t>Toric</a:t>
            </a:r>
            <a:r>
              <a:rPr lang="en-US"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a typeface="ＭＳ Ｐゴシック" charset="0"/>
                <a:cs typeface="ＭＳ Ｐゴシック" charset="0"/>
              </a:rPr>
              <a:t> Code/Surface Code</a:t>
            </a:r>
          </a:p>
        </p:txBody>
      </p:sp>
      <p:sp>
        <p:nvSpPr>
          <p:cNvPr id="12" name="TextBox 11"/>
          <p:cNvSpPr txBox="1"/>
          <p:nvPr/>
        </p:nvSpPr>
        <p:spPr>
          <a:xfrm>
            <a:off x="2341563" y="4006850"/>
            <a:ext cx="2735262" cy="554038"/>
          </a:xfrm>
          <a:prstGeom prst="rect">
            <a:avLst/>
          </a:prstGeom>
          <a:noFill/>
        </p:spPr>
        <p:txBody>
          <a:bodyPr wrap="none">
            <a:spAutoFit/>
          </a:bodyPr>
          <a:lstStyle/>
          <a:p>
            <a:pPr defTabSz="457200">
              <a:defRPr/>
            </a:pPr>
            <a:r>
              <a:rPr lang="en-US" sz="1000" dirty="0">
                <a:solidFill>
                  <a:prstClr val="black"/>
                </a:solidFill>
                <a:latin typeface="Calibri"/>
                <a:ea typeface="ＭＳ Ｐゴシック" charset="0"/>
                <a:cs typeface="ＭＳ Ｐゴシック" charset="0"/>
              </a:rPr>
              <a:t>In</a:t>
            </a:r>
            <a:r>
              <a:rPr lang="en-US" sz="1000" i="1" dirty="0">
                <a:solidFill>
                  <a:prstClr val="black"/>
                </a:solidFill>
                <a:latin typeface="Calibri"/>
                <a:ea typeface="ＭＳ Ｐゴシック" charset="0"/>
                <a:cs typeface="ＭＳ Ｐゴシック" charset="0"/>
              </a:rPr>
              <a:t> Quantum Communication, </a:t>
            </a:r>
            <a:r>
              <a:rPr lang="en-US" sz="1000" i="1" dirty="0" err="1">
                <a:solidFill>
                  <a:prstClr val="black"/>
                </a:solidFill>
                <a:latin typeface="Calibri"/>
                <a:ea typeface="ＭＳ Ｐゴシック" charset="0"/>
                <a:cs typeface="ＭＳ Ｐゴシック" charset="0"/>
              </a:rPr>
              <a:t>Comput</a:t>
            </a:r>
            <a:r>
              <a:rPr lang="en-US" sz="1000" i="1" dirty="0">
                <a:solidFill>
                  <a:prstClr val="black"/>
                </a:solidFill>
                <a:latin typeface="Calibri"/>
                <a:ea typeface="ＭＳ Ｐゴシック" charset="0"/>
                <a:cs typeface="ＭＳ Ｐゴシック" charset="0"/>
              </a:rPr>
              <a:t>-</a:t>
            </a:r>
          </a:p>
          <a:p>
            <a:pPr defTabSz="457200">
              <a:defRPr/>
            </a:pPr>
            <a:r>
              <a:rPr lang="en-US" sz="1000" i="1" dirty="0" err="1">
                <a:solidFill>
                  <a:prstClr val="black"/>
                </a:solidFill>
                <a:latin typeface="Calibri"/>
                <a:ea typeface="ＭＳ Ｐゴシック" charset="0"/>
                <a:cs typeface="ＭＳ Ｐゴシック" charset="0"/>
              </a:rPr>
              <a:t>ing</a:t>
            </a:r>
            <a:r>
              <a:rPr lang="en-US" sz="1000" i="1" dirty="0">
                <a:solidFill>
                  <a:prstClr val="black"/>
                </a:solidFill>
                <a:latin typeface="Calibri"/>
                <a:ea typeface="ＭＳ Ｐゴシック" charset="0"/>
                <a:cs typeface="ＭＳ Ｐゴシック" charset="0"/>
              </a:rPr>
              <a:t>, and Measurement</a:t>
            </a:r>
            <a:r>
              <a:rPr lang="en-US" sz="1000" dirty="0">
                <a:solidFill>
                  <a:prstClr val="black"/>
                </a:solidFill>
                <a:latin typeface="Calibri"/>
                <a:ea typeface="ＭＳ Ｐゴシック" charset="0"/>
                <a:cs typeface="ＭＳ Ｐゴシック" charset="0"/>
              </a:rPr>
              <a:t>, O. </a:t>
            </a:r>
            <a:r>
              <a:rPr lang="en-US" sz="1000" dirty="0" err="1">
                <a:solidFill>
                  <a:prstClr val="black"/>
                </a:solidFill>
                <a:latin typeface="Calibri"/>
                <a:ea typeface="ＭＳ Ｐゴシック" charset="0"/>
                <a:cs typeface="ＭＳ Ｐゴシック" charset="0"/>
              </a:rPr>
              <a:t>Hirota</a:t>
            </a:r>
            <a:r>
              <a:rPr lang="en-US" sz="1000" dirty="0">
                <a:solidFill>
                  <a:prstClr val="black"/>
                </a:solidFill>
                <a:latin typeface="Calibri"/>
                <a:ea typeface="ＭＳ Ｐゴシック" charset="0"/>
                <a:cs typeface="ＭＳ Ｐゴシック" charset="0"/>
              </a:rPr>
              <a:t> </a:t>
            </a:r>
            <a:r>
              <a:rPr lang="en-US" sz="1000" i="1" dirty="0">
                <a:solidFill>
                  <a:prstClr val="black"/>
                </a:solidFill>
                <a:latin typeface="Calibri"/>
                <a:ea typeface="ＭＳ Ｐゴシック" charset="0"/>
                <a:cs typeface="ＭＳ Ｐゴシック" charset="0"/>
              </a:rPr>
              <a:t>et al</a:t>
            </a:r>
            <a:r>
              <a:rPr lang="en-US" sz="1000" dirty="0">
                <a:solidFill>
                  <a:prstClr val="black"/>
                </a:solidFill>
                <a:latin typeface="Calibri"/>
                <a:ea typeface="ＭＳ Ｐゴシック" charset="0"/>
                <a:cs typeface="ＭＳ Ｐゴシック" charset="0"/>
              </a:rPr>
              <a:t>., Eds. (</a:t>
            </a:r>
            <a:r>
              <a:rPr lang="en-US" sz="1000" dirty="0" err="1">
                <a:solidFill>
                  <a:prstClr val="black"/>
                </a:solidFill>
                <a:latin typeface="Calibri"/>
                <a:ea typeface="ＭＳ Ｐゴシック" charset="0"/>
                <a:cs typeface="ＭＳ Ｐゴシック" charset="0"/>
              </a:rPr>
              <a:t>Ple</a:t>
            </a:r>
            <a:r>
              <a:rPr lang="en-US" sz="1000" dirty="0">
                <a:solidFill>
                  <a:prstClr val="black"/>
                </a:solidFill>
                <a:latin typeface="Calibri"/>
                <a:ea typeface="ＭＳ Ｐゴシック" charset="0"/>
                <a:cs typeface="ＭＳ Ｐゴシック" charset="0"/>
              </a:rPr>
              <a:t>-</a:t>
            </a:r>
          </a:p>
          <a:p>
            <a:pPr defTabSz="457200">
              <a:defRPr/>
            </a:pPr>
            <a:r>
              <a:rPr lang="pl-PL" sz="1000" dirty="0" err="1">
                <a:solidFill>
                  <a:prstClr val="black"/>
                </a:solidFill>
                <a:latin typeface="Calibri"/>
                <a:ea typeface="ＭＳ Ｐゴシック" charset="0"/>
                <a:cs typeface="ＭＳ Ｐゴシック" charset="0"/>
              </a:rPr>
              <a:t>num</a:t>
            </a:r>
            <a:r>
              <a:rPr lang="pl-PL" sz="1000" dirty="0">
                <a:solidFill>
                  <a:prstClr val="black"/>
                </a:solidFill>
                <a:latin typeface="Calibri"/>
                <a:ea typeface="ＭＳ Ｐゴシック" charset="0"/>
                <a:cs typeface="ＭＳ Ｐゴシック" charset="0"/>
              </a:rPr>
              <a:t>, New York, 1997).</a:t>
            </a:r>
            <a:endParaRPr lang="en-US" sz="1000"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6950991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TextBox 254"/>
          <p:cNvSpPr txBox="1"/>
          <p:nvPr/>
        </p:nvSpPr>
        <p:spPr>
          <a:xfrm>
            <a:off x="5999099" y="2261890"/>
            <a:ext cx="2346925" cy="461665"/>
          </a:xfrm>
          <a:prstGeom prst="rect">
            <a:avLst/>
          </a:prstGeom>
          <a:noFill/>
        </p:spPr>
        <p:txBody>
          <a:bodyPr wrap="none" rtlCol="0">
            <a:spAutoFit/>
          </a:bodyPr>
          <a:lstStyle/>
          <a:p>
            <a:r>
              <a:rPr lang="en-US" dirty="0" smtClean="0"/>
              <a:t>Trivalent Lattice</a:t>
            </a:r>
            <a:endParaRPr lang="en-US" dirty="0"/>
          </a:p>
        </p:txBody>
      </p:sp>
      <p:cxnSp>
        <p:nvCxnSpPr>
          <p:cNvPr id="256" name="Straight Connector 119"/>
          <p:cNvCxnSpPr>
            <a:cxnSpLocks noChangeShapeType="1"/>
          </p:cNvCxnSpPr>
          <p:nvPr/>
        </p:nvCxnSpPr>
        <p:spPr bwMode="auto">
          <a:xfrm>
            <a:off x="53975" y="4200525"/>
            <a:ext cx="9070975" cy="0"/>
          </a:xfrm>
          <a:prstGeom prst="line">
            <a:avLst/>
          </a:prstGeom>
          <a:noFill/>
          <a:ln w="76200" algn="ctr">
            <a:solidFill>
              <a:srgbClr val="B6DCDF"/>
            </a:solidFill>
            <a:round/>
            <a:headEnd/>
            <a:tailEnd/>
          </a:ln>
        </p:spPr>
      </p:cxnSp>
      <p:graphicFrame>
        <p:nvGraphicFramePr>
          <p:cNvPr id="1541122" name="Object 2"/>
          <p:cNvGraphicFramePr>
            <a:graphicFrameLocks noChangeAspect="1"/>
          </p:cNvGraphicFramePr>
          <p:nvPr/>
        </p:nvGraphicFramePr>
        <p:xfrm>
          <a:off x="9525" y="4527550"/>
          <a:ext cx="3187700" cy="919163"/>
        </p:xfrm>
        <a:graphic>
          <a:graphicData uri="http://schemas.openxmlformats.org/presentationml/2006/ole">
            <mc:AlternateContent xmlns:mc="http://schemas.openxmlformats.org/markup-compatibility/2006">
              <mc:Choice xmlns:v="urn:schemas-microsoft-com:vml" Requires="v">
                <p:oleObj spid="_x0000_s9241" name="Equation" r:id="rId3" imgW="1231366" imgH="355446" progId="Equation.3">
                  <p:embed/>
                </p:oleObj>
              </mc:Choice>
              <mc:Fallback>
                <p:oleObj name="Equation" r:id="rId3" imgW="1231366" imgH="35544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4527550"/>
                        <a:ext cx="3187700" cy="919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0" name="TextBox 339"/>
          <p:cNvSpPr txBox="1"/>
          <p:nvPr/>
        </p:nvSpPr>
        <p:spPr>
          <a:xfrm>
            <a:off x="632971" y="5448300"/>
            <a:ext cx="1095172" cy="646331"/>
          </a:xfrm>
          <a:prstGeom prst="rect">
            <a:avLst/>
          </a:prstGeom>
          <a:noFill/>
        </p:spPr>
        <p:txBody>
          <a:bodyPr wrap="none" rtlCol="0">
            <a:spAutoFit/>
          </a:bodyPr>
          <a:lstStyle/>
          <a:p>
            <a:pPr algn="ctr"/>
            <a:r>
              <a:rPr lang="en-US" sz="1800" dirty="0" smtClean="0"/>
              <a:t>Vertex</a:t>
            </a:r>
          </a:p>
          <a:p>
            <a:pPr algn="ctr"/>
            <a:r>
              <a:rPr lang="en-US" sz="1800" dirty="0" smtClean="0"/>
              <a:t>Operator</a:t>
            </a:r>
            <a:endParaRPr lang="en-US" sz="1800" dirty="0"/>
          </a:p>
        </p:txBody>
      </p:sp>
      <p:sp>
        <p:nvSpPr>
          <p:cNvPr id="341" name="TextBox 340"/>
          <p:cNvSpPr txBox="1"/>
          <p:nvPr/>
        </p:nvSpPr>
        <p:spPr>
          <a:xfrm>
            <a:off x="2467811" y="5457825"/>
            <a:ext cx="1159292" cy="646331"/>
          </a:xfrm>
          <a:prstGeom prst="rect">
            <a:avLst/>
          </a:prstGeom>
          <a:noFill/>
        </p:spPr>
        <p:txBody>
          <a:bodyPr wrap="none" rtlCol="0">
            <a:spAutoFit/>
          </a:bodyPr>
          <a:lstStyle/>
          <a:p>
            <a:pPr algn="ctr"/>
            <a:r>
              <a:rPr lang="en-US" sz="1800" dirty="0" err="1" smtClean="0"/>
              <a:t>Plaquette</a:t>
            </a:r>
            <a:endParaRPr lang="en-US" sz="1800" dirty="0" smtClean="0"/>
          </a:p>
          <a:p>
            <a:pPr algn="ctr"/>
            <a:r>
              <a:rPr lang="en-US" sz="1800" dirty="0" smtClean="0"/>
              <a:t>Operator</a:t>
            </a:r>
            <a:endParaRPr lang="en-US" sz="1800" dirty="0"/>
          </a:p>
        </p:txBody>
      </p:sp>
      <p:cxnSp>
        <p:nvCxnSpPr>
          <p:cNvPr id="343" name="Straight Arrow Connector 342"/>
          <p:cNvCxnSpPr/>
          <p:nvPr/>
        </p:nvCxnSpPr>
        <p:spPr bwMode="auto">
          <a:xfrm flipV="1">
            <a:off x="1390650" y="5200651"/>
            <a:ext cx="266700" cy="21907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5" name="Straight Arrow Connector 344"/>
          <p:cNvCxnSpPr/>
          <p:nvPr/>
        </p:nvCxnSpPr>
        <p:spPr bwMode="auto">
          <a:xfrm flipH="1" flipV="1">
            <a:off x="2914651" y="5229225"/>
            <a:ext cx="95249" cy="21907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nvGrpSpPr>
          <p:cNvPr id="2" name="Group 92"/>
          <p:cNvGrpSpPr/>
          <p:nvPr/>
        </p:nvGrpSpPr>
        <p:grpSpPr>
          <a:xfrm>
            <a:off x="279400" y="1217613"/>
            <a:ext cx="5175250" cy="2763837"/>
            <a:chOff x="3832225" y="2703513"/>
            <a:chExt cx="5175250" cy="2763837"/>
          </a:xfrm>
        </p:grpSpPr>
        <p:grpSp>
          <p:nvGrpSpPr>
            <p:cNvPr id="3" name="Group 92"/>
            <p:cNvGrpSpPr>
              <a:grpSpLocks/>
            </p:cNvGrpSpPr>
            <p:nvPr/>
          </p:nvGrpSpPr>
          <p:grpSpPr bwMode="auto">
            <a:xfrm>
              <a:off x="3832225" y="2703513"/>
              <a:ext cx="5175250" cy="2763837"/>
              <a:chOff x="1003301" y="1695450"/>
              <a:chExt cx="6830309" cy="3648075"/>
            </a:xfrm>
          </p:grpSpPr>
          <p:cxnSp>
            <p:nvCxnSpPr>
              <p:cNvPr id="97" name="Straight Connector 67"/>
              <p:cNvCxnSpPr>
                <a:cxnSpLocks noChangeShapeType="1"/>
              </p:cNvCxnSpPr>
              <p:nvPr/>
            </p:nvCxnSpPr>
            <p:spPr bwMode="auto">
              <a:xfrm>
                <a:off x="3447259" y="3243683"/>
                <a:ext cx="0" cy="580635"/>
              </a:xfrm>
              <a:prstGeom prst="line">
                <a:avLst/>
              </a:prstGeom>
              <a:noFill/>
              <a:ln w="38100">
                <a:solidFill>
                  <a:srgbClr val="00B0F0"/>
                </a:solidFill>
                <a:round/>
                <a:headEnd/>
                <a:tailEnd/>
              </a:ln>
            </p:spPr>
          </p:cxnSp>
          <p:cxnSp>
            <p:nvCxnSpPr>
              <p:cNvPr id="98" name="Straight Connector 196"/>
              <p:cNvCxnSpPr>
                <a:cxnSpLocks noChangeShapeType="1"/>
              </p:cNvCxnSpPr>
              <p:nvPr/>
            </p:nvCxnSpPr>
            <p:spPr bwMode="auto">
              <a:xfrm rot="5400000">
                <a:off x="2238305" y="3491565"/>
                <a:ext cx="495764" cy="0"/>
              </a:xfrm>
              <a:prstGeom prst="line">
                <a:avLst/>
              </a:prstGeom>
              <a:noFill/>
              <a:ln w="76200">
                <a:solidFill>
                  <a:srgbClr val="0070C0"/>
                </a:solidFill>
                <a:round/>
                <a:headEnd/>
                <a:tailEnd/>
              </a:ln>
            </p:spPr>
          </p:cxnSp>
          <p:cxnSp>
            <p:nvCxnSpPr>
              <p:cNvPr id="99" name="Straight Connector 194"/>
              <p:cNvCxnSpPr>
                <a:cxnSpLocks noChangeShapeType="1"/>
              </p:cNvCxnSpPr>
              <p:nvPr/>
            </p:nvCxnSpPr>
            <p:spPr bwMode="auto">
              <a:xfrm rot="5400000">
                <a:off x="2715033" y="2724653"/>
                <a:ext cx="491534" cy="0"/>
              </a:xfrm>
              <a:prstGeom prst="line">
                <a:avLst/>
              </a:prstGeom>
              <a:noFill/>
              <a:ln w="38100">
                <a:solidFill>
                  <a:srgbClr val="00B0F0"/>
                </a:solidFill>
                <a:round/>
                <a:headEnd/>
                <a:tailEnd/>
              </a:ln>
            </p:spPr>
          </p:cxnSp>
          <p:cxnSp>
            <p:nvCxnSpPr>
              <p:cNvPr id="100" name="Straight Connector 189"/>
              <p:cNvCxnSpPr>
                <a:cxnSpLocks noChangeShapeType="1"/>
              </p:cNvCxnSpPr>
              <p:nvPr/>
            </p:nvCxnSpPr>
            <p:spPr bwMode="auto">
              <a:xfrm rot="9000000">
                <a:off x="3897338" y="2332525"/>
                <a:ext cx="552447" cy="0"/>
              </a:xfrm>
              <a:prstGeom prst="line">
                <a:avLst/>
              </a:prstGeom>
              <a:noFill/>
              <a:ln w="38100">
                <a:solidFill>
                  <a:srgbClr val="00B0F0"/>
                </a:solidFill>
                <a:round/>
                <a:headEnd/>
                <a:tailEnd/>
              </a:ln>
            </p:spPr>
          </p:cxnSp>
          <p:cxnSp>
            <p:nvCxnSpPr>
              <p:cNvPr id="101" name="Straight Connector 178"/>
              <p:cNvCxnSpPr>
                <a:cxnSpLocks noChangeShapeType="1"/>
              </p:cNvCxnSpPr>
              <p:nvPr/>
            </p:nvCxnSpPr>
            <p:spPr bwMode="auto">
              <a:xfrm rot="5400000">
                <a:off x="3196838" y="1951819"/>
                <a:ext cx="495764" cy="0"/>
              </a:xfrm>
              <a:prstGeom prst="line">
                <a:avLst/>
              </a:prstGeom>
              <a:noFill/>
              <a:ln w="38100">
                <a:solidFill>
                  <a:srgbClr val="00B0F0"/>
                </a:solidFill>
                <a:round/>
                <a:headEnd/>
                <a:tailEnd/>
              </a:ln>
            </p:spPr>
          </p:cxnSp>
          <p:cxnSp>
            <p:nvCxnSpPr>
              <p:cNvPr id="102" name="Straight Connector 181"/>
              <p:cNvCxnSpPr>
                <a:cxnSpLocks noChangeShapeType="1"/>
              </p:cNvCxnSpPr>
              <p:nvPr/>
            </p:nvCxnSpPr>
            <p:spPr bwMode="auto">
              <a:xfrm rot="1800000" flipH="1">
                <a:off x="3401574" y="2332525"/>
                <a:ext cx="542293" cy="0"/>
              </a:xfrm>
              <a:prstGeom prst="line">
                <a:avLst/>
              </a:prstGeom>
              <a:noFill/>
              <a:ln w="38100">
                <a:solidFill>
                  <a:srgbClr val="00B0F0"/>
                </a:solidFill>
                <a:round/>
                <a:headEnd/>
                <a:tailEnd/>
              </a:ln>
            </p:spPr>
          </p:cxnSp>
          <p:cxnSp>
            <p:nvCxnSpPr>
              <p:cNvPr id="103" name="Straight Connector 182"/>
              <p:cNvCxnSpPr>
                <a:cxnSpLocks noChangeShapeType="1"/>
              </p:cNvCxnSpPr>
              <p:nvPr/>
            </p:nvCxnSpPr>
            <p:spPr bwMode="auto">
              <a:xfrm rot="9000000">
                <a:off x="2921884" y="2332525"/>
                <a:ext cx="552448" cy="0"/>
              </a:xfrm>
              <a:prstGeom prst="line">
                <a:avLst/>
              </a:prstGeom>
              <a:noFill/>
              <a:ln w="38100">
                <a:solidFill>
                  <a:srgbClr val="00B0F0"/>
                </a:solidFill>
                <a:round/>
                <a:headEnd/>
                <a:tailEnd/>
              </a:ln>
            </p:spPr>
          </p:cxnSp>
          <p:cxnSp>
            <p:nvCxnSpPr>
              <p:cNvPr id="104" name="Straight Connector 103"/>
              <p:cNvCxnSpPr/>
              <p:nvPr/>
            </p:nvCxnSpPr>
            <p:spPr bwMode="auto">
              <a:xfrm rot="5400000">
                <a:off x="3687212" y="2715905"/>
                <a:ext cx="494512"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131"/>
              <p:cNvCxnSpPr>
                <a:cxnSpLocks noChangeShapeType="1"/>
              </p:cNvCxnSpPr>
              <p:nvPr/>
            </p:nvCxnSpPr>
            <p:spPr bwMode="auto">
              <a:xfrm rot="5400000">
                <a:off x="2230691" y="1951819"/>
                <a:ext cx="495764" cy="0"/>
              </a:xfrm>
              <a:prstGeom prst="line">
                <a:avLst/>
              </a:prstGeom>
              <a:noFill/>
              <a:ln w="38100">
                <a:solidFill>
                  <a:srgbClr val="00B0F0"/>
                </a:solidFill>
                <a:round/>
                <a:headEnd/>
                <a:tailEnd/>
              </a:ln>
            </p:spPr>
          </p:cxnSp>
          <p:cxnSp>
            <p:nvCxnSpPr>
              <p:cNvPr id="106" name="Straight Connector 134"/>
              <p:cNvCxnSpPr>
                <a:cxnSpLocks noChangeShapeType="1"/>
              </p:cNvCxnSpPr>
              <p:nvPr/>
            </p:nvCxnSpPr>
            <p:spPr bwMode="auto">
              <a:xfrm rot="1800000" flipH="1">
                <a:off x="2439656" y="2332525"/>
                <a:ext cx="550756" cy="0"/>
              </a:xfrm>
              <a:prstGeom prst="line">
                <a:avLst/>
              </a:prstGeom>
              <a:noFill/>
              <a:ln w="38100">
                <a:solidFill>
                  <a:srgbClr val="00B0F0"/>
                </a:solidFill>
                <a:round/>
                <a:headEnd/>
                <a:tailEnd/>
              </a:ln>
            </p:spPr>
          </p:cxnSp>
          <p:cxnSp>
            <p:nvCxnSpPr>
              <p:cNvPr id="107" name="Straight Connector 135"/>
              <p:cNvCxnSpPr>
                <a:cxnSpLocks noChangeShapeType="1"/>
              </p:cNvCxnSpPr>
              <p:nvPr/>
            </p:nvCxnSpPr>
            <p:spPr bwMode="auto">
              <a:xfrm rot="9000000">
                <a:off x="1954044" y="2332525"/>
                <a:ext cx="549909" cy="0"/>
              </a:xfrm>
              <a:prstGeom prst="line">
                <a:avLst/>
              </a:prstGeom>
              <a:noFill/>
              <a:ln w="38100">
                <a:solidFill>
                  <a:srgbClr val="00B0F0"/>
                </a:solidFill>
                <a:round/>
                <a:headEnd/>
                <a:tailEnd/>
              </a:ln>
            </p:spPr>
          </p:cxnSp>
          <p:cxnSp>
            <p:nvCxnSpPr>
              <p:cNvPr id="108" name="Straight Connector 127"/>
              <p:cNvCxnSpPr>
                <a:cxnSpLocks noChangeShapeType="1"/>
              </p:cNvCxnSpPr>
              <p:nvPr/>
            </p:nvCxnSpPr>
            <p:spPr bwMode="auto">
              <a:xfrm rot="1800000" flipH="1">
                <a:off x="1478584" y="2332525"/>
                <a:ext cx="546525" cy="0"/>
              </a:xfrm>
              <a:prstGeom prst="line">
                <a:avLst/>
              </a:prstGeom>
              <a:noFill/>
              <a:ln w="38100">
                <a:solidFill>
                  <a:srgbClr val="00B0F0"/>
                </a:solidFill>
                <a:round/>
                <a:headEnd/>
                <a:tailEnd/>
              </a:ln>
            </p:spPr>
          </p:cxnSp>
          <p:cxnSp>
            <p:nvCxnSpPr>
              <p:cNvPr id="109" name="Straight Connector 108"/>
              <p:cNvCxnSpPr/>
              <p:nvPr/>
            </p:nvCxnSpPr>
            <p:spPr bwMode="auto">
              <a:xfrm rot="5400000">
                <a:off x="1740783" y="2715905"/>
                <a:ext cx="494512"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10" name="Straight Connector 72"/>
              <p:cNvCxnSpPr>
                <a:cxnSpLocks noChangeShapeType="1"/>
              </p:cNvCxnSpPr>
              <p:nvPr/>
            </p:nvCxnSpPr>
            <p:spPr bwMode="auto">
              <a:xfrm rot="9000000">
                <a:off x="3404958" y="3113396"/>
                <a:ext cx="550755" cy="0"/>
              </a:xfrm>
              <a:prstGeom prst="line">
                <a:avLst/>
              </a:prstGeom>
              <a:noFill/>
              <a:ln w="38100">
                <a:solidFill>
                  <a:srgbClr val="00B0F0"/>
                </a:solidFill>
                <a:round/>
                <a:headEnd/>
                <a:tailEnd/>
              </a:ln>
            </p:spPr>
          </p:cxnSp>
          <p:cxnSp>
            <p:nvCxnSpPr>
              <p:cNvPr id="111" name="Straight Connector 209"/>
              <p:cNvCxnSpPr>
                <a:cxnSpLocks noChangeShapeType="1"/>
              </p:cNvCxnSpPr>
              <p:nvPr/>
            </p:nvCxnSpPr>
            <p:spPr bwMode="auto">
              <a:xfrm rot="1800000" flipH="1">
                <a:off x="2929499" y="3109167"/>
                <a:ext cx="550755" cy="0"/>
              </a:xfrm>
              <a:prstGeom prst="line">
                <a:avLst/>
              </a:prstGeom>
              <a:noFill/>
              <a:ln w="38100">
                <a:solidFill>
                  <a:srgbClr val="00B0F0"/>
                </a:solidFill>
                <a:round/>
                <a:headEnd/>
                <a:tailEnd/>
              </a:ln>
            </p:spPr>
          </p:cxnSp>
          <p:cxnSp>
            <p:nvCxnSpPr>
              <p:cNvPr id="112" name="Straight Connector 201"/>
              <p:cNvCxnSpPr>
                <a:cxnSpLocks noChangeShapeType="1"/>
              </p:cNvCxnSpPr>
              <p:nvPr/>
            </p:nvCxnSpPr>
            <p:spPr bwMode="auto">
              <a:xfrm rot="9000000">
                <a:off x="2437119" y="3109167"/>
                <a:ext cx="544833" cy="0"/>
              </a:xfrm>
              <a:prstGeom prst="line">
                <a:avLst/>
              </a:prstGeom>
              <a:noFill/>
              <a:ln w="76200">
                <a:solidFill>
                  <a:srgbClr val="0070C0"/>
                </a:solidFill>
                <a:round/>
                <a:headEnd/>
                <a:tailEnd/>
              </a:ln>
            </p:spPr>
          </p:cxnSp>
          <p:cxnSp>
            <p:nvCxnSpPr>
              <p:cNvPr id="113" name="Straight Connector 202"/>
              <p:cNvCxnSpPr>
                <a:cxnSpLocks noChangeShapeType="1"/>
              </p:cNvCxnSpPr>
              <p:nvPr/>
            </p:nvCxnSpPr>
            <p:spPr bwMode="auto">
              <a:xfrm rot="1800000" flipH="1">
                <a:off x="1959120" y="3109167"/>
                <a:ext cx="550756" cy="0"/>
              </a:xfrm>
              <a:prstGeom prst="line">
                <a:avLst/>
              </a:prstGeom>
              <a:noFill/>
              <a:ln w="76200">
                <a:solidFill>
                  <a:srgbClr val="0070C0"/>
                </a:solidFill>
                <a:round/>
                <a:headEnd/>
                <a:tailEnd/>
              </a:ln>
            </p:spPr>
          </p:cxnSp>
          <p:cxnSp>
            <p:nvCxnSpPr>
              <p:cNvPr id="114" name="Straight Connector 166"/>
              <p:cNvCxnSpPr>
                <a:cxnSpLocks noChangeShapeType="1"/>
              </p:cNvCxnSpPr>
              <p:nvPr/>
            </p:nvCxnSpPr>
            <p:spPr bwMode="auto">
              <a:xfrm rot="1800000" flipH="1">
                <a:off x="3907491" y="3114242"/>
                <a:ext cx="548217" cy="0"/>
              </a:xfrm>
              <a:prstGeom prst="line">
                <a:avLst/>
              </a:prstGeom>
              <a:noFill/>
              <a:ln w="38100">
                <a:solidFill>
                  <a:srgbClr val="00B0F0"/>
                </a:solidFill>
                <a:round/>
                <a:headEnd/>
                <a:tailEnd/>
              </a:ln>
            </p:spPr>
          </p:cxnSp>
          <p:cxnSp>
            <p:nvCxnSpPr>
              <p:cNvPr id="115" name="Straight Connector 154"/>
              <p:cNvCxnSpPr>
                <a:cxnSpLocks noChangeShapeType="1"/>
              </p:cNvCxnSpPr>
              <p:nvPr/>
            </p:nvCxnSpPr>
            <p:spPr bwMode="auto">
              <a:xfrm rot="9000000">
                <a:off x="1478584" y="3109167"/>
                <a:ext cx="552448" cy="0"/>
              </a:xfrm>
              <a:prstGeom prst="line">
                <a:avLst/>
              </a:prstGeom>
              <a:noFill/>
              <a:ln w="38100">
                <a:solidFill>
                  <a:srgbClr val="00B0F0"/>
                </a:solidFill>
                <a:round/>
                <a:headEnd/>
                <a:tailEnd/>
              </a:ln>
            </p:spPr>
          </p:cxnSp>
          <p:cxnSp>
            <p:nvCxnSpPr>
              <p:cNvPr id="116" name="Straight Connector 67"/>
              <p:cNvCxnSpPr>
                <a:cxnSpLocks noChangeShapeType="1"/>
              </p:cNvCxnSpPr>
              <p:nvPr/>
            </p:nvCxnSpPr>
            <p:spPr bwMode="auto">
              <a:xfrm rot="5400000">
                <a:off x="3207864" y="5078669"/>
                <a:ext cx="495764" cy="0"/>
              </a:xfrm>
              <a:prstGeom prst="line">
                <a:avLst/>
              </a:prstGeom>
              <a:noFill/>
              <a:ln w="38100">
                <a:solidFill>
                  <a:srgbClr val="00B0F0"/>
                </a:solidFill>
                <a:round/>
                <a:headEnd/>
                <a:tailEnd/>
              </a:ln>
            </p:spPr>
          </p:cxnSp>
          <p:cxnSp>
            <p:nvCxnSpPr>
              <p:cNvPr id="117" name="Straight Connector 196"/>
              <p:cNvCxnSpPr>
                <a:cxnSpLocks noChangeShapeType="1"/>
              </p:cNvCxnSpPr>
              <p:nvPr/>
            </p:nvCxnSpPr>
            <p:spPr bwMode="auto">
              <a:xfrm rot="5400000">
                <a:off x="2246792" y="5078669"/>
                <a:ext cx="495764" cy="0"/>
              </a:xfrm>
              <a:prstGeom prst="line">
                <a:avLst/>
              </a:prstGeom>
              <a:noFill/>
              <a:ln w="38100">
                <a:solidFill>
                  <a:srgbClr val="00B0F0"/>
                </a:solidFill>
                <a:round/>
                <a:headEnd/>
                <a:tailEnd/>
              </a:ln>
            </p:spPr>
          </p:cxnSp>
          <p:cxnSp>
            <p:nvCxnSpPr>
              <p:cNvPr id="118" name="Straight Connector 194"/>
              <p:cNvCxnSpPr>
                <a:cxnSpLocks noChangeShapeType="1"/>
              </p:cNvCxnSpPr>
              <p:nvPr/>
            </p:nvCxnSpPr>
            <p:spPr bwMode="auto">
              <a:xfrm rot="5400000">
                <a:off x="2723521" y="4311757"/>
                <a:ext cx="491534" cy="0"/>
              </a:xfrm>
              <a:prstGeom prst="line">
                <a:avLst/>
              </a:prstGeom>
              <a:noFill/>
              <a:ln w="38100">
                <a:solidFill>
                  <a:srgbClr val="00B0F0"/>
                </a:solidFill>
                <a:round/>
                <a:headEnd/>
                <a:tailEnd/>
              </a:ln>
            </p:spPr>
          </p:cxnSp>
          <p:cxnSp>
            <p:nvCxnSpPr>
              <p:cNvPr id="119" name="Straight Connector 189"/>
              <p:cNvCxnSpPr>
                <a:cxnSpLocks noChangeShapeType="1"/>
              </p:cNvCxnSpPr>
              <p:nvPr/>
            </p:nvCxnSpPr>
            <p:spPr bwMode="auto">
              <a:xfrm rot="9000000">
                <a:off x="3905825" y="3919629"/>
                <a:ext cx="552447" cy="0"/>
              </a:xfrm>
              <a:prstGeom prst="line">
                <a:avLst/>
              </a:prstGeom>
              <a:noFill/>
              <a:ln w="38100">
                <a:solidFill>
                  <a:srgbClr val="00B0F0"/>
                </a:solidFill>
                <a:round/>
                <a:headEnd/>
                <a:tailEnd/>
              </a:ln>
            </p:spPr>
          </p:cxnSp>
          <p:cxnSp>
            <p:nvCxnSpPr>
              <p:cNvPr id="120" name="Straight Connector 178"/>
              <p:cNvCxnSpPr>
                <a:cxnSpLocks noChangeShapeType="1"/>
              </p:cNvCxnSpPr>
              <p:nvPr/>
            </p:nvCxnSpPr>
            <p:spPr bwMode="auto">
              <a:xfrm rot="5400000">
                <a:off x="4155890" y="3521949"/>
                <a:ext cx="495764" cy="0"/>
              </a:xfrm>
              <a:prstGeom prst="line">
                <a:avLst/>
              </a:prstGeom>
              <a:noFill/>
              <a:ln w="38100">
                <a:solidFill>
                  <a:srgbClr val="00B0F0"/>
                </a:solidFill>
                <a:round/>
                <a:headEnd/>
                <a:tailEnd/>
              </a:ln>
            </p:spPr>
          </p:cxnSp>
          <p:cxnSp>
            <p:nvCxnSpPr>
              <p:cNvPr id="121" name="Straight Connector 181"/>
              <p:cNvCxnSpPr>
                <a:cxnSpLocks noChangeShapeType="1"/>
              </p:cNvCxnSpPr>
              <p:nvPr/>
            </p:nvCxnSpPr>
            <p:spPr bwMode="auto">
              <a:xfrm rot="1800000" flipH="1">
                <a:off x="3410061" y="3919629"/>
                <a:ext cx="542294" cy="0"/>
              </a:xfrm>
              <a:prstGeom prst="line">
                <a:avLst/>
              </a:prstGeom>
              <a:noFill/>
              <a:ln w="38100">
                <a:solidFill>
                  <a:srgbClr val="00B0F0"/>
                </a:solidFill>
                <a:round/>
                <a:headEnd/>
                <a:tailEnd/>
              </a:ln>
            </p:spPr>
          </p:cxnSp>
          <p:cxnSp>
            <p:nvCxnSpPr>
              <p:cNvPr id="122" name="Straight Connector 182"/>
              <p:cNvCxnSpPr>
                <a:cxnSpLocks noChangeShapeType="1"/>
              </p:cNvCxnSpPr>
              <p:nvPr/>
            </p:nvCxnSpPr>
            <p:spPr bwMode="auto">
              <a:xfrm rot="9000000">
                <a:off x="2930371" y="3919629"/>
                <a:ext cx="552448" cy="0"/>
              </a:xfrm>
              <a:prstGeom prst="line">
                <a:avLst/>
              </a:prstGeom>
              <a:noFill/>
              <a:ln w="38100">
                <a:solidFill>
                  <a:srgbClr val="00B0F0"/>
                </a:solidFill>
                <a:round/>
                <a:headEnd/>
                <a:tailEnd/>
              </a:ln>
            </p:spPr>
          </p:cxnSp>
          <p:cxnSp>
            <p:nvCxnSpPr>
              <p:cNvPr id="123" name="Straight Connector 122"/>
              <p:cNvCxnSpPr/>
              <p:nvPr/>
            </p:nvCxnSpPr>
            <p:spPr bwMode="auto">
              <a:xfrm rot="5400000">
                <a:off x="3694545" y="4303164"/>
                <a:ext cx="496607"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24" name="Straight Connector 131"/>
              <p:cNvCxnSpPr>
                <a:cxnSpLocks noChangeShapeType="1"/>
              </p:cNvCxnSpPr>
              <p:nvPr/>
            </p:nvCxnSpPr>
            <p:spPr bwMode="auto">
              <a:xfrm rot="5400000">
                <a:off x="1280126" y="3513461"/>
                <a:ext cx="495764" cy="0"/>
              </a:xfrm>
              <a:prstGeom prst="line">
                <a:avLst/>
              </a:prstGeom>
              <a:noFill/>
              <a:ln w="38100">
                <a:solidFill>
                  <a:srgbClr val="00B0F0"/>
                </a:solidFill>
                <a:round/>
                <a:headEnd/>
                <a:tailEnd/>
              </a:ln>
            </p:spPr>
          </p:cxnSp>
          <p:cxnSp>
            <p:nvCxnSpPr>
              <p:cNvPr id="125" name="Straight Connector 134"/>
              <p:cNvCxnSpPr>
                <a:cxnSpLocks noChangeShapeType="1"/>
              </p:cNvCxnSpPr>
              <p:nvPr/>
            </p:nvCxnSpPr>
            <p:spPr bwMode="auto">
              <a:xfrm rot="1800000" flipH="1">
                <a:off x="2448144" y="3919629"/>
                <a:ext cx="550756" cy="0"/>
              </a:xfrm>
              <a:prstGeom prst="line">
                <a:avLst/>
              </a:prstGeom>
              <a:noFill/>
              <a:ln w="38100">
                <a:solidFill>
                  <a:srgbClr val="00B0F0"/>
                </a:solidFill>
                <a:round/>
                <a:headEnd/>
                <a:tailEnd/>
              </a:ln>
            </p:spPr>
          </p:cxnSp>
          <p:cxnSp>
            <p:nvCxnSpPr>
              <p:cNvPr id="126" name="Straight Connector 135"/>
              <p:cNvCxnSpPr>
                <a:cxnSpLocks noChangeShapeType="1"/>
              </p:cNvCxnSpPr>
              <p:nvPr/>
            </p:nvCxnSpPr>
            <p:spPr bwMode="auto">
              <a:xfrm rot="9000000">
                <a:off x="1962531" y="3919629"/>
                <a:ext cx="549909" cy="0"/>
              </a:xfrm>
              <a:prstGeom prst="line">
                <a:avLst/>
              </a:prstGeom>
              <a:noFill/>
              <a:ln w="38100">
                <a:solidFill>
                  <a:srgbClr val="00B0F0"/>
                </a:solidFill>
                <a:round/>
                <a:headEnd/>
                <a:tailEnd/>
              </a:ln>
            </p:spPr>
          </p:cxnSp>
          <p:cxnSp>
            <p:nvCxnSpPr>
              <p:cNvPr id="127" name="Straight Connector 127"/>
              <p:cNvCxnSpPr>
                <a:cxnSpLocks noChangeShapeType="1"/>
              </p:cNvCxnSpPr>
              <p:nvPr/>
            </p:nvCxnSpPr>
            <p:spPr bwMode="auto">
              <a:xfrm rot="1800000" flipH="1">
                <a:off x="1487072" y="3919629"/>
                <a:ext cx="546525" cy="0"/>
              </a:xfrm>
              <a:prstGeom prst="line">
                <a:avLst/>
              </a:prstGeom>
              <a:noFill/>
              <a:ln w="38100">
                <a:solidFill>
                  <a:srgbClr val="00B0F0"/>
                </a:solidFill>
                <a:round/>
                <a:headEnd/>
                <a:tailEnd/>
              </a:ln>
            </p:spPr>
          </p:cxnSp>
          <p:cxnSp>
            <p:nvCxnSpPr>
              <p:cNvPr id="128" name="Straight Connector 127"/>
              <p:cNvCxnSpPr/>
              <p:nvPr/>
            </p:nvCxnSpPr>
            <p:spPr bwMode="auto">
              <a:xfrm rot="5400000">
                <a:off x="1748115" y="4303164"/>
                <a:ext cx="496607"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29" name="Straight Connector 72"/>
              <p:cNvCxnSpPr>
                <a:cxnSpLocks noChangeShapeType="1"/>
              </p:cNvCxnSpPr>
              <p:nvPr/>
            </p:nvCxnSpPr>
            <p:spPr bwMode="auto">
              <a:xfrm rot="9000000">
                <a:off x="3413446" y="4700500"/>
                <a:ext cx="550755" cy="0"/>
              </a:xfrm>
              <a:prstGeom prst="line">
                <a:avLst/>
              </a:prstGeom>
              <a:noFill/>
              <a:ln w="38100">
                <a:solidFill>
                  <a:srgbClr val="00B0F0"/>
                </a:solidFill>
                <a:round/>
                <a:headEnd/>
                <a:tailEnd/>
              </a:ln>
            </p:spPr>
          </p:cxnSp>
          <p:cxnSp>
            <p:nvCxnSpPr>
              <p:cNvPr id="130" name="Straight Connector 209"/>
              <p:cNvCxnSpPr>
                <a:cxnSpLocks noChangeShapeType="1"/>
              </p:cNvCxnSpPr>
              <p:nvPr/>
            </p:nvCxnSpPr>
            <p:spPr bwMode="auto">
              <a:xfrm rot="1800000" flipH="1">
                <a:off x="2937986" y="4696270"/>
                <a:ext cx="550755" cy="0"/>
              </a:xfrm>
              <a:prstGeom prst="line">
                <a:avLst/>
              </a:prstGeom>
              <a:noFill/>
              <a:ln w="38100">
                <a:solidFill>
                  <a:srgbClr val="00B0F0"/>
                </a:solidFill>
                <a:round/>
                <a:headEnd/>
                <a:tailEnd/>
              </a:ln>
            </p:spPr>
          </p:cxnSp>
          <p:cxnSp>
            <p:nvCxnSpPr>
              <p:cNvPr id="131" name="Straight Connector 201"/>
              <p:cNvCxnSpPr>
                <a:cxnSpLocks noChangeShapeType="1"/>
              </p:cNvCxnSpPr>
              <p:nvPr/>
            </p:nvCxnSpPr>
            <p:spPr bwMode="auto">
              <a:xfrm rot="9000000">
                <a:off x="2445606" y="4696270"/>
                <a:ext cx="544833" cy="0"/>
              </a:xfrm>
              <a:prstGeom prst="line">
                <a:avLst/>
              </a:prstGeom>
              <a:noFill/>
              <a:ln w="38100">
                <a:solidFill>
                  <a:srgbClr val="00B0F0"/>
                </a:solidFill>
                <a:round/>
                <a:headEnd/>
                <a:tailEnd/>
              </a:ln>
            </p:spPr>
          </p:cxnSp>
          <p:cxnSp>
            <p:nvCxnSpPr>
              <p:cNvPr id="132" name="Straight Connector 202"/>
              <p:cNvCxnSpPr>
                <a:cxnSpLocks noChangeShapeType="1"/>
              </p:cNvCxnSpPr>
              <p:nvPr/>
            </p:nvCxnSpPr>
            <p:spPr bwMode="auto">
              <a:xfrm rot="1800000" flipH="1">
                <a:off x="1967608" y="4696270"/>
                <a:ext cx="550756" cy="0"/>
              </a:xfrm>
              <a:prstGeom prst="line">
                <a:avLst/>
              </a:prstGeom>
              <a:noFill/>
              <a:ln w="38100">
                <a:solidFill>
                  <a:srgbClr val="00B0F0"/>
                </a:solidFill>
                <a:round/>
                <a:headEnd/>
                <a:tailEnd/>
              </a:ln>
            </p:spPr>
          </p:cxnSp>
          <p:cxnSp>
            <p:nvCxnSpPr>
              <p:cNvPr id="133" name="Straight Connector 166"/>
              <p:cNvCxnSpPr>
                <a:cxnSpLocks noChangeShapeType="1"/>
              </p:cNvCxnSpPr>
              <p:nvPr/>
            </p:nvCxnSpPr>
            <p:spPr bwMode="auto">
              <a:xfrm rot="1800000" flipH="1">
                <a:off x="3915978" y="4701346"/>
                <a:ext cx="548217" cy="0"/>
              </a:xfrm>
              <a:prstGeom prst="line">
                <a:avLst/>
              </a:prstGeom>
              <a:noFill/>
              <a:ln w="38100">
                <a:solidFill>
                  <a:srgbClr val="00B0F0"/>
                </a:solidFill>
                <a:round/>
                <a:headEnd/>
                <a:tailEnd/>
              </a:ln>
            </p:spPr>
          </p:cxnSp>
          <p:cxnSp>
            <p:nvCxnSpPr>
              <p:cNvPr id="134" name="Straight Connector 154"/>
              <p:cNvCxnSpPr>
                <a:cxnSpLocks noChangeShapeType="1"/>
              </p:cNvCxnSpPr>
              <p:nvPr/>
            </p:nvCxnSpPr>
            <p:spPr bwMode="auto">
              <a:xfrm rot="9000000">
                <a:off x="1487072" y="4696270"/>
                <a:ext cx="552448" cy="0"/>
              </a:xfrm>
              <a:prstGeom prst="line">
                <a:avLst/>
              </a:prstGeom>
              <a:noFill/>
              <a:ln w="38100">
                <a:solidFill>
                  <a:srgbClr val="00B0F0"/>
                </a:solidFill>
                <a:round/>
                <a:headEnd/>
                <a:tailEnd/>
              </a:ln>
            </p:spPr>
          </p:cxnSp>
          <p:cxnSp>
            <p:nvCxnSpPr>
              <p:cNvPr id="135" name="Straight Connector 67"/>
              <p:cNvCxnSpPr>
                <a:cxnSpLocks noChangeShapeType="1"/>
              </p:cNvCxnSpPr>
              <p:nvPr/>
            </p:nvCxnSpPr>
            <p:spPr bwMode="auto">
              <a:xfrm>
                <a:off x="6341390" y="3243683"/>
                <a:ext cx="0" cy="580635"/>
              </a:xfrm>
              <a:prstGeom prst="line">
                <a:avLst/>
              </a:prstGeom>
              <a:noFill/>
              <a:ln w="76200">
                <a:solidFill>
                  <a:srgbClr val="0070C0"/>
                </a:solidFill>
                <a:round/>
                <a:headEnd/>
                <a:tailEnd/>
              </a:ln>
            </p:spPr>
          </p:cxnSp>
          <p:cxnSp>
            <p:nvCxnSpPr>
              <p:cNvPr id="136" name="Straight Connector 196"/>
              <p:cNvCxnSpPr>
                <a:cxnSpLocks noChangeShapeType="1"/>
              </p:cNvCxnSpPr>
              <p:nvPr/>
            </p:nvCxnSpPr>
            <p:spPr bwMode="auto">
              <a:xfrm>
                <a:off x="5380318" y="3243683"/>
                <a:ext cx="0" cy="546686"/>
              </a:xfrm>
              <a:prstGeom prst="line">
                <a:avLst/>
              </a:prstGeom>
              <a:noFill/>
              <a:ln w="76200">
                <a:solidFill>
                  <a:srgbClr val="0070C0"/>
                </a:solidFill>
                <a:round/>
                <a:headEnd/>
                <a:tailEnd/>
              </a:ln>
            </p:spPr>
          </p:cxnSp>
          <p:cxnSp>
            <p:nvCxnSpPr>
              <p:cNvPr id="137" name="Straight Connector 194"/>
              <p:cNvCxnSpPr>
                <a:cxnSpLocks noChangeShapeType="1"/>
              </p:cNvCxnSpPr>
              <p:nvPr/>
            </p:nvCxnSpPr>
            <p:spPr bwMode="auto">
              <a:xfrm rot="5400000">
                <a:off x="5609164" y="2724653"/>
                <a:ext cx="491534" cy="0"/>
              </a:xfrm>
              <a:prstGeom prst="line">
                <a:avLst/>
              </a:prstGeom>
              <a:noFill/>
              <a:ln w="76200">
                <a:solidFill>
                  <a:srgbClr val="0070C0"/>
                </a:solidFill>
                <a:round/>
                <a:headEnd/>
                <a:tailEnd/>
              </a:ln>
            </p:spPr>
          </p:cxnSp>
          <p:cxnSp>
            <p:nvCxnSpPr>
              <p:cNvPr id="138" name="Straight Connector 189"/>
              <p:cNvCxnSpPr>
                <a:cxnSpLocks noChangeShapeType="1"/>
              </p:cNvCxnSpPr>
              <p:nvPr/>
            </p:nvCxnSpPr>
            <p:spPr bwMode="auto">
              <a:xfrm rot="9000000">
                <a:off x="6791469" y="2332525"/>
                <a:ext cx="552447" cy="0"/>
              </a:xfrm>
              <a:prstGeom prst="line">
                <a:avLst/>
              </a:prstGeom>
              <a:noFill/>
              <a:ln w="38100">
                <a:solidFill>
                  <a:srgbClr val="00B0F0"/>
                </a:solidFill>
                <a:round/>
                <a:headEnd/>
                <a:tailEnd/>
              </a:ln>
            </p:spPr>
          </p:cxnSp>
          <p:cxnSp>
            <p:nvCxnSpPr>
              <p:cNvPr id="139" name="Straight Connector 178"/>
              <p:cNvCxnSpPr>
                <a:cxnSpLocks noChangeShapeType="1"/>
              </p:cNvCxnSpPr>
              <p:nvPr/>
            </p:nvCxnSpPr>
            <p:spPr bwMode="auto">
              <a:xfrm rot="5400000">
                <a:off x="6090969" y="1951819"/>
                <a:ext cx="495764" cy="0"/>
              </a:xfrm>
              <a:prstGeom prst="line">
                <a:avLst/>
              </a:prstGeom>
              <a:noFill/>
              <a:ln w="38100">
                <a:solidFill>
                  <a:srgbClr val="00B0F0"/>
                </a:solidFill>
                <a:round/>
                <a:headEnd/>
                <a:tailEnd/>
              </a:ln>
            </p:spPr>
          </p:cxnSp>
          <p:cxnSp>
            <p:nvCxnSpPr>
              <p:cNvPr id="140" name="Straight Connector 181"/>
              <p:cNvCxnSpPr>
                <a:cxnSpLocks noChangeShapeType="1"/>
              </p:cNvCxnSpPr>
              <p:nvPr/>
            </p:nvCxnSpPr>
            <p:spPr bwMode="auto">
              <a:xfrm rot="1800000" flipH="1">
                <a:off x="6295705" y="2332525"/>
                <a:ext cx="542294" cy="0"/>
              </a:xfrm>
              <a:prstGeom prst="line">
                <a:avLst/>
              </a:prstGeom>
              <a:noFill/>
              <a:ln w="38100">
                <a:solidFill>
                  <a:srgbClr val="00B0F0"/>
                </a:solidFill>
                <a:round/>
                <a:headEnd/>
                <a:tailEnd/>
              </a:ln>
            </p:spPr>
          </p:cxnSp>
          <p:cxnSp>
            <p:nvCxnSpPr>
              <p:cNvPr id="141" name="Straight Connector 182"/>
              <p:cNvCxnSpPr>
                <a:cxnSpLocks noChangeShapeType="1"/>
              </p:cNvCxnSpPr>
              <p:nvPr/>
            </p:nvCxnSpPr>
            <p:spPr bwMode="auto">
              <a:xfrm rot="9000000">
                <a:off x="5816015" y="2332525"/>
                <a:ext cx="552448" cy="0"/>
              </a:xfrm>
              <a:prstGeom prst="line">
                <a:avLst/>
              </a:prstGeom>
              <a:noFill/>
              <a:ln w="38100">
                <a:solidFill>
                  <a:srgbClr val="00B0F0"/>
                </a:solidFill>
                <a:round/>
                <a:headEnd/>
                <a:tailEnd/>
              </a:ln>
            </p:spPr>
          </p:cxnSp>
          <p:cxnSp>
            <p:nvCxnSpPr>
              <p:cNvPr id="142" name="Straight Connector 141"/>
              <p:cNvCxnSpPr/>
              <p:nvPr/>
            </p:nvCxnSpPr>
            <p:spPr bwMode="auto">
              <a:xfrm rot="5400000">
                <a:off x="6580664" y="2715905"/>
                <a:ext cx="494512"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43" name="Straight Connector 131"/>
              <p:cNvCxnSpPr>
                <a:cxnSpLocks noChangeShapeType="1"/>
              </p:cNvCxnSpPr>
              <p:nvPr/>
            </p:nvCxnSpPr>
            <p:spPr bwMode="auto">
              <a:xfrm rot="5400000">
                <a:off x="5124822" y="1951819"/>
                <a:ext cx="495764" cy="0"/>
              </a:xfrm>
              <a:prstGeom prst="line">
                <a:avLst/>
              </a:prstGeom>
              <a:noFill/>
              <a:ln w="38100">
                <a:solidFill>
                  <a:srgbClr val="00B0F0"/>
                </a:solidFill>
                <a:round/>
                <a:headEnd/>
                <a:tailEnd/>
              </a:ln>
            </p:spPr>
          </p:cxnSp>
          <p:cxnSp>
            <p:nvCxnSpPr>
              <p:cNvPr id="144" name="Straight Connector 134"/>
              <p:cNvCxnSpPr>
                <a:cxnSpLocks noChangeShapeType="1"/>
              </p:cNvCxnSpPr>
              <p:nvPr/>
            </p:nvCxnSpPr>
            <p:spPr bwMode="auto">
              <a:xfrm rot="1800000" flipH="1">
                <a:off x="5333787" y="2332525"/>
                <a:ext cx="550756" cy="0"/>
              </a:xfrm>
              <a:prstGeom prst="line">
                <a:avLst/>
              </a:prstGeom>
              <a:noFill/>
              <a:ln w="38100">
                <a:solidFill>
                  <a:srgbClr val="00B0F0"/>
                </a:solidFill>
                <a:round/>
                <a:headEnd/>
                <a:tailEnd/>
              </a:ln>
            </p:spPr>
          </p:cxnSp>
          <p:cxnSp>
            <p:nvCxnSpPr>
              <p:cNvPr id="145" name="Straight Connector 135"/>
              <p:cNvCxnSpPr>
                <a:cxnSpLocks noChangeShapeType="1"/>
              </p:cNvCxnSpPr>
              <p:nvPr/>
            </p:nvCxnSpPr>
            <p:spPr bwMode="auto">
              <a:xfrm rot="9000000">
                <a:off x="4848175" y="2332525"/>
                <a:ext cx="549909" cy="0"/>
              </a:xfrm>
              <a:prstGeom prst="line">
                <a:avLst/>
              </a:prstGeom>
              <a:noFill/>
              <a:ln w="38100">
                <a:solidFill>
                  <a:srgbClr val="00B0F0"/>
                </a:solidFill>
                <a:round/>
                <a:headEnd/>
                <a:tailEnd/>
              </a:ln>
            </p:spPr>
          </p:cxnSp>
          <p:cxnSp>
            <p:nvCxnSpPr>
              <p:cNvPr id="146" name="Straight Connector 127"/>
              <p:cNvCxnSpPr>
                <a:cxnSpLocks noChangeShapeType="1"/>
              </p:cNvCxnSpPr>
              <p:nvPr/>
            </p:nvCxnSpPr>
            <p:spPr bwMode="auto">
              <a:xfrm rot="1800000" flipH="1">
                <a:off x="4372715" y="2332525"/>
                <a:ext cx="546525" cy="0"/>
              </a:xfrm>
              <a:prstGeom prst="line">
                <a:avLst/>
              </a:prstGeom>
              <a:noFill/>
              <a:ln w="38100">
                <a:solidFill>
                  <a:srgbClr val="00B0F0"/>
                </a:solidFill>
                <a:round/>
                <a:headEnd/>
                <a:tailEnd/>
              </a:ln>
            </p:spPr>
          </p:cxnSp>
          <p:cxnSp>
            <p:nvCxnSpPr>
              <p:cNvPr id="147" name="Straight Connector 146"/>
              <p:cNvCxnSpPr/>
              <p:nvPr/>
            </p:nvCxnSpPr>
            <p:spPr bwMode="auto">
              <a:xfrm rot="5400000">
                <a:off x="4636331" y="2715905"/>
                <a:ext cx="494512"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48" name="Straight Connector 72"/>
              <p:cNvCxnSpPr>
                <a:cxnSpLocks noChangeShapeType="1"/>
              </p:cNvCxnSpPr>
              <p:nvPr/>
            </p:nvCxnSpPr>
            <p:spPr bwMode="auto">
              <a:xfrm rot="9000000">
                <a:off x="6299089" y="3113396"/>
                <a:ext cx="550755" cy="0"/>
              </a:xfrm>
              <a:prstGeom prst="line">
                <a:avLst/>
              </a:prstGeom>
              <a:noFill/>
              <a:ln w="76200">
                <a:solidFill>
                  <a:srgbClr val="0070C0"/>
                </a:solidFill>
                <a:round/>
                <a:headEnd/>
                <a:tailEnd/>
              </a:ln>
            </p:spPr>
          </p:cxnSp>
          <p:cxnSp>
            <p:nvCxnSpPr>
              <p:cNvPr id="149" name="Straight Connector 209"/>
              <p:cNvCxnSpPr>
                <a:cxnSpLocks noChangeShapeType="1"/>
              </p:cNvCxnSpPr>
              <p:nvPr/>
            </p:nvCxnSpPr>
            <p:spPr bwMode="auto">
              <a:xfrm rot="1800000" flipH="1">
                <a:off x="5823629" y="3109167"/>
                <a:ext cx="550755" cy="0"/>
              </a:xfrm>
              <a:prstGeom prst="line">
                <a:avLst/>
              </a:prstGeom>
              <a:noFill/>
              <a:ln w="76200">
                <a:solidFill>
                  <a:srgbClr val="0070C0"/>
                </a:solidFill>
                <a:round/>
                <a:headEnd/>
                <a:tailEnd/>
              </a:ln>
            </p:spPr>
          </p:cxnSp>
          <p:cxnSp>
            <p:nvCxnSpPr>
              <p:cNvPr id="150" name="Straight Connector 201"/>
              <p:cNvCxnSpPr>
                <a:cxnSpLocks noChangeShapeType="1"/>
              </p:cNvCxnSpPr>
              <p:nvPr/>
            </p:nvCxnSpPr>
            <p:spPr bwMode="auto">
              <a:xfrm rot="9000000">
                <a:off x="5331250" y="3109167"/>
                <a:ext cx="544833" cy="0"/>
              </a:xfrm>
              <a:prstGeom prst="line">
                <a:avLst/>
              </a:prstGeom>
              <a:noFill/>
              <a:ln w="76200">
                <a:solidFill>
                  <a:srgbClr val="0070C0"/>
                </a:solidFill>
                <a:round/>
                <a:headEnd/>
                <a:tailEnd/>
              </a:ln>
            </p:spPr>
          </p:cxnSp>
          <p:cxnSp>
            <p:nvCxnSpPr>
              <p:cNvPr id="151" name="Straight Connector 202"/>
              <p:cNvCxnSpPr>
                <a:cxnSpLocks noChangeShapeType="1"/>
              </p:cNvCxnSpPr>
              <p:nvPr/>
            </p:nvCxnSpPr>
            <p:spPr bwMode="auto">
              <a:xfrm rot="1800000" flipH="1">
                <a:off x="4853251" y="3109167"/>
                <a:ext cx="550756" cy="0"/>
              </a:xfrm>
              <a:prstGeom prst="line">
                <a:avLst/>
              </a:prstGeom>
              <a:noFill/>
              <a:ln w="76200">
                <a:solidFill>
                  <a:srgbClr val="0070C0"/>
                </a:solidFill>
                <a:round/>
                <a:headEnd/>
                <a:tailEnd/>
              </a:ln>
            </p:spPr>
          </p:cxnSp>
          <p:cxnSp>
            <p:nvCxnSpPr>
              <p:cNvPr id="152" name="Straight Connector 166"/>
              <p:cNvCxnSpPr>
                <a:cxnSpLocks noChangeShapeType="1"/>
              </p:cNvCxnSpPr>
              <p:nvPr/>
            </p:nvCxnSpPr>
            <p:spPr bwMode="auto">
              <a:xfrm rot="1800000" flipH="1">
                <a:off x="6801622" y="3114242"/>
                <a:ext cx="548217" cy="0"/>
              </a:xfrm>
              <a:prstGeom prst="line">
                <a:avLst/>
              </a:prstGeom>
              <a:noFill/>
              <a:ln w="38100">
                <a:solidFill>
                  <a:srgbClr val="00B0F0"/>
                </a:solidFill>
                <a:round/>
                <a:headEnd/>
                <a:tailEnd/>
              </a:ln>
            </p:spPr>
          </p:cxnSp>
          <p:cxnSp>
            <p:nvCxnSpPr>
              <p:cNvPr id="153" name="Straight Connector 154"/>
              <p:cNvCxnSpPr>
                <a:cxnSpLocks noChangeShapeType="1"/>
              </p:cNvCxnSpPr>
              <p:nvPr/>
            </p:nvCxnSpPr>
            <p:spPr bwMode="auto">
              <a:xfrm rot="9000000">
                <a:off x="4372715" y="3109167"/>
                <a:ext cx="552448" cy="0"/>
              </a:xfrm>
              <a:prstGeom prst="line">
                <a:avLst/>
              </a:prstGeom>
              <a:noFill/>
              <a:ln w="38100">
                <a:solidFill>
                  <a:srgbClr val="00B0F0"/>
                </a:solidFill>
                <a:round/>
                <a:headEnd/>
                <a:tailEnd/>
              </a:ln>
            </p:spPr>
          </p:cxnSp>
          <p:cxnSp>
            <p:nvCxnSpPr>
              <p:cNvPr id="154" name="Straight Connector 67"/>
              <p:cNvCxnSpPr>
                <a:cxnSpLocks noChangeShapeType="1"/>
              </p:cNvCxnSpPr>
              <p:nvPr/>
            </p:nvCxnSpPr>
            <p:spPr bwMode="auto">
              <a:xfrm rot="5400000">
                <a:off x="6093508" y="5095643"/>
                <a:ext cx="495764" cy="0"/>
              </a:xfrm>
              <a:prstGeom prst="line">
                <a:avLst/>
              </a:prstGeom>
              <a:noFill/>
              <a:ln w="38100">
                <a:solidFill>
                  <a:srgbClr val="00B0F0"/>
                </a:solidFill>
                <a:round/>
                <a:headEnd/>
                <a:tailEnd/>
              </a:ln>
            </p:spPr>
          </p:cxnSp>
          <p:cxnSp>
            <p:nvCxnSpPr>
              <p:cNvPr id="155" name="Straight Connector 196"/>
              <p:cNvCxnSpPr>
                <a:cxnSpLocks noChangeShapeType="1"/>
              </p:cNvCxnSpPr>
              <p:nvPr/>
            </p:nvCxnSpPr>
            <p:spPr bwMode="auto">
              <a:xfrm rot="5400000">
                <a:off x="5132436" y="5095643"/>
                <a:ext cx="495764" cy="0"/>
              </a:xfrm>
              <a:prstGeom prst="line">
                <a:avLst/>
              </a:prstGeom>
              <a:noFill/>
              <a:ln w="38100">
                <a:solidFill>
                  <a:srgbClr val="00B0F0"/>
                </a:solidFill>
                <a:round/>
                <a:headEnd/>
                <a:tailEnd/>
              </a:ln>
            </p:spPr>
          </p:cxnSp>
          <p:cxnSp>
            <p:nvCxnSpPr>
              <p:cNvPr id="156" name="Straight Connector 194"/>
              <p:cNvCxnSpPr>
                <a:cxnSpLocks noChangeShapeType="1"/>
              </p:cNvCxnSpPr>
              <p:nvPr/>
            </p:nvCxnSpPr>
            <p:spPr bwMode="auto">
              <a:xfrm rot="5400000">
                <a:off x="5609164" y="4328731"/>
                <a:ext cx="491534" cy="0"/>
              </a:xfrm>
              <a:prstGeom prst="line">
                <a:avLst/>
              </a:prstGeom>
              <a:noFill/>
              <a:ln w="76200">
                <a:solidFill>
                  <a:srgbClr val="0070C0"/>
                </a:solidFill>
                <a:round/>
                <a:headEnd/>
                <a:tailEnd/>
              </a:ln>
            </p:spPr>
          </p:cxnSp>
          <p:cxnSp>
            <p:nvCxnSpPr>
              <p:cNvPr id="157" name="Straight Connector 189"/>
              <p:cNvCxnSpPr>
                <a:cxnSpLocks noChangeShapeType="1"/>
              </p:cNvCxnSpPr>
              <p:nvPr/>
            </p:nvCxnSpPr>
            <p:spPr bwMode="auto">
              <a:xfrm rot="9000000">
                <a:off x="6791469" y="3936604"/>
                <a:ext cx="552447" cy="0"/>
              </a:xfrm>
              <a:prstGeom prst="line">
                <a:avLst/>
              </a:prstGeom>
              <a:noFill/>
              <a:ln w="38100">
                <a:solidFill>
                  <a:srgbClr val="00B0F0"/>
                </a:solidFill>
                <a:round/>
                <a:headEnd/>
                <a:tailEnd/>
              </a:ln>
            </p:spPr>
          </p:cxnSp>
          <p:cxnSp>
            <p:nvCxnSpPr>
              <p:cNvPr id="158" name="Straight Connector 178"/>
              <p:cNvCxnSpPr>
                <a:cxnSpLocks noChangeShapeType="1"/>
              </p:cNvCxnSpPr>
              <p:nvPr/>
            </p:nvCxnSpPr>
            <p:spPr bwMode="auto">
              <a:xfrm>
                <a:off x="7314878" y="3248605"/>
                <a:ext cx="0" cy="584200"/>
              </a:xfrm>
              <a:prstGeom prst="line">
                <a:avLst/>
              </a:prstGeom>
              <a:noFill/>
              <a:ln w="38100">
                <a:solidFill>
                  <a:srgbClr val="00B0F0"/>
                </a:solidFill>
                <a:round/>
                <a:headEnd/>
                <a:tailEnd/>
              </a:ln>
            </p:spPr>
          </p:cxnSp>
          <p:cxnSp>
            <p:nvCxnSpPr>
              <p:cNvPr id="159" name="Straight Connector 181"/>
              <p:cNvCxnSpPr>
                <a:cxnSpLocks noChangeShapeType="1"/>
              </p:cNvCxnSpPr>
              <p:nvPr/>
            </p:nvCxnSpPr>
            <p:spPr bwMode="auto">
              <a:xfrm rot="1800000" flipH="1">
                <a:off x="6295705" y="3936604"/>
                <a:ext cx="542294" cy="0"/>
              </a:xfrm>
              <a:prstGeom prst="line">
                <a:avLst/>
              </a:prstGeom>
              <a:noFill/>
              <a:ln w="76200">
                <a:solidFill>
                  <a:srgbClr val="0070C0"/>
                </a:solidFill>
                <a:round/>
                <a:headEnd/>
                <a:tailEnd/>
              </a:ln>
            </p:spPr>
          </p:cxnSp>
          <p:cxnSp>
            <p:nvCxnSpPr>
              <p:cNvPr id="160" name="Straight Connector 182"/>
              <p:cNvCxnSpPr>
                <a:cxnSpLocks noChangeShapeType="1"/>
              </p:cNvCxnSpPr>
              <p:nvPr/>
            </p:nvCxnSpPr>
            <p:spPr bwMode="auto">
              <a:xfrm rot="9000000">
                <a:off x="5816015" y="3936604"/>
                <a:ext cx="552448" cy="0"/>
              </a:xfrm>
              <a:prstGeom prst="line">
                <a:avLst/>
              </a:prstGeom>
              <a:noFill/>
              <a:ln w="76200">
                <a:solidFill>
                  <a:srgbClr val="0070C0"/>
                </a:solidFill>
                <a:round/>
                <a:headEnd/>
                <a:tailEnd/>
              </a:ln>
            </p:spPr>
          </p:cxnSp>
          <p:cxnSp>
            <p:nvCxnSpPr>
              <p:cNvPr id="161" name="Straight Connector 160"/>
              <p:cNvCxnSpPr/>
              <p:nvPr/>
            </p:nvCxnSpPr>
            <p:spPr bwMode="auto">
              <a:xfrm rot="5400000">
                <a:off x="6580664" y="4318879"/>
                <a:ext cx="494512"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62" name="Straight Connector 131"/>
              <p:cNvCxnSpPr>
                <a:cxnSpLocks noChangeShapeType="1"/>
              </p:cNvCxnSpPr>
              <p:nvPr/>
            </p:nvCxnSpPr>
            <p:spPr bwMode="auto">
              <a:xfrm rot="5400000">
                <a:off x="4182744" y="5083591"/>
                <a:ext cx="495764" cy="0"/>
              </a:xfrm>
              <a:prstGeom prst="line">
                <a:avLst/>
              </a:prstGeom>
              <a:noFill/>
              <a:ln w="38100">
                <a:solidFill>
                  <a:srgbClr val="00B0F0"/>
                </a:solidFill>
                <a:round/>
                <a:headEnd/>
                <a:tailEnd/>
              </a:ln>
            </p:spPr>
          </p:cxnSp>
          <p:cxnSp>
            <p:nvCxnSpPr>
              <p:cNvPr id="163" name="Straight Connector 134"/>
              <p:cNvCxnSpPr>
                <a:cxnSpLocks noChangeShapeType="1"/>
              </p:cNvCxnSpPr>
              <p:nvPr/>
            </p:nvCxnSpPr>
            <p:spPr bwMode="auto">
              <a:xfrm rot="1800000" flipH="1">
                <a:off x="5333787" y="3936604"/>
                <a:ext cx="550756" cy="0"/>
              </a:xfrm>
              <a:prstGeom prst="line">
                <a:avLst/>
              </a:prstGeom>
              <a:noFill/>
              <a:ln w="76200">
                <a:solidFill>
                  <a:srgbClr val="0070C0"/>
                </a:solidFill>
                <a:round/>
                <a:headEnd/>
                <a:tailEnd/>
              </a:ln>
            </p:spPr>
          </p:cxnSp>
          <p:cxnSp>
            <p:nvCxnSpPr>
              <p:cNvPr id="164" name="Straight Connector 135"/>
              <p:cNvCxnSpPr>
                <a:cxnSpLocks noChangeShapeType="1"/>
              </p:cNvCxnSpPr>
              <p:nvPr/>
            </p:nvCxnSpPr>
            <p:spPr bwMode="auto">
              <a:xfrm rot="9000000">
                <a:off x="4848175" y="3936604"/>
                <a:ext cx="549909" cy="0"/>
              </a:xfrm>
              <a:prstGeom prst="line">
                <a:avLst/>
              </a:prstGeom>
              <a:noFill/>
              <a:ln w="76200">
                <a:solidFill>
                  <a:srgbClr val="0070C0"/>
                </a:solidFill>
                <a:round/>
                <a:headEnd/>
                <a:tailEnd/>
              </a:ln>
            </p:spPr>
          </p:cxnSp>
          <p:cxnSp>
            <p:nvCxnSpPr>
              <p:cNvPr id="165" name="Straight Connector 127"/>
              <p:cNvCxnSpPr>
                <a:cxnSpLocks noChangeShapeType="1"/>
              </p:cNvCxnSpPr>
              <p:nvPr/>
            </p:nvCxnSpPr>
            <p:spPr bwMode="auto">
              <a:xfrm rot="1800000" flipH="1">
                <a:off x="4372715" y="3936604"/>
                <a:ext cx="546525" cy="0"/>
              </a:xfrm>
              <a:prstGeom prst="line">
                <a:avLst/>
              </a:prstGeom>
              <a:noFill/>
              <a:ln w="38100">
                <a:solidFill>
                  <a:srgbClr val="00B0F0"/>
                </a:solidFill>
                <a:round/>
                <a:headEnd/>
                <a:tailEnd/>
              </a:ln>
            </p:spPr>
          </p:cxnSp>
          <p:cxnSp>
            <p:nvCxnSpPr>
              <p:cNvPr id="166" name="Straight Connector 165"/>
              <p:cNvCxnSpPr/>
              <p:nvPr/>
            </p:nvCxnSpPr>
            <p:spPr bwMode="auto">
              <a:xfrm rot="5400000">
                <a:off x="4636331" y="4318879"/>
                <a:ext cx="494512"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67" name="Straight Connector 72"/>
              <p:cNvCxnSpPr>
                <a:cxnSpLocks noChangeShapeType="1"/>
              </p:cNvCxnSpPr>
              <p:nvPr/>
            </p:nvCxnSpPr>
            <p:spPr bwMode="auto">
              <a:xfrm rot="9000000">
                <a:off x="6299089" y="4717475"/>
                <a:ext cx="550755" cy="0"/>
              </a:xfrm>
              <a:prstGeom prst="line">
                <a:avLst/>
              </a:prstGeom>
              <a:noFill/>
              <a:ln w="38100">
                <a:solidFill>
                  <a:srgbClr val="00B0F0"/>
                </a:solidFill>
                <a:round/>
                <a:headEnd/>
                <a:tailEnd/>
              </a:ln>
            </p:spPr>
          </p:cxnSp>
          <p:cxnSp>
            <p:nvCxnSpPr>
              <p:cNvPr id="168" name="Straight Connector 209"/>
              <p:cNvCxnSpPr>
                <a:cxnSpLocks noChangeShapeType="1"/>
              </p:cNvCxnSpPr>
              <p:nvPr/>
            </p:nvCxnSpPr>
            <p:spPr bwMode="auto">
              <a:xfrm rot="1800000" flipH="1">
                <a:off x="5823629" y="4713245"/>
                <a:ext cx="550755" cy="0"/>
              </a:xfrm>
              <a:prstGeom prst="line">
                <a:avLst/>
              </a:prstGeom>
              <a:noFill/>
              <a:ln w="38100">
                <a:solidFill>
                  <a:srgbClr val="00B0F0"/>
                </a:solidFill>
                <a:round/>
                <a:headEnd/>
                <a:tailEnd/>
              </a:ln>
            </p:spPr>
          </p:cxnSp>
          <p:cxnSp>
            <p:nvCxnSpPr>
              <p:cNvPr id="169" name="Straight Connector 201"/>
              <p:cNvCxnSpPr>
                <a:cxnSpLocks noChangeShapeType="1"/>
              </p:cNvCxnSpPr>
              <p:nvPr/>
            </p:nvCxnSpPr>
            <p:spPr bwMode="auto">
              <a:xfrm rot="9000000">
                <a:off x="5331250" y="4713245"/>
                <a:ext cx="544833" cy="0"/>
              </a:xfrm>
              <a:prstGeom prst="line">
                <a:avLst/>
              </a:prstGeom>
              <a:noFill/>
              <a:ln w="38100">
                <a:solidFill>
                  <a:srgbClr val="00B0F0"/>
                </a:solidFill>
                <a:round/>
                <a:headEnd/>
                <a:tailEnd/>
              </a:ln>
            </p:spPr>
          </p:cxnSp>
          <p:cxnSp>
            <p:nvCxnSpPr>
              <p:cNvPr id="170" name="Straight Connector 202"/>
              <p:cNvCxnSpPr>
                <a:cxnSpLocks noChangeShapeType="1"/>
              </p:cNvCxnSpPr>
              <p:nvPr/>
            </p:nvCxnSpPr>
            <p:spPr bwMode="auto">
              <a:xfrm rot="1800000" flipH="1">
                <a:off x="4853251" y="4713245"/>
                <a:ext cx="550756" cy="0"/>
              </a:xfrm>
              <a:prstGeom prst="line">
                <a:avLst/>
              </a:prstGeom>
              <a:noFill/>
              <a:ln w="38100">
                <a:solidFill>
                  <a:srgbClr val="00B0F0"/>
                </a:solidFill>
                <a:round/>
                <a:headEnd/>
                <a:tailEnd/>
              </a:ln>
            </p:spPr>
          </p:cxnSp>
          <p:cxnSp>
            <p:nvCxnSpPr>
              <p:cNvPr id="171" name="Straight Connector 166"/>
              <p:cNvCxnSpPr>
                <a:cxnSpLocks noChangeShapeType="1"/>
              </p:cNvCxnSpPr>
              <p:nvPr/>
            </p:nvCxnSpPr>
            <p:spPr bwMode="auto">
              <a:xfrm rot="1800000" flipH="1">
                <a:off x="6801622" y="4718320"/>
                <a:ext cx="548217" cy="0"/>
              </a:xfrm>
              <a:prstGeom prst="line">
                <a:avLst/>
              </a:prstGeom>
              <a:noFill/>
              <a:ln w="38100">
                <a:solidFill>
                  <a:srgbClr val="00B0F0"/>
                </a:solidFill>
                <a:round/>
                <a:headEnd/>
                <a:tailEnd/>
              </a:ln>
            </p:spPr>
          </p:cxnSp>
          <p:cxnSp>
            <p:nvCxnSpPr>
              <p:cNvPr id="172" name="Straight Connector 154"/>
              <p:cNvCxnSpPr>
                <a:cxnSpLocks noChangeShapeType="1"/>
              </p:cNvCxnSpPr>
              <p:nvPr/>
            </p:nvCxnSpPr>
            <p:spPr bwMode="auto">
              <a:xfrm rot="9000000">
                <a:off x="4372715" y="4713245"/>
                <a:ext cx="552448" cy="0"/>
              </a:xfrm>
              <a:prstGeom prst="line">
                <a:avLst/>
              </a:prstGeom>
              <a:noFill/>
              <a:ln w="38100">
                <a:solidFill>
                  <a:srgbClr val="00B0F0"/>
                </a:solidFill>
                <a:round/>
                <a:headEnd/>
                <a:tailEnd/>
              </a:ln>
            </p:spPr>
          </p:cxnSp>
          <p:cxnSp>
            <p:nvCxnSpPr>
              <p:cNvPr id="173" name="Straight Connector 131"/>
              <p:cNvCxnSpPr>
                <a:cxnSpLocks noChangeShapeType="1"/>
              </p:cNvCxnSpPr>
              <p:nvPr/>
            </p:nvCxnSpPr>
            <p:spPr bwMode="auto">
              <a:xfrm rot="5400000">
                <a:off x="4165769" y="1943332"/>
                <a:ext cx="495764" cy="0"/>
              </a:xfrm>
              <a:prstGeom prst="line">
                <a:avLst/>
              </a:prstGeom>
              <a:noFill/>
              <a:ln w="38100">
                <a:solidFill>
                  <a:srgbClr val="00B0F0"/>
                </a:solidFill>
                <a:round/>
                <a:headEnd/>
                <a:tailEnd/>
              </a:ln>
            </p:spPr>
          </p:cxnSp>
          <p:cxnSp>
            <p:nvCxnSpPr>
              <p:cNvPr id="175" name="Straight Connector 127"/>
              <p:cNvCxnSpPr>
                <a:cxnSpLocks noChangeShapeType="1"/>
              </p:cNvCxnSpPr>
              <p:nvPr/>
            </p:nvCxnSpPr>
            <p:spPr bwMode="auto">
              <a:xfrm rot="1800000" flipH="1">
                <a:off x="1003301" y="3079398"/>
                <a:ext cx="546525" cy="0"/>
              </a:xfrm>
              <a:prstGeom prst="line">
                <a:avLst/>
              </a:prstGeom>
              <a:noFill/>
              <a:ln w="38100">
                <a:solidFill>
                  <a:srgbClr val="00B0F0"/>
                </a:solidFill>
                <a:round/>
                <a:headEnd/>
                <a:tailEnd/>
              </a:ln>
            </p:spPr>
          </p:cxnSp>
          <p:cxnSp>
            <p:nvCxnSpPr>
              <p:cNvPr id="176" name="Straight Connector 189"/>
              <p:cNvCxnSpPr>
                <a:cxnSpLocks noChangeShapeType="1"/>
              </p:cNvCxnSpPr>
              <p:nvPr/>
            </p:nvCxnSpPr>
            <p:spPr bwMode="auto">
              <a:xfrm rot="9000000">
                <a:off x="7275239" y="3087885"/>
                <a:ext cx="552447" cy="0"/>
              </a:xfrm>
              <a:prstGeom prst="line">
                <a:avLst/>
              </a:prstGeom>
              <a:noFill/>
              <a:ln w="38100">
                <a:solidFill>
                  <a:srgbClr val="00B0F0"/>
                </a:solidFill>
                <a:round/>
                <a:headEnd/>
                <a:tailEnd/>
              </a:ln>
            </p:spPr>
          </p:cxnSp>
          <p:cxnSp>
            <p:nvCxnSpPr>
              <p:cNvPr id="177" name="Straight Connector 196"/>
              <p:cNvCxnSpPr>
                <a:cxnSpLocks noChangeShapeType="1"/>
              </p:cNvCxnSpPr>
              <p:nvPr/>
            </p:nvCxnSpPr>
            <p:spPr bwMode="auto">
              <a:xfrm rot="1800000" flipH="1">
                <a:off x="7285393" y="3954474"/>
                <a:ext cx="548217" cy="0"/>
              </a:xfrm>
              <a:prstGeom prst="line">
                <a:avLst/>
              </a:prstGeom>
              <a:noFill/>
              <a:ln w="38100">
                <a:solidFill>
                  <a:srgbClr val="00B0F0"/>
                </a:solidFill>
                <a:round/>
                <a:headEnd/>
                <a:tailEnd/>
              </a:ln>
            </p:spPr>
          </p:cxnSp>
          <p:cxnSp>
            <p:nvCxnSpPr>
              <p:cNvPr id="178" name="Straight Connector 154"/>
              <p:cNvCxnSpPr>
                <a:cxnSpLocks noChangeShapeType="1"/>
              </p:cNvCxnSpPr>
              <p:nvPr/>
            </p:nvCxnSpPr>
            <p:spPr bwMode="auto">
              <a:xfrm rot="9000000">
                <a:off x="1011789" y="3906964"/>
                <a:ext cx="552448" cy="0"/>
              </a:xfrm>
              <a:prstGeom prst="line">
                <a:avLst/>
              </a:prstGeom>
              <a:noFill/>
              <a:ln w="38100">
                <a:solidFill>
                  <a:srgbClr val="00B0F0"/>
                </a:solidFill>
                <a:round/>
                <a:headEnd/>
                <a:tailEnd/>
              </a:ln>
            </p:spPr>
          </p:cxnSp>
        </p:grpSp>
        <p:sp>
          <p:nvSpPr>
            <p:cNvPr id="95" name="TextBox 4"/>
            <p:cNvSpPr txBox="1">
              <a:spLocks noChangeArrowheads="1"/>
            </p:cNvSpPr>
            <p:nvPr/>
          </p:nvSpPr>
          <p:spPr bwMode="auto">
            <a:xfrm>
              <a:off x="4776878" y="3408110"/>
              <a:ext cx="339725" cy="461963"/>
            </a:xfrm>
            <a:prstGeom prst="rect">
              <a:avLst/>
            </a:prstGeom>
            <a:noFill/>
            <a:ln w="9525">
              <a:noFill/>
              <a:miter lim="800000"/>
              <a:headEnd/>
              <a:tailEnd/>
            </a:ln>
          </p:spPr>
          <p:txBody>
            <a:bodyPr wrap="none">
              <a:spAutoFit/>
            </a:bodyPr>
            <a:lstStyle/>
            <a:p>
              <a:r>
                <a:rPr lang="en-US"/>
                <a:t>v</a:t>
              </a:r>
            </a:p>
          </p:txBody>
        </p:sp>
        <p:sp>
          <p:nvSpPr>
            <p:cNvPr id="96" name="TextBox 96"/>
            <p:cNvSpPr txBox="1">
              <a:spLocks noChangeArrowheads="1"/>
            </p:cNvSpPr>
            <p:nvPr/>
          </p:nvSpPr>
          <p:spPr bwMode="auto">
            <a:xfrm>
              <a:off x="7340600" y="3828693"/>
              <a:ext cx="355600" cy="461963"/>
            </a:xfrm>
            <a:prstGeom prst="rect">
              <a:avLst/>
            </a:prstGeom>
            <a:noFill/>
            <a:ln w="9525">
              <a:noFill/>
              <a:miter lim="800000"/>
              <a:headEnd/>
              <a:tailEnd/>
            </a:ln>
          </p:spPr>
          <p:txBody>
            <a:bodyPr wrap="none">
              <a:spAutoFit/>
            </a:bodyPr>
            <a:lstStyle/>
            <a:p>
              <a:r>
                <a:rPr lang="en-US" dirty="0"/>
                <a:t>p</a:t>
              </a:r>
            </a:p>
          </p:txBody>
        </p:sp>
      </p:grpSp>
      <p:sp>
        <p:nvSpPr>
          <p:cNvPr id="179" name="TextBox 178"/>
          <p:cNvSpPr txBox="1"/>
          <p:nvPr/>
        </p:nvSpPr>
        <p:spPr>
          <a:xfrm>
            <a:off x="4867275" y="4352925"/>
            <a:ext cx="3616696" cy="1200329"/>
          </a:xfrm>
          <a:prstGeom prst="rect">
            <a:avLst/>
          </a:prstGeom>
          <a:noFill/>
        </p:spPr>
        <p:txBody>
          <a:bodyPr wrap="none" rtlCol="0">
            <a:spAutoFit/>
          </a:bodyPr>
          <a:lstStyle/>
          <a:p>
            <a:r>
              <a:rPr lang="en-US" dirty="0" smtClean="0"/>
              <a:t>         Ground State</a:t>
            </a:r>
          </a:p>
          <a:p>
            <a:r>
              <a:rPr lang="en-US" i="1" dirty="0" err="1" smtClean="0">
                <a:latin typeface="Times New Roman" pitchFamily="18" charset="0"/>
                <a:cs typeface="Times New Roman" pitchFamily="18" charset="0"/>
              </a:rPr>
              <a:t>Q</a:t>
            </a:r>
            <a:r>
              <a:rPr lang="en-US" baseline="-25000" dirty="0" err="1" smtClean="0"/>
              <a:t>v</a:t>
            </a:r>
            <a:r>
              <a:rPr lang="en-US" dirty="0" smtClean="0"/>
              <a:t> = 1 on each vertex</a:t>
            </a:r>
          </a:p>
          <a:p>
            <a:r>
              <a:rPr lang="en-US" i="1" dirty="0" smtClean="0">
                <a:latin typeface="Times New Roman" pitchFamily="18" charset="0"/>
                <a:cs typeface="Times New Roman" pitchFamily="18" charset="0"/>
              </a:rPr>
              <a:t>B</a:t>
            </a:r>
            <a:r>
              <a:rPr lang="en-US" baseline="-25000" dirty="0" smtClean="0"/>
              <a:t>p</a:t>
            </a:r>
            <a:r>
              <a:rPr lang="en-US" dirty="0" smtClean="0"/>
              <a:t> = 1 on each </a:t>
            </a:r>
            <a:r>
              <a:rPr lang="en-US" dirty="0" err="1" smtClean="0"/>
              <a:t>plaquette</a:t>
            </a:r>
            <a:endParaRPr lang="en-US" dirty="0"/>
          </a:p>
        </p:txBody>
      </p:sp>
      <p:sp>
        <p:nvSpPr>
          <p:cNvPr id="180" name="TextBox 179"/>
          <p:cNvSpPr txBox="1"/>
          <p:nvPr/>
        </p:nvSpPr>
        <p:spPr>
          <a:xfrm>
            <a:off x="4600575" y="5848171"/>
            <a:ext cx="4086375" cy="830997"/>
          </a:xfrm>
          <a:prstGeom prst="rect">
            <a:avLst/>
          </a:prstGeom>
          <a:noFill/>
        </p:spPr>
        <p:txBody>
          <a:bodyPr wrap="none" rtlCol="0">
            <a:spAutoFit/>
          </a:bodyPr>
          <a:lstStyle/>
          <a:p>
            <a:r>
              <a:rPr lang="en-US" dirty="0" smtClean="0"/>
              <a:t>Excited States are Fibonacci</a:t>
            </a:r>
          </a:p>
          <a:p>
            <a:r>
              <a:rPr lang="en-US" dirty="0" err="1" smtClean="0"/>
              <a:t>Anyons</a:t>
            </a:r>
            <a:endParaRPr lang="en-US" dirty="0" smtClean="0"/>
          </a:p>
        </p:txBody>
      </p:sp>
      <p:sp>
        <p:nvSpPr>
          <p:cNvPr id="184" name="TextBox 183"/>
          <p:cNvSpPr txBox="1"/>
          <p:nvPr/>
        </p:nvSpPr>
        <p:spPr>
          <a:xfrm>
            <a:off x="571500" y="6076950"/>
            <a:ext cx="269626" cy="461665"/>
          </a:xfrm>
          <a:prstGeom prst="rect">
            <a:avLst/>
          </a:prstGeom>
          <a:noFill/>
        </p:spPr>
        <p:txBody>
          <a:bodyPr wrap="none" rtlCol="0">
            <a:spAutoFit/>
          </a:bodyPr>
          <a:lstStyle/>
          <a:p>
            <a:r>
              <a:rPr lang="en-US" dirty="0" smtClean="0"/>
              <a:t> </a:t>
            </a:r>
            <a:endParaRPr lang="en-US" dirty="0"/>
          </a:p>
        </p:txBody>
      </p:sp>
      <p:sp>
        <p:nvSpPr>
          <p:cNvPr id="185" name="TextBox 184"/>
          <p:cNvSpPr txBox="1"/>
          <p:nvPr/>
        </p:nvSpPr>
        <p:spPr>
          <a:xfrm>
            <a:off x="514350" y="6076950"/>
            <a:ext cx="1372492" cy="461665"/>
          </a:xfrm>
          <a:prstGeom prst="rect">
            <a:avLst/>
          </a:prstGeom>
          <a:noFill/>
        </p:spPr>
        <p:txBody>
          <a:bodyPr wrap="none" rtlCol="0">
            <a:spAutoFit/>
          </a:bodyPr>
          <a:lstStyle/>
          <a:p>
            <a:r>
              <a:rPr lang="en-US" i="1" dirty="0" err="1" smtClean="0">
                <a:latin typeface="Times New Roman" pitchFamily="18" charset="0"/>
                <a:cs typeface="Times New Roman" pitchFamily="18" charset="0"/>
              </a:rPr>
              <a:t>Q</a:t>
            </a:r>
            <a:r>
              <a:rPr lang="en-US" baseline="-25000" dirty="0" err="1" smtClean="0"/>
              <a:t>v</a:t>
            </a:r>
            <a:r>
              <a:rPr lang="en-US" dirty="0" smtClean="0"/>
              <a:t> = 0,1 </a:t>
            </a:r>
            <a:endParaRPr lang="en-US" dirty="0"/>
          </a:p>
        </p:txBody>
      </p:sp>
      <p:sp>
        <p:nvSpPr>
          <p:cNvPr id="186" name="TextBox 185"/>
          <p:cNvSpPr txBox="1"/>
          <p:nvPr/>
        </p:nvSpPr>
        <p:spPr>
          <a:xfrm>
            <a:off x="2371725" y="6076950"/>
            <a:ext cx="1348446" cy="461665"/>
          </a:xfrm>
          <a:prstGeom prst="rect">
            <a:avLst/>
          </a:prstGeom>
          <a:noFill/>
        </p:spPr>
        <p:txBody>
          <a:bodyPr wrap="none" rtlCol="0">
            <a:spAutoFit/>
          </a:bodyPr>
          <a:lstStyle/>
          <a:p>
            <a:r>
              <a:rPr lang="en-US" i="1" dirty="0" smtClean="0">
                <a:latin typeface="Times New Roman" pitchFamily="18" charset="0"/>
                <a:cs typeface="Times New Roman" pitchFamily="18" charset="0"/>
              </a:rPr>
              <a:t>B</a:t>
            </a:r>
            <a:r>
              <a:rPr lang="en-US" baseline="-25000" dirty="0" smtClean="0"/>
              <a:t>p</a:t>
            </a:r>
            <a:r>
              <a:rPr lang="en-US" dirty="0" smtClean="0"/>
              <a:t> = 0,1 </a:t>
            </a:r>
            <a:endParaRPr lang="en-US" dirty="0"/>
          </a:p>
        </p:txBody>
      </p:sp>
      <p:sp>
        <p:nvSpPr>
          <p:cNvPr id="191" name="Rectangle 190"/>
          <p:cNvSpPr/>
          <p:nvPr/>
        </p:nvSpPr>
        <p:spPr bwMode="auto">
          <a:xfrm>
            <a:off x="4638675" y="4362450"/>
            <a:ext cx="3962400" cy="1323975"/>
          </a:xfrm>
          <a:prstGeom prst="rect">
            <a:avLst/>
          </a:prstGeom>
          <a:noFill/>
          <a:ln w="38100">
            <a:solidFill>
              <a:srgbClr val="92D050"/>
            </a:solidFill>
            <a:headEnd type="none" w="med" len="med"/>
            <a:tailEnd type="none" w="med" len="med"/>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lang="en-US" dirty="0" smtClean="0"/>
          </a:p>
        </p:txBody>
      </p:sp>
      <p:sp>
        <p:nvSpPr>
          <p:cNvPr id="192" name="Rectangle 191"/>
          <p:cNvSpPr/>
          <p:nvPr/>
        </p:nvSpPr>
        <p:spPr bwMode="auto">
          <a:xfrm>
            <a:off x="4629150" y="5857875"/>
            <a:ext cx="3962400" cy="828675"/>
          </a:xfrm>
          <a:prstGeom prst="rect">
            <a:avLst/>
          </a:prstGeom>
          <a:noFill/>
          <a:ln w="38100">
            <a:solidFill>
              <a:srgbClr val="92D050"/>
            </a:solidFill>
            <a:headEnd type="none" w="med" len="med"/>
            <a:tailEnd type="none" w="med" len="med"/>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lang="en-US" dirty="0" smtClean="0"/>
          </a:p>
        </p:txBody>
      </p:sp>
      <p:cxnSp>
        <p:nvCxnSpPr>
          <p:cNvPr id="187" name="Straight Connector 119"/>
          <p:cNvCxnSpPr>
            <a:cxnSpLocks noChangeShapeType="1"/>
          </p:cNvCxnSpPr>
          <p:nvPr/>
        </p:nvCxnSpPr>
        <p:spPr bwMode="auto">
          <a:xfrm>
            <a:off x="28575" y="1028700"/>
            <a:ext cx="9070975" cy="0"/>
          </a:xfrm>
          <a:prstGeom prst="line">
            <a:avLst/>
          </a:prstGeom>
          <a:noFill/>
          <a:ln w="76200" algn="ctr">
            <a:solidFill>
              <a:srgbClr val="B6DCDF"/>
            </a:solidFill>
            <a:round/>
            <a:headEnd/>
            <a:tailEnd/>
          </a:ln>
        </p:spPr>
      </p:cxnSp>
      <p:sp>
        <p:nvSpPr>
          <p:cNvPr id="189" name="TextBox 3"/>
          <p:cNvSpPr txBox="1">
            <a:spLocks noChangeArrowheads="1"/>
          </p:cNvSpPr>
          <p:nvPr/>
        </p:nvSpPr>
        <p:spPr bwMode="auto">
          <a:xfrm>
            <a:off x="0" y="214313"/>
            <a:ext cx="6177973" cy="646331"/>
          </a:xfrm>
          <a:prstGeom prst="rect">
            <a:avLst/>
          </a:prstGeom>
          <a:noFill/>
          <a:ln w="9525">
            <a:noFill/>
            <a:miter lim="800000"/>
            <a:headEnd/>
            <a:tailEnd/>
          </a:ln>
        </p:spPr>
        <p:txBody>
          <a:bodyPr wrap="none">
            <a:spAutoFit/>
          </a:bodyPr>
          <a:lstStyle/>
          <a:p>
            <a:r>
              <a:rPr lang="en-US" sz="3600" dirty="0" smtClean="0"/>
              <a:t>“Fibonacci” Levin-</a:t>
            </a:r>
            <a:r>
              <a:rPr lang="en-US" sz="3600" dirty="0" err="1" smtClean="0"/>
              <a:t>Wen</a:t>
            </a:r>
            <a:r>
              <a:rPr lang="en-US" sz="3600" dirty="0" smtClean="0"/>
              <a:t> Model</a:t>
            </a:r>
            <a:endParaRPr lang="en-US" sz="3600" dirty="0"/>
          </a:p>
        </p:txBody>
      </p:sp>
      <p:sp>
        <p:nvSpPr>
          <p:cNvPr id="190" name="TextBox 189"/>
          <p:cNvSpPr txBox="1"/>
          <p:nvPr/>
        </p:nvSpPr>
        <p:spPr>
          <a:xfrm>
            <a:off x="6202079" y="342900"/>
            <a:ext cx="2945230" cy="400110"/>
          </a:xfrm>
          <a:prstGeom prst="rect">
            <a:avLst/>
          </a:prstGeom>
          <a:noFill/>
        </p:spPr>
        <p:txBody>
          <a:bodyPr wrap="none" rtlCol="0">
            <a:spAutoFit/>
          </a:bodyPr>
          <a:lstStyle/>
          <a:p>
            <a:r>
              <a:rPr lang="en-US" sz="2000" dirty="0" smtClean="0">
                <a:solidFill>
                  <a:schemeClr val="accent6"/>
                </a:solidFill>
              </a:rPr>
              <a:t>Levin &amp; </a:t>
            </a:r>
            <a:r>
              <a:rPr lang="en-US" sz="2000" dirty="0" err="1" smtClean="0">
                <a:solidFill>
                  <a:schemeClr val="accent6"/>
                </a:solidFill>
              </a:rPr>
              <a:t>Wen</a:t>
            </a:r>
            <a:r>
              <a:rPr lang="en-US" sz="2000" dirty="0" smtClean="0">
                <a:solidFill>
                  <a:schemeClr val="accent6"/>
                </a:solidFill>
              </a:rPr>
              <a:t>, PRB 2005</a:t>
            </a:r>
            <a:endParaRPr lang="en-US" sz="2000" dirty="0">
              <a:solidFill>
                <a:schemeClr val="accent6"/>
              </a:solidFill>
            </a:endParaRPr>
          </a:p>
        </p:txBody>
      </p:sp>
    </p:spTree>
    <p:extLst>
      <p:ext uri="{BB962C8B-B14F-4D97-AF65-F5344CB8AC3E}">
        <p14:creationId xmlns:p14="http://schemas.microsoft.com/office/powerpoint/2010/main" val="292627222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9596" name="Group 92"/>
          <p:cNvGrpSpPr>
            <a:grpSpLocks/>
          </p:cNvGrpSpPr>
          <p:nvPr/>
        </p:nvGrpSpPr>
        <p:grpSpPr bwMode="auto">
          <a:xfrm>
            <a:off x="508000" y="1552575"/>
            <a:ext cx="5578475" cy="2979738"/>
            <a:chOff x="1003301" y="1695450"/>
            <a:chExt cx="6830309" cy="3648075"/>
          </a:xfrm>
        </p:grpSpPr>
        <p:cxnSp>
          <p:nvCxnSpPr>
            <p:cNvPr id="269627" name="Straight Connector 67"/>
            <p:cNvCxnSpPr>
              <a:cxnSpLocks noChangeShapeType="1"/>
            </p:cNvCxnSpPr>
            <p:nvPr/>
          </p:nvCxnSpPr>
          <p:spPr bwMode="auto">
            <a:xfrm>
              <a:off x="3447259" y="3243683"/>
              <a:ext cx="0" cy="580635"/>
            </a:xfrm>
            <a:prstGeom prst="line">
              <a:avLst/>
            </a:prstGeom>
            <a:noFill/>
            <a:ln w="38100">
              <a:solidFill>
                <a:srgbClr val="00B0F0"/>
              </a:solidFill>
              <a:round/>
              <a:headEnd/>
              <a:tailEnd/>
            </a:ln>
          </p:spPr>
        </p:cxnSp>
        <p:cxnSp>
          <p:nvCxnSpPr>
            <p:cNvPr id="269628" name="Straight Connector 196"/>
            <p:cNvCxnSpPr>
              <a:cxnSpLocks noChangeShapeType="1"/>
            </p:cNvCxnSpPr>
            <p:nvPr/>
          </p:nvCxnSpPr>
          <p:spPr bwMode="auto">
            <a:xfrm rot="5400000">
              <a:off x="2238305" y="3491565"/>
              <a:ext cx="495764" cy="0"/>
            </a:xfrm>
            <a:prstGeom prst="line">
              <a:avLst/>
            </a:prstGeom>
            <a:noFill/>
            <a:ln w="38100">
              <a:solidFill>
                <a:srgbClr val="00B0F0"/>
              </a:solidFill>
              <a:round/>
              <a:headEnd/>
              <a:tailEnd/>
            </a:ln>
          </p:spPr>
        </p:cxnSp>
        <p:cxnSp>
          <p:nvCxnSpPr>
            <p:cNvPr id="269629" name="Straight Connector 194"/>
            <p:cNvCxnSpPr>
              <a:cxnSpLocks noChangeShapeType="1"/>
            </p:cNvCxnSpPr>
            <p:nvPr/>
          </p:nvCxnSpPr>
          <p:spPr bwMode="auto">
            <a:xfrm rot="5400000">
              <a:off x="2715033" y="2724653"/>
              <a:ext cx="491534" cy="0"/>
            </a:xfrm>
            <a:prstGeom prst="line">
              <a:avLst/>
            </a:prstGeom>
            <a:noFill/>
            <a:ln w="38100">
              <a:solidFill>
                <a:srgbClr val="00B0F0"/>
              </a:solidFill>
              <a:round/>
              <a:headEnd/>
              <a:tailEnd/>
            </a:ln>
          </p:spPr>
        </p:cxnSp>
        <p:cxnSp>
          <p:nvCxnSpPr>
            <p:cNvPr id="269630" name="Straight Connector 189"/>
            <p:cNvCxnSpPr>
              <a:cxnSpLocks noChangeShapeType="1"/>
            </p:cNvCxnSpPr>
            <p:nvPr/>
          </p:nvCxnSpPr>
          <p:spPr bwMode="auto">
            <a:xfrm rot="9000000">
              <a:off x="3897338" y="2332525"/>
              <a:ext cx="552447" cy="0"/>
            </a:xfrm>
            <a:prstGeom prst="line">
              <a:avLst/>
            </a:prstGeom>
            <a:noFill/>
            <a:ln w="38100">
              <a:solidFill>
                <a:srgbClr val="00B0F0"/>
              </a:solidFill>
              <a:round/>
              <a:headEnd/>
              <a:tailEnd/>
            </a:ln>
          </p:spPr>
        </p:cxnSp>
        <p:cxnSp>
          <p:nvCxnSpPr>
            <p:cNvPr id="269631" name="Straight Connector 178"/>
            <p:cNvCxnSpPr>
              <a:cxnSpLocks noChangeShapeType="1"/>
            </p:cNvCxnSpPr>
            <p:nvPr/>
          </p:nvCxnSpPr>
          <p:spPr bwMode="auto">
            <a:xfrm rot="5400000">
              <a:off x="3196838" y="1951819"/>
              <a:ext cx="495764" cy="0"/>
            </a:xfrm>
            <a:prstGeom prst="line">
              <a:avLst/>
            </a:prstGeom>
            <a:noFill/>
            <a:ln w="38100">
              <a:solidFill>
                <a:srgbClr val="00B0F0"/>
              </a:solidFill>
              <a:round/>
              <a:headEnd/>
              <a:tailEnd/>
            </a:ln>
          </p:spPr>
        </p:cxnSp>
        <p:cxnSp>
          <p:nvCxnSpPr>
            <p:cNvPr id="269632" name="Straight Connector 181"/>
            <p:cNvCxnSpPr>
              <a:cxnSpLocks noChangeShapeType="1"/>
            </p:cNvCxnSpPr>
            <p:nvPr/>
          </p:nvCxnSpPr>
          <p:spPr bwMode="auto">
            <a:xfrm rot="1800000" flipH="1">
              <a:off x="3401574" y="2332525"/>
              <a:ext cx="542294" cy="0"/>
            </a:xfrm>
            <a:prstGeom prst="line">
              <a:avLst/>
            </a:prstGeom>
            <a:noFill/>
            <a:ln w="38100">
              <a:solidFill>
                <a:srgbClr val="00B0F0"/>
              </a:solidFill>
              <a:round/>
              <a:headEnd/>
              <a:tailEnd/>
            </a:ln>
          </p:spPr>
        </p:cxnSp>
        <p:cxnSp>
          <p:nvCxnSpPr>
            <p:cNvPr id="269633" name="Straight Connector 182"/>
            <p:cNvCxnSpPr>
              <a:cxnSpLocks noChangeShapeType="1"/>
            </p:cNvCxnSpPr>
            <p:nvPr/>
          </p:nvCxnSpPr>
          <p:spPr bwMode="auto">
            <a:xfrm rot="9000000">
              <a:off x="2921884" y="2332525"/>
              <a:ext cx="552448" cy="0"/>
            </a:xfrm>
            <a:prstGeom prst="line">
              <a:avLst/>
            </a:prstGeom>
            <a:noFill/>
            <a:ln w="38100">
              <a:solidFill>
                <a:srgbClr val="00B0F0"/>
              </a:solidFill>
              <a:round/>
              <a:headEnd/>
              <a:tailEnd/>
            </a:ln>
          </p:spPr>
        </p:cxnSp>
        <p:cxnSp>
          <p:nvCxnSpPr>
            <p:cNvPr id="11" name="Straight Connector 10"/>
            <p:cNvCxnSpPr/>
            <p:nvPr/>
          </p:nvCxnSpPr>
          <p:spPr bwMode="auto">
            <a:xfrm rot="5400000">
              <a:off x="3687630" y="2715823"/>
              <a:ext cx="493666"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269635" name="Straight Connector 131"/>
            <p:cNvCxnSpPr>
              <a:cxnSpLocks noChangeShapeType="1"/>
            </p:cNvCxnSpPr>
            <p:nvPr/>
          </p:nvCxnSpPr>
          <p:spPr bwMode="auto">
            <a:xfrm rot="5400000">
              <a:off x="2230691" y="1951819"/>
              <a:ext cx="495764" cy="0"/>
            </a:xfrm>
            <a:prstGeom prst="line">
              <a:avLst/>
            </a:prstGeom>
            <a:noFill/>
            <a:ln w="38100">
              <a:solidFill>
                <a:srgbClr val="00B0F0"/>
              </a:solidFill>
              <a:round/>
              <a:headEnd/>
              <a:tailEnd/>
            </a:ln>
          </p:spPr>
        </p:cxnSp>
        <p:cxnSp>
          <p:nvCxnSpPr>
            <p:cNvPr id="269636" name="Straight Connector 134"/>
            <p:cNvCxnSpPr>
              <a:cxnSpLocks noChangeShapeType="1"/>
            </p:cNvCxnSpPr>
            <p:nvPr/>
          </p:nvCxnSpPr>
          <p:spPr bwMode="auto">
            <a:xfrm rot="1800000" flipH="1">
              <a:off x="2439656" y="2332525"/>
              <a:ext cx="550756" cy="0"/>
            </a:xfrm>
            <a:prstGeom prst="line">
              <a:avLst/>
            </a:prstGeom>
            <a:noFill/>
            <a:ln w="38100">
              <a:solidFill>
                <a:srgbClr val="00B0F0"/>
              </a:solidFill>
              <a:round/>
              <a:headEnd/>
              <a:tailEnd/>
            </a:ln>
          </p:spPr>
        </p:cxnSp>
        <p:cxnSp>
          <p:nvCxnSpPr>
            <p:cNvPr id="269637" name="Straight Connector 135"/>
            <p:cNvCxnSpPr>
              <a:cxnSpLocks noChangeShapeType="1"/>
            </p:cNvCxnSpPr>
            <p:nvPr/>
          </p:nvCxnSpPr>
          <p:spPr bwMode="auto">
            <a:xfrm rot="9000000">
              <a:off x="1954044" y="2332525"/>
              <a:ext cx="549909" cy="0"/>
            </a:xfrm>
            <a:prstGeom prst="line">
              <a:avLst/>
            </a:prstGeom>
            <a:noFill/>
            <a:ln w="38100">
              <a:solidFill>
                <a:srgbClr val="00B0F0"/>
              </a:solidFill>
              <a:round/>
              <a:headEnd/>
              <a:tailEnd/>
            </a:ln>
          </p:spPr>
        </p:cxnSp>
        <p:cxnSp>
          <p:nvCxnSpPr>
            <p:cNvPr id="269638" name="Straight Connector 127"/>
            <p:cNvCxnSpPr>
              <a:cxnSpLocks noChangeShapeType="1"/>
            </p:cNvCxnSpPr>
            <p:nvPr/>
          </p:nvCxnSpPr>
          <p:spPr bwMode="auto">
            <a:xfrm rot="1800000" flipH="1">
              <a:off x="1478584" y="2332525"/>
              <a:ext cx="546525" cy="0"/>
            </a:xfrm>
            <a:prstGeom prst="line">
              <a:avLst/>
            </a:prstGeom>
            <a:noFill/>
            <a:ln w="38100">
              <a:solidFill>
                <a:srgbClr val="00B0F0"/>
              </a:solidFill>
              <a:round/>
              <a:headEnd/>
              <a:tailEnd/>
            </a:ln>
          </p:spPr>
        </p:cxnSp>
        <p:cxnSp>
          <p:nvCxnSpPr>
            <p:cNvPr id="16" name="Straight Connector 15"/>
            <p:cNvCxnSpPr/>
            <p:nvPr/>
          </p:nvCxnSpPr>
          <p:spPr bwMode="auto">
            <a:xfrm rot="5400000">
              <a:off x="1741945" y="2715823"/>
              <a:ext cx="493666"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269640" name="Straight Connector 72"/>
            <p:cNvCxnSpPr>
              <a:cxnSpLocks noChangeShapeType="1"/>
            </p:cNvCxnSpPr>
            <p:nvPr/>
          </p:nvCxnSpPr>
          <p:spPr bwMode="auto">
            <a:xfrm rot="9000000">
              <a:off x="3404958" y="3113396"/>
              <a:ext cx="550755" cy="0"/>
            </a:xfrm>
            <a:prstGeom prst="line">
              <a:avLst/>
            </a:prstGeom>
            <a:noFill/>
            <a:ln w="38100">
              <a:solidFill>
                <a:srgbClr val="00B0F0"/>
              </a:solidFill>
              <a:round/>
              <a:headEnd/>
              <a:tailEnd/>
            </a:ln>
          </p:spPr>
        </p:cxnSp>
        <p:cxnSp>
          <p:nvCxnSpPr>
            <p:cNvPr id="269641" name="Straight Connector 209"/>
            <p:cNvCxnSpPr>
              <a:cxnSpLocks noChangeShapeType="1"/>
            </p:cNvCxnSpPr>
            <p:nvPr/>
          </p:nvCxnSpPr>
          <p:spPr bwMode="auto">
            <a:xfrm rot="1800000" flipH="1">
              <a:off x="2929499" y="3109167"/>
              <a:ext cx="550755" cy="0"/>
            </a:xfrm>
            <a:prstGeom prst="line">
              <a:avLst/>
            </a:prstGeom>
            <a:noFill/>
            <a:ln w="38100">
              <a:solidFill>
                <a:srgbClr val="00B0F0"/>
              </a:solidFill>
              <a:round/>
              <a:headEnd/>
              <a:tailEnd/>
            </a:ln>
          </p:spPr>
        </p:cxnSp>
        <p:cxnSp>
          <p:nvCxnSpPr>
            <p:cNvPr id="269642" name="Straight Connector 201"/>
            <p:cNvCxnSpPr>
              <a:cxnSpLocks noChangeShapeType="1"/>
            </p:cNvCxnSpPr>
            <p:nvPr/>
          </p:nvCxnSpPr>
          <p:spPr bwMode="auto">
            <a:xfrm rot="9000000">
              <a:off x="2437119" y="3109167"/>
              <a:ext cx="544833" cy="0"/>
            </a:xfrm>
            <a:prstGeom prst="line">
              <a:avLst/>
            </a:prstGeom>
            <a:noFill/>
            <a:ln w="38100">
              <a:solidFill>
                <a:srgbClr val="00B0F0"/>
              </a:solidFill>
              <a:round/>
              <a:headEnd/>
              <a:tailEnd/>
            </a:ln>
          </p:spPr>
        </p:cxnSp>
        <p:cxnSp>
          <p:nvCxnSpPr>
            <p:cNvPr id="269643" name="Straight Connector 202"/>
            <p:cNvCxnSpPr>
              <a:cxnSpLocks noChangeShapeType="1"/>
            </p:cNvCxnSpPr>
            <p:nvPr/>
          </p:nvCxnSpPr>
          <p:spPr bwMode="auto">
            <a:xfrm rot="1800000" flipH="1">
              <a:off x="1959120" y="3109167"/>
              <a:ext cx="550756" cy="0"/>
            </a:xfrm>
            <a:prstGeom prst="line">
              <a:avLst/>
            </a:prstGeom>
            <a:noFill/>
            <a:ln w="38100">
              <a:solidFill>
                <a:srgbClr val="00B0F0"/>
              </a:solidFill>
              <a:round/>
              <a:headEnd/>
              <a:tailEnd/>
            </a:ln>
          </p:spPr>
        </p:cxnSp>
        <p:cxnSp>
          <p:nvCxnSpPr>
            <p:cNvPr id="269644" name="Straight Connector 166"/>
            <p:cNvCxnSpPr>
              <a:cxnSpLocks noChangeShapeType="1"/>
            </p:cNvCxnSpPr>
            <p:nvPr/>
          </p:nvCxnSpPr>
          <p:spPr bwMode="auto">
            <a:xfrm rot="1800000" flipH="1">
              <a:off x="3907491" y="3114242"/>
              <a:ext cx="548217" cy="0"/>
            </a:xfrm>
            <a:prstGeom prst="line">
              <a:avLst/>
            </a:prstGeom>
            <a:noFill/>
            <a:ln w="38100">
              <a:solidFill>
                <a:srgbClr val="00B0F0"/>
              </a:solidFill>
              <a:round/>
              <a:headEnd/>
              <a:tailEnd/>
            </a:ln>
          </p:spPr>
        </p:cxnSp>
        <p:cxnSp>
          <p:nvCxnSpPr>
            <p:cNvPr id="269645" name="Straight Connector 154"/>
            <p:cNvCxnSpPr>
              <a:cxnSpLocks noChangeShapeType="1"/>
            </p:cNvCxnSpPr>
            <p:nvPr/>
          </p:nvCxnSpPr>
          <p:spPr bwMode="auto">
            <a:xfrm rot="9000000">
              <a:off x="1478584" y="3109167"/>
              <a:ext cx="552448" cy="0"/>
            </a:xfrm>
            <a:prstGeom prst="line">
              <a:avLst/>
            </a:prstGeom>
            <a:noFill/>
            <a:ln w="38100">
              <a:solidFill>
                <a:srgbClr val="00B0F0"/>
              </a:solidFill>
              <a:round/>
              <a:headEnd/>
              <a:tailEnd/>
            </a:ln>
          </p:spPr>
        </p:cxnSp>
        <p:cxnSp>
          <p:nvCxnSpPr>
            <p:cNvPr id="269646" name="Straight Connector 67"/>
            <p:cNvCxnSpPr>
              <a:cxnSpLocks noChangeShapeType="1"/>
            </p:cNvCxnSpPr>
            <p:nvPr/>
          </p:nvCxnSpPr>
          <p:spPr bwMode="auto">
            <a:xfrm rot="5400000">
              <a:off x="3207864" y="5078669"/>
              <a:ext cx="495764" cy="0"/>
            </a:xfrm>
            <a:prstGeom prst="line">
              <a:avLst/>
            </a:prstGeom>
            <a:noFill/>
            <a:ln w="38100">
              <a:solidFill>
                <a:srgbClr val="00B0F0"/>
              </a:solidFill>
              <a:round/>
              <a:headEnd/>
              <a:tailEnd/>
            </a:ln>
          </p:spPr>
        </p:cxnSp>
        <p:cxnSp>
          <p:nvCxnSpPr>
            <p:cNvPr id="269647" name="Straight Connector 196"/>
            <p:cNvCxnSpPr>
              <a:cxnSpLocks noChangeShapeType="1"/>
            </p:cNvCxnSpPr>
            <p:nvPr/>
          </p:nvCxnSpPr>
          <p:spPr bwMode="auto">
            <a:xfrm rot="5400000">
              <a:off x="2246792" y="5078669"/>
              <a:ext cx="495764" cy="0"/>
            </a:xfrm>
            <a:prstGeom prst="line">
              <a:avLst/>
            </a:prstGeom>
            <a:noFill/>
            <a:ln w="38100">
              <a:solidFill>
                <a:srgbClr val="00B0F0"/>
              </a:solidFill>
              <a:round/>
              <a:headEnd/>
              <a:tailEnd/>
            </a:ln>
          </p:spPr>
        </p:cxnSp>
        <p:cxnSp>
          <p:nvCxnSpPr>
            <p:cNvPr id="269648" name="Straight Connector 194"/>
            <p:cNvCxnSpPr>
              <a:cxnSpLocks noChangeShapeType="1"/>
            </p:cNvCxnSpPr>
            <p:nvPr/>
          </p:nvCxnSpPr>
          <p:spPr bwMode="auto">
            <a:xfrm rot="5400000">
              <a:off x="2723521" y="4311757"/>
              <a:ext cx="491534" cy="0"/>
            </a:xfrm>
            <a:prstGeom prst="line">
              <a:avLst/>
            </a:prstGeom>
            <a:noFill/>
            <a:ln w="38100">
              <a:solidFill>
                <a:srgbClr val="00B0F0"/>
              </a:solidFill>
              <a:round/>
              <a:headEnd/>
              <a:tailEnd/>
            </a:ln>
          </p:spPr>
        </p:cxnSp>
        <p:cxnSp>
          <p:nvCxnSpPr>
            <p:cNvPr id="269649" name="Straight Connector 189"/>
            <p:cNvCxnSpPr>
              <a:cxnSpLocks noChangeShapeType="1"/>
            </p:cNvCxnSpPr>
            <p:nvPr/>
          </p:nvCxnSpPr>
          <p:spPr bwMode="auto">
            <a:xfrm rot="9000000">
              <a:off x="3905825" y="3919629"/>
              <a:ext cx="552447" cy="0"/>
            </a:xfrm>
            <a:prstGeom prst="line">
              <a:avLst/>
            </a:prstGeom>
            <a:noFill/>
            <a:ln w="38100">
              <a:solidFill>
                <a:srgbClr val="00B0F0"/>
              </a:solidFill>
              <a:round/>
              <a:headEnd/>
              <a:tailEnd/>
            </a:ln>
          </p:spPr>
        </p:cxnSp>
        <p:cxnSp>
          <p:nvCxnSpPr>
            <p:cNvPr id="269650" name="Straight Connector 178"/>
            <p:cNvCxnSpPr>
              <a:cxnSpLocks noChangeShapeType="1"/>
            </p:cNvCxnSpPr>
            <p:nvPr/>
          </p:nvCxnSpPr>
          <p:spPr bwMode="auto">
            <a:xfrm rot="5400000">
              <a:off x="4155890" y="3521949"/>
              <a:ext cx="495764" cy="0"/>
            </a:xfrm>
            <a:prstGeom prst="line">
              <a:avLst/>
            </a:prstGeom>
            <a:noFill/>
            <a:ln w="38100">
              <a:solidFill>
                <a:srgbClr val="00B0F0"/>
              </a:solidFill>
              <a:round/>
              <a:headEnd/>
              <a:tailEnd/>
            </a:ln>
          </p:spPr>
        </p:cxnSp>
        <p:cxnSp>
          <p:nvCxnSpPr>
            <p:cNvPr id="269651" name="Straight Connector 181"/>
            <p:cNvCxnSpPr>
              <a:cxnSpLocks noChangeShapeType="1"/>
            </p:cNvCxnSpPr>
            <p:nvPr/>
          </p:nvCxnSpPr>
          <p:spPr bwMode="auto">
            <a:xfrm rot="1800000" flipH="1">
              <a:off x="3410061" y="3919629"/>
              <a:ext cx="542294" cy="0"/>
            </a:xfrm>
            <a:prstGeom prst="line">
              <a:avLst/>
            </a:prstGeom>
            <a:noFill/>
            <a:ln w="38100">
              <a:solidFill>
                <a:srgbClr val="00B0F0"/>
              </a:solidFill>
              <a:round/>
              <a:headEnd/>
              <a:tailEnd/>
            </a:ln>
          </p:spPr>
        </p:cxnSp>
        <p:cxnSp>
          <p:nvCxnSpPr>
            <p:cNvPr id="269652" name="Straight Connector 182"/>
            <p:cNvCxnSpPr>
              <a:cxnSpLocks noChangeShapeType="1"/>
            </p:cNvCxnSpPr>
            <p:nvPr/>
          </p:nvCxnSpPr>
          <p:spPr bwMode="auto">
            <a:xfrm rot="9000000">
              <a:off x="2930371" y="3919629"/>
              <a:ext cx="552448" cy="0"/>
            </a:xfrm>
            <a:prstGeom prst="line">
              <a:avLst/>
            </a:prstGeom>
            <a:noFill/>
            <a:ln w="38100">
              <a:solidFill>
                <a:srgbClr val="00B0F0"/>
              </a:solidFill>
              <a:round/>
              <a:headEnd/>
              <a:tailEnd/>
            </a:ln>
          </p:spPr>
        </p:cxnSp>
        <p:cxnSp>
          <p:nvCxnSpPr>
            <p:cNvPr id="73" name="Straight Connector 72"/>
            <p:cNvCxnSpPr/>
            <p:nvPr/>
          </p:nvCxnSpPr>
          <p:spPr bwMode="auto">
            <a:xfrm rot="5400000">
              <a:off x="3694433" y="4302745"/>
              <a:ext cx="495610"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269654" name="Straight Connector 131"/>
            <p:cNvCxnSpPr>
              <a:cxnSpLocks noChangeShapeType="1"/>
            </p:cNvCxnSpPr>
            <p:nvPr/>
          </p:nvCxnSpPr>
          <p:spPr bwMode="auto">
            <a:xfrm rot="5400000">
              <a:off x="1280126" y="3513461"/>
              <a:ext cx="495764" cy="0"/>
            </a:xfrm>
            <a:prstGeom prst="line">
              <a:avLst/>
            </a:prstGeom>
            <a:noFill/>
            <a:ln w="38100">
              <a:solidFill>
                <a:srgbClr val="00B0F0"/>
              </a:solidFill>
              <a:round/>
              <a:headEnd/>
              <a:tailEnd/>
            </a:ln>
          </p:spPr>
        </p:cxnSp>
        <p:cxnSp>
          <p:nvCxnSpPr>
            <p:cNvPr id="269655" name="Straight Connector 134"/>
            <p:cNvCxnSpPr>
              <a:cxnSpLocks noChangeShapeType="1"/>
            </p:cNvCxnSpPr>
            <p:nvPr/>
          </p:nvCxnSpPr>
          <p:spPr bwMode="auto">
            <a:xfrm rot="1800000" flipH="1">
              <a:off x="2448144" y="3919629"/>
              <a:ext cx="550756" cy="0"/>
            </a:xfrm>
            <a:prstGeom prst="line">
              <a:avLst/>
            </a:prstGeom>
            <a:noFill/>
            <a:ln w="38100">
              <a:solidFill>
                <a:srgbClr val="00B0F0"/>
              </a:solidFill>
              <a:round/>
              <a:headEnd/>
              <a:tailEnd/>
            </a:ln>
          </p:spPr>
        </p:cxnSp>
        <p:cxnSp>
          <p:nvCxnSpPr>
            <p:cNvPr id="269656" name="Straight Connector 135"/>
            <p:cNvCxnSpPr>
              <a:cxnSpLocks noChangeShapeType="1"/>
            </p:cNvCxnSpPr>
            <p:nvPr/>
          </p:nvCxnSpPr>
          <p:spPr bwMode="auto">
            <a:xfrm rot="9000000">
              <a:off x="1962531" y="3919629"/>
              <a:ext cx="549909" cy="0"/>
            </a:xfrm>
            <a:prstGeom prst="line">
              <a:avLst/>
            </a:prstGeom>
            <a:noFill/>
            <a:ln w="38100">
              <a:solidFill>
                <a:srgbClr val="00B0F0"/>
              </a:solidFill>
              <a:round/>
              <a:headEnd/>
              <a:tailEnd/>
            </a:ln>
          </p:spPr>
        </p:cxnSp>
        <p:cxnSp>
          <p:nvCxnSpPr>
            <p:cNvPr id="269657" name="Straight Connector 127"/>
            <p:cNvCxnSpPr>
              <a:cxnSpLocks noChangeShapeType="1"/>
            </p:cNvCxnSpPr>
            <p:nvPr/>
          </p:nvCxnSpPr>
          <p:spPr bwMode="auto">
            <a:xfrm rot="1800000" flipH="1">
              <a:off x="1487072" y="3919629"/>
              <a:ext cx="546525" cy="0"/>
            </a:xfrm>
            <a:prstGeom prst="line">
              <a:avLst/>
            </a:prstGeom>
            <a:noFill/>
            <a:ln w="38100">
              <a:solidFill>
                <a:srgbClr val="00B0F0"/>
              </a:solidFill>
              <a:round/>
              <a:headEnd/>
              <a:tailEnd/>
            </a:ln>
          </p:spPr>
        </p:cxnSp>
        <p:cxnSp>
          <p:nvCxnSpPr>
            <p:cNvPr id="78" name="Straight Connector 77"/>
            <p:cNvCxnSpPr/>
            <p:nvPr/>
          </p:nvCxnSpPr>
          <p:spPr bwMode="auto">
            <a:xfrm rot="5400000">
              <a:off x="1748748" y="4302745"/>
              <a:ext cx="495610"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269659" name="Straight Connector 72"/>
            <p:cNvCxnSpPr>
              <a:cxnSpLocks noChangeShapeType="1"/>
            </p:cNvCxnSpPr>
            <p:nvPr/>
          </p:nvCxnSpPr>
          <p:spPr bwMode="auto">
            <a:xfrm rot="9000000">
              <a:off x="3413446" y="4700500"/>
              <a:ext cx="550755" cy="0"/>
            </a:xfrm>
            <a:prstGeom prst="line">
              <a:avLst/>
            </a:prstGeom>
            <a:noFill/>
            <a:ln w="38100">
              <a:solidFill>
                <a:srgbClr val="00B0F0"/>
              </a:solidFill>
              <a:round/>
              <a:headEnd/>
              <a:tailEnd/>
            </a:ln>
          </p:spPr>
        </p:cxnSp>
        <p:cxnSp>
          <p:nvCxnSpPr>
            <p:cNvPr id="269660" name="Straight Connector 209"/>
            <p:cNvCxnSpPr>
              <a:cxnSpLocks noChangeShapeType="1"/>
            </p:cNvCxnSpPr>
            <p:nvPr/>
          </p:nvCxnSpPr>
          <p:spPr bwMode="auto">
            <a:xfrm rot="1800000" flipH="1">
              <a:off x="2937986" y="4696270"/>
              <a:ext cx="550755" cy="0"/>
            </a:xfrm>
            <a:prstGeom prst="line">
              <a:avLst/>
            </a:prstGeom>
            <a:noFill/>
            <a:ln w="38100">
              <a:solidFill>
                <a:srgbClr val="00B0F0"/>
              </a:solidFill>
              <a:round/>
              <a:headEnd/>
              <a:tailEnd/>
            </a:ln>
          </p:spPr>
        </p:cxnSp>
        <p:cxnSp>
          <p:nvCxnSpPr>
            <p:cNvPr id="269661" name="Straight Connector 201"/>
            <p:cNvCxnSpPr>
              <a:cxnSpLocks noChangeShapeType="1"/>
            </p:cNvCxnSpPr>
            <p:nvPr/>
          </p:nvCxnSpPr>
          <p:spPr bwMode="auto">
            <a:xfrm rot="9000000">
              <a:off x="2445606" y="4696270"/>
              <a:ext cx="544833" cy="0"/>
            </a:xfrm>
            <a:prstGeom prst="line">
              <a:avLst/>
            </a:prstGeom>
            <a:noFill/>
            <a:ln w="38100">
              <a:solidFill>
                <a:srgbClr val="00B0F0"/>
              </a:solidFill>
              <a:round/>
              <a:headEnd/>
              <a:tailEnd/>
            </a:ln>
          </p:spPr>
        </p:cxnSp>
        <p:cxnSp>
          <p:nvCxnSpPr>
            <p:cNvPr id="269662" name="Straight Connector 202"/>
            <p:cNvCxnSpPr>
              <a:cxnSpLocks noChangeShapeType="1"/>
            </p:cNvCxnSpPr>
            <p:nvPr/>
          </p:nvCxnSpPr>
          <p:spPr bwMode="auto">
            <a:xfrm rot="1800000" flipH="1">
              <a:off x="1967608" y="4696270"/>
              <a:ext cx="550756" cy="0"/>
            </a:xfrm>
            <a:prstGeom prst="line">
              <a:avLst/>
            </a:prstGeom>
            <a:noFill/>
            <a:ln w="38100">
              <a:solidFill>
                <a:srgbClr val="00B0F0"/>
              </a:solidFill>
              <a:round/>
              <a:headEnd/>
              <a:tailEnd/>
            </a:ln>
          </p:spPr>
        </p:cxnSp>
        <p:cxnSp>
          <p:nvCxnSpPr>
            <p:cNvPr id="269663" name="Straight Connector 166"/>
            <p:cNvCxnSpPr>
              <a:cxnSpLocks noChangeShapeType="1"/>
            </p:cNvCxnSpPr>
            <p:nvPr/>
          </p:nvCxnSpPr>
          <p:spPr bwMode="auto">
            <a:xfrm rot="1800000" flipH="1">
              <a:off x="3915978" y="4701346"/>
              <a:ext cx="548217" cy="0"/>
            </a:xfrm>
            <a:prstGeom prst="line">
              <a:avLst/>
            </a:prstGeom>
            <a:noFill/>
            <a:ln w="38100">
              <a:solidFill>
                <a:srgbClr val="00B0F0"/>
              </a:solidFill>
              <a:round/>
              <a:headEnd/>
              <a:tailEnd/>
            </a:ln>
          </p:spPr>
        </p:cxnSp>
        <p:cxnSp>
          <p:nvCxnSpPr>
            <p:cNvPr id="269664" name="Straight Connector 154"/>
            <p:cNvCxnSpPr>
              <a:cxnSpLocks noChangeShapeType="1"/>
            </p:cNvCxnSpPr>
            <p:nvPr/>
          </p:nvCxnSpPr>
          <p:spPr bwMode="auto">
            <a:xfrm rot="9000000">
              <a:off x="1487072" y="4696270"/>
              <a:ext cx="552448" cy="0"/>
            </a:xfrm>
            <a:prstGeom prst="line">
              <a:avLst/>
            </a:prstGeom>
            <a:noFill/>
            <a:ln w="38100">
              <a:solidFill>
                <a:srgbClr val="00B0F0"/>
              </a:solidFill>
              <a:round/>
              <a:headEnd/>
              <a:tailEnd/>
            </a:ln>
          </p:spPr>
        </p:cxnSp>
        <p:cxnSp>
          <p:nvCxnSpPr>
            <p:cNvPr id="269665" name="Straight Connector 67"/>
            <p:cNvCxnSpPr>
              <a:cxnSpLocks noChangeShapeType="1"/>
            </p:cNvCxnSpPr>
            <p:nvPr/>
          </p:nvCxnSpPr>
          <p:spPr bwMode="auto">
            <a:xfrm>
              <a:off x="6341390" y="3243683"/>
              <a:ext cx="0" cy="580635"/>
            </a:xfrm>
            <a:prstGeom prst="line">
              <a:avLst/>
            </a:prstGeom>
            <a:noFill/>
            <a:ln w="38100">
              <a:solidFill>
                <a:srgbClr val="00B0F0"/>
              </a:solidFill>
              <a:round/>
              <a:headEnd/>
              <a:tailEnd/>
            </a:ln>
          </p:spPr>
        </p:cxnSp>
        <p:cxnSp>
          <p:nvCxnSpPr>
            <p:cNvPr id="269666" name="Straight Connector 196"/>
            <p:cNvCxnSpPr>
              <a:cxnSpLocks noChangeShapeType="1"/>
            </p:cNvCxnSpPr>
            <p:nvPr/>
          </p:nvCxnSpPr>
          <p:spPr bwMode="auto">
            <a:xfrm>
              <a:off x="5380318" y="3243683"/>
              <a:ext cx="0" cy="546686"/>
            </a:xfrm>
            <a:prstGeom prst="line">
              <a:avLst/>
            </a:prstGeom>
            <a:noFill/>
            <a:ln w="38100">
              <a:solidFill>
                <a:srgbClr val="00B0F0"/>
              </a:solidFill>
              <a:round/>
              <a:headEnd/>
              <a:tailEnd/>
            </a:ln>
          </p:spPr>
        </p:cxnSp>
        <p:cxnSp>
          <p:nvCxnSpPr>
            <p:cNvPr id="269667" name="Straight Connector 194"/>
            <p:cNvCxnSpPr>
              <a:cxnSpLocks noChangeShapeType="1"/>
            </p:cNvCxnSpPr>
            <p:nvPr/>
          </p:nvCxnSpPr>
          <p:spPr bwMode="auto">
            <a:xfrm rot="5400000">
              <a:off x="5609164" y="2724653"/>
              <a:ext cx="491534" cy="0"/>
            </a:xfrm>
            <a:prstGeom prst="line">
              <a:avLst/>
            </a:prstGeom>
            <a:noFill/>
            <a:ln w="38100">
              <a:solidFill>
                <a:srgbClr val="00B0F0"/>
              </a:solidFill>
              <a:round/>
              <a:headEnd/>
              <a:tailEnd/>
            </a:ln>
          </p:spPr>
        </p:cxnSp>
        <p:cxnSp>
          <p:nvCxnSpPr>
            <p:cNvPr id="269668" name="Straight Connector 189"/>
            <p:cNvCxnSpPr>
              <a:cxnSpLocks noChangeShapeType="1"/>
            </p:cNvCxnSpPr>
            <p:nvPr/>
          </p:nvCxnSpPr>
          <p:spPr bwMode="auto">
            <a:xfrm rot="9000000">
              <a:off x="6791469" y="2332525"/>
              <a:ext cx="552447" cy="0"/>
            </a:xfrm>
            <a:prstGeom prst="line">
              <a:avLst/>
            </a:prstGeom>
            <a:noFill/>
            <a:ln w="38100">
              <a:solidFill>
                <a:srgbClr val="00B0F0"/>
              </a:solidFill>
              <a:round/>
              <a:headEnd/>
              <a:tailEnd/>
            </a:ln>
          </p:spPr>
        </p:cxnSp>
        <p:cxnSp>
          <p:nvCxnSpPr>
            <p:cNvPr id="269669" name="Straight Connector 178"/>
            <p:cNvCxnSpPr>
              <a:cxnSpLocks noChangeShapeType="1"/>
            </p:cNvCxnSpPr>
            <p:nvPr/>
          </p:nvCxnSpPr>
          <p:spPr bwMode="auto">
            <a:xfrm rot="5400000">
              <a:off x="6090969" y="1951819"/>
              <a:ext cx="495764" cy="0"/>
            </a:xfrm>
            <a:prstGeom prst="line">
              <a:avLst/>
            </a:prstGeom>
            <a:noFill/>
            <a:ln w="38100">
              <a:solidFill>
                <a:srgbClr val="00B0F0"/>
              </a:solidFill>
              <a:round/>
              <a:headEnd/>
              <a:tailEnd/>
            </a:ln>
          </p:spPr>
        </p:cxnSp>
        <p:cxnSp>
          <p:nvCxnSpPr>
            <p:cNvPr id="269670" name="Straight Connector 181"/>
            <p:cNvCxnSpPr>
              <a:cxnSpLocks noChangeShapeType="1"/>
            </p:cNvCxnSpPr>
            <p:nvPr/>
          </p:nvCxnSpPr>
          <p:spPr bwMode="auto">
            <a:xfrm rot="1800000" flipH="1">
              <a:off x="6295705" y="2332525"/>
              <a:ext cx="542294" cy="0"/>
            </a:xfrm>
            <a:prstGeom prst="line">
              <a:avLst/>
            </a:prstGeom>
            <a:noFill/>
            <a:ln w="38100">
              <a:solidFill>
                <a:srgbClr val="00B0F0"/>
              </a:solidFill>
              <a:round/>
              <a:headEnd/>
              <a:tailEnd/>
            </a:ln>
          </p:spPr>
        </p:cxnSp>
        <p:cxnSp>
          <p:nvCxnSpPr>
            <p:cNvPr id="269671" name="Straight Connector 182"/>
            <p:cNvCxnSpPr>
              <a:cxnSpLocks noChangeShapeType="1"/>
            </p:cNvCxnSpPr>
            <p:nvPr/>
          </p:nvCxnSpPr>
          <p:spPr bwMode="auto">
            <a:xfrm rot="9000000">
              <a:off x="5816015" y="2332525"/>
              <a:ext cx="552448" cy="0"/>
            </a:xfrm>
            <a:prstGeom prst="line">
              <a:avLst/>
            </a:prstGeom>
            <a:noFill/>
            <a:ln w="38100">
              <a:solidFill>
                <a:srgbClr val="00B0F0"/>
              </a:solidFill>
              <a:round/>
              <a:headEnd/>
              <a:tailEnd/>
            </a:ln>
          </p:spPr>
        </p:cxnSp>
        <p:cxnSp>
          <p:nvCxnSpPr>
            <p:cNvPr id="115" name="Straight Connector 114"/>
            <p:cNvCxnSpPr/>
            <p:nvPr/>
          </p:nvCxnSpPr>
          <p:spPr bwMode="auto">
            <a:xfrm rot="5400000">
              <a:off x="6581862" y="2715823"/>
              <a:ext cx="493666"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269673" name="Straight Connector 131"/>
            <p:cNvCxnSpPr>
              <a:cxnSpLocks noChangeShapeType="1"/>
            </p:cNvCxnSpPr>
            <p:nvPr/>
          </p:nvCxnSpPr>
          <p:spPr bwMode="auto">
            <a:xfrm rot="5400000">
              <a:off x="5124822" y="1951819"/>
              <a:ext cx="495764" cy="0"/>
            </a:xfrm>
            <a:prstGeom prst="line">
              <a:avLst/>
            </a:prstGeom>
            <a:noFill/>
            <a:ln w="38100">
              <a:solidFill>
                <a:srgbClr val="00B0F0"/>
              </a:solidFill>
              <a:round/>
              <a:headEnd/>
              <a:tailEnd/>
            </a:ln>
          </p:spPr>
        </p:cxnSp>
        <p:cxnSp>
          <p:nvCxnSpPr>
            <p:cNvPr id="269674" name="Straight Connector 134"/>
            <p:cNvCxnSpPr>
              <a:cxnSpLocks noChangeShapeType="1"/>
            </p:cNvCxnSpPr>
            <p:nvPr/>
          </p:nvCxnSpPr>
          <p:spPr bwMode="auto">
            <a:xfrm rot="1800000" flipH="1">
              <a:off x="5333787" y="2332525"/>
              <a:ext cx="550756" cy="0"/>
            </a:xfrm>
            <a:prstGeom prst="line">
              <a:avLst/>
            </a:prstGeom>
            <a:noFill/>
            <a:ln w="38100">
              <a:solidFill>
                <a:srgbClr val="00B0F0"/>
              </a:solidFill>
              <a:round/>
              <a:headEnd/>
              <a:tailEnd/>
            </a:ln>
          </p:spPr>
        </p:cxnSp>
        <p:cxnSp>
          <p:nvCxnSpPr>
            <p:cNvPr id="269675" name="Straight Connector 135"/>
            <p:cNvCxnSpPr>
              <a:cxnSpLocks noChangeShapeType="1"/>
            </p:cNvCxnSpPr>
            <p:nvPr/>
          </p:nvCxnSpPr>
          <p:spPr bwMode="auto">
            <a:xfrm rot="9000000">
              <a:off x="4848175" y="2332525"/>
              <a:ext cx="549909" cy="0"/>
            </a:xfrm>
            <a:prstGeom prst="line">
              <a:avLst/>
            </a:prstGeom>
            <a:noFill/>
            <a:ln w="38100">
              <a:solidFill>
                <a:srgbClr val="00B0F0"/>
              </a:solidFill>
              <a:round/>
              <a:headEnd/>
              <a:tailEnd/>
            </a:ln>
          </p:spPr>
        </p:cxnSp>
        <p:cxnSp>
          <p:nvCxnSpPr>
            <p:cNvPr id="269676" name="Straight Connector 127"/>
            <p:cNvCxnSpPr>
              <a:cxnSpLocks noChangeShapeType="1"/>
            </p:cNvCxnSpPr>
            <p:nvPr/>
          </p:nvCxnSpPr>
          <p:spPr bwMode="auto">
            <a:xfrm rot="1800000" flipH="1">
              <a:off x="4372715" y="2332525"/>
              <a:ext cx="546525" cy="0"/>
            </a:xfrm>
            <a:prstGeom prst="line">
              <a:avLst/>
            </a:prstGeom>
            <a:noFill/>
            <a:ln w="38100">
              <a:solidFill>
                <a:srgbClr val="00B0F0"/>
              </a:solidFill>
              <a:round/>
              <a:headEnd/>
              <a:tailEnd/>
            </a:ln>
          </p:spPr>
        </p:cxnSp>
        <p:cxnSp>
          <p:nvCxnSpPr>
            <p:cNvPr id="120" name="Straight Connector 119"/>
            <p:cNvCxnSpPr/>
            <p:nvPr/>
          </p:nvCxnSpPr>
          <p:spPr bwMode="auto">
            <a:xfrm rot="5400000">
              <a:off x="4636176" y="2715823"/>
              <a:ext cx="493666"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269678" name="Straight Connector 72"/>
            <p:cNvCxnSpPr>
              <a:cxnSpLocks noChangeShapeType="1"/>
            </p:cNvCxnSpPr>
            <p:nvPr/>
          </p:nvCxnSpPr>
          <p:spPr bwMode="auto">
            <a:xfrm rot="9000000">
              <a:off x="6299089" y="3113396"/>
              <a:ext cx="550755" cy="0"/>
            </a:xfrm>
            <a:prstGeom prst="line">
              <a:avLst/>
            </a:prstGeom>
            <a:noFill/>
            <a:ln w="38100">
              <a:solidFill>
                <a:srgbClr val="00B0F0"/>
              </a:solidFill>
              <a:round/>
              <a:headEnd/>
              <a:tailEnd/>
            </a:ln>
          </p:spPr>
        </p:cxnSp>
        <p:cxnSp>
          <p:nvCxnSpPr>
            <p:cNvPr id="269679" name="Straight Connector 209"/>
            <p:cNvCxnSpPr>
              <a:cxnSpLocks noChangeShapeType="1"/>
            </p:cNvCxnSpPr>
            <p:nvPr/>
          </p:nvCxnSpPr>
          <p:spPr bwMode="auto">
            <a:xfrm rot="1800000" flipH="1">
              <a:off x="5823629" y="3109167"/>
              <a:ext cx="550755" cy="0"/>
            </a:xfrm>
            <a:prstGeom prst="line">
              <a:avLst/>
            </a:prstGeom>
            <a:noFill/>
            <a:ln w="38100">
              <a:solidFill>
                <a:srgbClr val="00B0F0"/>
              </a:solidFill>
              <a:round/>
              <a:headEnd/>
              <a:tailEnd/>
            </a:ln>
          </p:spPr>
        </p:cxnSp>
        <p:cxnSp>
          <p:nvCxnSpPr>
            <p:cNvPr id="269680" name="Straight Connector 201"/>
            <p:cNvCxnSpPr>
              <a:cxnSpLocks noChangeShapeType="1"/>
            </p:cNvCxnSpPr>
            <p:nvPr/>
          </p:nvCxnSpPr>
          <p:spPr bwMode="auto">
            <a:xfrm rot="9000000">
              <a:off x="5331250" y="3109167"/>
              <a:ext cx="544833" cy="0"/>
            </a:xfrm>
            <a:prstGeom prst="line">
              <a:avLst/>
            </a:prstGeom>
            <a:noFill/>
            <a:ln w="38100">
              <a:solidFill>
                <a:srgbClr val="00B0F0"/>
              </a:solidFill>
              <a:round/>
              <a:headEnd/>
              <a:tailEnd/>
            </a:ln>
          </p:spPr>
        </p:cxnSp>
        <p:cxnSp>
          <p:nvCxnSpPr>
            <p:cNvPr id="269681" name="Straight Connector 202"/>
            <p:cNvCxnSpPr>
              <a:cxnSpLocks noChangeShapeType="1"/>
            </p:cNvCxnSpPr>
            <p:nvPr/>
          </p:nvCxnSpPr>
          <p:spPr bwMode="auto">
            <a:xfrm rot="1800000" flipH="1">
              <a:off x="4853251" y="3109167"/>
              <a:ext cx="550756" cy="0"/>
            </a:xfrm>
            <a:prstGeom prst="line">
              <a:avLst/>
            </a:prstGeom>
            <a:noFill/>
            <a:ln w="38100">
              <a:solidFill>
                <a:srgbClr val="00B0F0"/>
              </a:solidFill>
              <a:round/>
              <a:headEnd/>
              <a:tailEnd/>
            </a:ln>
          </p:spPr>
        </p:cxnSp>
        <p:cxnSp>
          <p:nvCxnSpPr>
            <p:cNvPr id="269682" name="Straight Connector 166"/>
            <p:cNvCxnSpPr>
              <a:cxnSpLocks noChangeShapeType="1"/>
            </p:cNvCxnSpPr>
            <p:nvPr/>
          </p:nvCxnSpPr>
          <p:spPr bwMode="auto">
            <a:xfrm rot="1800000" flipH="1">
              <a:off x="6801622" y="3114242"/>
              <a:ext cx="548217" cy="0"/>
            </a:xfrm>
            <a:prstGeom prst="line">
              <a:avLst/>
            </a:prstGeom>
            <a:noFill/>
            <a:ln w="38100">
              <a:solidFill>
                <a:srgbClr val="00B0F0"/>
              </a:solidFill>
              <a:round/>
              <a:headEnd/>
              <a:tailEnd/>
            </a:ln>
          </p:spPr>
        </p:cxnSp>
        <p:cxnSp>
          <p:nvCxnSpPr>
            <p:cNvPr id="269683" name="Straight Connector 154"/>
            <p:cNvCxnSpPr>
              <a:cxnSpLocks noChangeShapeType="1"/>
            </p:cNvCxnSpPr>
            <p:nvPr/>
          </p:nvCxnSpPr>
          <p:spPr bwMode="auto">
            <a:xfrm rot="9000000">
              <a:off x="4372715" y="3109167"/>
              <a:ext cx="552448" cy="0"/>
            </a:xfrm>
            <a:prstGeom prst="line">
              <a:avLst/>
            </a:prstGeom>
            <a:noFill/>
            <a:ln w="38100">
              <a:solidFill>
                <a:srgbClr val="00B0F0"/>
              </a:solidFill>
              <a:round/>
              <a:headEnd/>
              <a:tailEnd/>
            </a:ln>
          </p:spPr>
        </p:cxnSp>
        <p:cxnSp>
          <p:nvCxnSpPr>
            <p:cNvPr id="269684" name="Straight Connector 67"/>
            <p:cNvCxnSpPr>
              <a:cxnSpLocks noChangeShapeType="1"/>
            </p:cNvCxnSpPr>
            <p:nvPr/>
          </p:nvCxnSpPr>
          <p:spPr bwMode="auto">
            <a:xfrm rot="5400000">
              <a:off x="6093508" y="5095643"/>
              <a:ext cx="495764" cy="0"/>
            </a:xfrm>
            <a:prstGeom prst="line">
              <a:avLst/>
            </a:prstGeom>
            <a:noFill/>
            <a:ln w="38100">
              <a:solidFill>
                <a:srgbClr val="00B0F0"/>
              </a:solidFill>
              <a:round/>
              <a:headEnd/>
              <a:tailEnd/>
            </a:ln>
          </p:spPr>
        </p:cxnSp>
        <p:cxnSp>
          <p:nvCxnSpPr>
            <p:cNvPr id="269685" name="Straight Connector 196"/>
            <p:cNvCxnSpPr>
              <a:cxnSpLocks noChangeShapeType="1"/>
            </p:cNvCxnSpPr>
            <p:nvPr/>
          </p:nvCxnSpPr>
          <p:spPr bwMode="auto">
            <a:xfrm rot="5400000">
              <a:off x="5132436" y="5095643"/>
              <a:ext cx="495764" cy="0"/>
            </a:xfrm>
            <a:prstGeom prst="line">
              <a:avLst/>
            </a:prstGeom>
            <a:noFill/>
            <a:ln w="38100">
              <a:solidFill>
                <a:srgbClr val="00B0F0"/>
              </a:solidFill>
              <a:round/>
              <a:headEnd/>
              <a:tailEnd/>
            </a:ln>
          </p:spPr>
        </p:cxnSp>
        <p:cxnSp>
          <p:nvCxnSpPr>
            <p:cNvPr id="269686" name="Straight Connector 194"/>
            <p:cNvCxnSpPr>
              <a:cxnSpLocks noChangeShapeType="1"/>
            </p:cNvCxnSpPr>
            <p:nvPr/>
          </p:nvCxnSpPr>
          <p:spPr bwMode="auto">
            <a:xfrm rot="5400000">
              <a:off x="5609164" y="4328731"/>
              <a:ext cx="491534" cy="0"/>
            </a:xfrm>
            <a:prstGeom prst="line">
              <a:avLst/>
            </a:prstGeom>
            <a:noFill/>
            <a:ln w="38100">
              <a:solidFill>
                <a:srgbClr val="00B0F0"/>
              </a:solidFill>
              <a:round/>
              <a:headEnd/>
              <a:tailEnd/>
            </a:ln>
          </p:spPr>
        </p:cxnSp>
        <p:cxnSp>
          <p:nvCxnSpPr>
            <p:cNvPr id="269687" name="Straight Connector 189"/>
            <p:cNvCxnSpPr>
              <a:cxnSpLocks noChangeShapeType="1"/>
            </p:cNvCxnSpPr>
            <p:nvPr/>
          </p:nvCxnSpPr>
          <p:spPr bwMode="auto">
            <a:xfrm rot="9000000">
              <a:off x="6791469" y="3936604"/>
              <a:ext cx="552447" cy="0"/>
            </a:xfrm>
            <a:prstGeom prst="line">
              <a:avLst/>
            </a:prstGeom>
            <a:noFill/>
            <a:ln w="38100">
              <a:solidFill>
                <a:srgbClr val="00B0F0"/>
              </a:solidFill>
              <a:round/>
              <a:headEnd/>
              <a:tailEnd/>
            </a:ln>
          </p:spPr>
        </p:cxnSp>
        <p:cxnSp>
          <p:nvCxnSpPr>
            <p:cNvPr id="269688" name="Straight Connector 178"/>
            <p:cNvCxnSpPr>
              <a:cxnSpLocks noChangeShapeType="1"/>
            </p:cNvCxnSpPr>
            <p:nvPr/>
          </p:nvCxnSpPr>
          <p:spPr bwMode="auto">
            <a:xfrm>
              <a:off x="7314878" y="3248605"/>
              <a:ext cx="0" cy="584200"/>
            </a:xfrm>
            <a:prstGeom prst="line">
              <a:avLst/>
            </a:prstGeom>
            <a:noFill/>
            <a:ln w="38100">
              <a:solidFill>
                <a:srgbClr val="00B0F0"/>
              </a:solidFill>
              <a:round/>
              <a:headEnd/>
              <a:tailEnd/>
            </a:ln>
          </p:spPr>
        </p:cxnSp>
        <p:cxnSp>
          <p:nvCxnSpPr>
            <p:cNvPr id="269689" name="Straight Connector 181"/>
            <p:cNvCxnSpPr>
              <a:cxnSpLocks noChangeShapeType="1"/>
            </p:cNvCxnSpPr>
            <p:nvPr/>
          </p:nvCxnSpPr>
          <p:spPr bwMode="auto">
            <a:xfrm rot="1800000" flipH="1">
              <a:off x="6295705" y="3936604"/>
              <a:ext cx="542294" cy="0"/>
            </a:xfrm>
            <a:prstGeom prst="line">
              <a:avLst/>
            </a:prstGeom>
            <a:noFill/>
            <a:ln w="38100">
              <a:solidFill>
                <a:srgbClr val="00B0F0"/>
              </a:solidFill>
              <a:round/>
              <a:headEnd/>
              <a:tailEnd/>
            </a:ln>
          </p:spPr>
        </p:cxnSp>
        <p:cxnSp>
          <p:nvCxnSpPr>
            <p:cNvPr id="269690" name="Straight Connector 182"/>
            <p:cNvCxnSpPr>
              <a:cxnSpLocks noChangeShapeType="1"/>
            </p:cNvCxnSpPr>
            <p:nvPr/>
          </p:nvCxnSpPr>
          <p:spPr bwMode="auto">
            <a:xfrm rot="9000000">
              <a:off x="5816015" y="3936604"/>
              <a:ext cx="552448" cy="0"/>
            </a:xfrm>
            <a:prstGeom prst="line">
              <a:avLst/>
            </a:prstGeom>
            <a:noFill/>
            <a:ln w="38100">
              <a:solidFill>
                <a:srgbClr val="00B0F0"/>
              </a:solidFill>
              <a:round/>
              <a:headEnd/>
              <a:tailEnd/>
            </a:ln>
          </p:spPr>
        </p:cxnSp>
        <p:cxnSp>
          <p:nvCxnSpPr>
            <p:cNvPr id="157" name="Straight Connector 156"/>
            <p:cNvCxnSpPr/>
            <p:nvPr/>
          </p:nvCxnSpPr>
          <p:spPr bwMode="auto">
            <a:xfrm rot="5400000">
              <a:off x="6581862" y="4319266"/>
              <a:ext cx="493666"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269692" name="Straight Connector 131"/>
            <p:cNvCxnSpPr>
              <a:cxnSpLocks noChangeShapeType="1"/>
            </p:cNvCxnSpPr>
            <p:nvPr/>
          </p:nvCxnSpPr>
          <p:spPr bwMode="auto">
            <a:xfrm rot="5400000">
              <a:off x="4182744" y="5083591"/>
              <a:ext cx="495764" cy="0"/>
            </a:xfrm>
            <a:prstGeom prst="line">
              <a:avLst/>
            </a:prstGeom>
            <a:noFill/>
            <a:ln w="38100">
              <a:solidFill>
                <a:srgbClr val="00B0F0"/>
              </a:solidFill>
              <a:round/>
              <a:headEnd/>
              <a:tailEnd/>
            </a:ln>
          </p:spPr>
        </p:cxnSp>
        <p:cxnSp>
          <p:nvCxnSpPr>
            <p:cNvPr id="269693" name="Straight Connector 134"/>
            <p:cNvCxnSpPr>
              <a:cxnSpLocks noChangeShapeType="1"/>
            </p:cNvCxnSpPr>
            <p:nvPr/>
          </p:nvCxnSpPr>
          <p:spPr bwMode="auto">
            <a:xfrm rot="1800000" flipH="1">
              <a:off x="5333787" y="3936604"/>
              <a:ext cx="550756" cy="0"/>
            </a:xfrm>
            <a:prstGeom prst="line">
              <a:avLst/>
            </a:prstGeom>
            <a:noFill/>
            <a:ln w="38100">
              <a:solidFill>
                <a:srgbClr val="00B0F0"/>
              </a:solidFill>
              <a:round/>
              <a:headEnd/>
              <a:tailEnd/>
            </a:ln>
          </p:spPr>
        </p:cxnSp>
        <p:cxnSp>
          <p:nvCxnSpPr>
            <p:cNvPr id="269694" name="Straight Connector 135"/>
            <p:cNvCxnSpPr>
              <a:cxnSpLocks noChangeShapeType="1"/>
            </p:cNvCxnSpPr>
            <p:nvPr/>
          </p:nvCxnSpPr>
          <p:spPr bwMode="auto">
            <a:xfrm rot="9000000">
              <a:off x="4848175" y="3936604"/>
              <a:ext cx="549909" cy="0"/>
            </a:xfrm>
            <a:prstGeom prst="line">
              <a:avLst/>
            </a:prstGeom>
            <a:noFill/>
            <a:ln w="38100">
              <a:solidFill>
                <a:srgbClr val="00B0F0"/>
              </a:solidFill>
              <a:round/>
              <a:headEnd/>
              <a:tailEnd/>
            </a:ln>
          </p:spPr>
        </p:cxnSp>
        <p:cxnSp>
          <p:nvCxnSpPr>
            <p:cNvPr id="269695" name="Straight Connector 127"/>
            <p:cNvCxnSpPr>
              <a:cxnSpLocks noChangeShapeType="1"/>
            </p:cNvCxnSpPr>
            <p:nvPr/>
          </p:nvCxnSpPr>
          <p:spPr bwMode="auto">
            <a:xfrm rot="1800000" flipH="1">
              <a:off x="4372715" y="3936604"/>
              <a:ext cx="546525" cy="0"/>
            </a:xfrm>
            <a:prstGeom prst="line">
              <a:avLst/>
            </a:prstGeom>
            <a:noFill/>
            <a:ln w="38100">
              <a:solidFill>
                <a:srgbClr val="00B0F0"/>
              </a:solidFill>
              <a:round/>
              <a:headEnd/>
              <a:tailEnd/>
            </a:ln>
          </p:spPr>
        </p:cxnSp>
        <p:cxnSp>
          <p:nvCxnSpPr>
            <p:cNvPr id="162" name="Straight Connector 161"/>
            <p:cNvCxnSpPr/>
            <p:nvPr/>
          </p:nvCxnSpPr>
          <p:spPr bwMode="auto">
            <a:xfrm rot="5400000">
              <a:off x="4636176" y="4319266"/>
              <a:ext cx="493666"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269697" name="Straight Connector 72"/>
            <p:cNvCxnSpPr>
              <a:cxnSpLocks noChangeShapeType="1"/>
            </p:cNvCxnSpPr>
            <p:nvPr/>
          </p:nvCxnSpPr>
          <p:spPr bwMode="auto">
            <a:xfrm rot="9000000">
              <a:off x="6299089" y="4717475"/>
              <a:ext cx="550755" cy="0"/>
            </a:xfrm>
            <a:prstGeom prst="line">
              <a:avLst/>
            </a:prstGeom>
            <a:noFill/>
            <a:ln w="38100">
              <a:solidFill>
                <a:srgbClr val="00B0F0"/>
              </a:solidFill>
              <a:round/>
              <a:headEnd/>
              <a:tailEnd/>
            </a:ln>
          </p:spPr>
        </p:cxnSp>
        <p:cxnSp>
          <p:nvCxnSpPr>
            <p:cNvPr id="269698" name="Straight Connector 209"/>
            <p:cNvCxnSpPr>
              <a:cxnSpLocks noChangeShapeType="1"/>
            </p:cNvCxnSpPr>
            <p:nvPr/>
          </p:nvCxnSpPr>
          <p:spPr bwMode="auto">
            <a:xfrm rot="1800000" flipH="1">
              <a:off x="5823629" y="4713245"/>
              <a:ext cx="550755" cy="0"/>
            </a:xfrm>
            <a:prstGeom prst="line">
              <a:avLst/>
            </a:prstGeom>
            <a:noFill/>
            <a:ln w="38100">
              <a:solidFill>
                <a:srgbClr val="00B0F0"/>
              </a:solidFill>
              <a:round/>
              <a:headEnd/>
              <a:tailEnd/>
            </a:ln>
          </p:spPr>
        </p:cxnSp>
        <p:cxnSp>
          <p:nvCxnSpPr>
            <p:cNvPr id="269699" name="Straight Connector 201"/>
            <p:cNvCxnSpPr>
              <a:cxnSpLocks noChangeShapeType="1"/>
            </p:cNvCxnSpPr>
            <p:nvPr/>
          </p:nvCxnSpPr>
          <p:spPr bwMode="auto">
            <a:xfrm rot="9000000">
              <a:off x="5331250" y="4713245"/>
              <a:ext cx="544833" cy="0"/>
            </a:xfrm>
            <a:prstGeom prst="line">
              <a:avLst/>
            </a:prstGeom>
            <a:noFill/>
            <a:ln w="38100">
              <a:solidFill>
                <a:srgbClr val="00B0F0"/>
              </a:solidFill>
              <a:round/>
              <a:headEnd/>
              <a:tailEnd/>
            </a:ln>
          </p:spPr>
        </p:cxnSp>
        <p:cxnSp>
          <p:nvCxnSpPr>
            <p:cNvPr id="269700" name="Straight Connector 202"/>
            <p:cNvCxnSpPr>
              <a:cxnSpLocks noChangeShapeType="1"/>
            </p:cNvCxnSpPr>
            <p:nvPr/>
          </p:nvCxnSpPr>
          <p:spPr bwMode="auto">
            <a:xfrm rot="1800000" flipH="1">
              <a:off x="4853251" y="4713245"/>
              <a:ext cx="550756" cy="0"/>
            </a:xfrm>
            <a:prstGeom prst="line">
              <a:avLst/>
            </a:prstGeom>
            <a:noFill/>
            <a:ln w="38100">
              <a:solidFill>
                <a:srgbClr val="00B0F0"/>
              </a:solidFill>
              <a:round/>
              <a:headEnd/>
              <a:tailEnd/>
            </a:ln>
          </p:spPr>
        </p:cxnSp>
        <p:cxnSp>
          <p:nvCxnSpPr>
            <p:cNvPr id="269701" name="Straight Connector 166"/>
            <p:cNvCxnSpPr>
              <a:cxnSpLocks noChangeShapeType="1"/>
            </p:cNvCxnSpPr>
            <p:nvPr/>
          </p:nvCxnSpPr>
          <p:spPr bwMode="auto">
            <a:xfrm rot="1800000" flipH="1">
              <a:off x="6801622" y="4718320"/>
              <a:ext cx="548217" cy="0"/>
            </a:xfrm>
            <a:prstGeom prst="line">
              <a:avLst/>
            </a:prstGeom>
            <a:noFill/>
            <a:ln w="38100">
              <a:solidFill>
                <a:srgbClr val="00B0F0"/>
              </a:solidFill>
              <a:round/>
              <a:headEnd/>
              <a:tailEnd/>
            </a:ln>
          </p:spPr>
        </p:cxnSp>
        <p:cxnSp>
          <p:nvCxnSpPr>
            <p:cNvPr id="269702" name="Straight Connector 154"/>
            <p:cNvCxnSpPr>
              <a:cxnSpLocks noChangeShapeType="1"/>
            </p:cNvCxnSpPr>
            <p:nvPr/>
          </p:nvCxnSpPr>
          <p:spPr bwMode="auto">
            <a:xfrm rot="9000000">
              <a:off x="4372715" y="4713245"/>
              <a:ext cx="552448" cy="0"/>
            </a:xfrm>
            <a:prstGeom prst="line">
              <a:avLst/>
            </a:prstGeom>
            <a:noFill/>
            <a:ln w="38100">
              <a:solidFill>
                <a:srgbClr val="00B0F0"/>
              </a:solidFill>
              <a:round/>
              <a:headEnd/>
              <a:tailEnd/>
            </a:ln>
          </p:spPr>
        </p:cxnSp>
        <p:cxnSp>
          <p:nvCxnSpPr>
            <p:cNvPr id="269703" name="Straight Connector 131"/>
            <p:cNvCxnSpPr>
              <a:cxnSpLocks noChangeShapeType="1"/>
            </p:cNvCxnSpPr>
            <p:nvPr/>
          </p:nvCxnSpPr>
          <p:spPr bwMode="auto">
            <a:xfrm rot="5400000">
              <a:off x="4165769" y="1943332"/>
              <a:ext cx="495764" cy="0"/>
            </a:xfrm>
            <a:prstGeom prst="line">
              <a:avLst/>
            </a:prstGeom>
            <a:noFill/>
            <a:ln w="38100">
              <a:solidFill>
                <a:srgbClr val="00B0F0"/>
              </a:solidFill>
              <a:round/>
              <a:headEnd/>
              <a:tailEnd/>
            </a:ln>
          </p:spPr>
        </p:cxnSp>
        <p:cxnSp>
          <p:nvCxnSpPr>
            <p:cNvPr id="269704" name="Straight Connector 127"/>
            <p:cNvCxnSpPr>
              <a:cxnSpLocks noChangeShapeType="1"/>
            </p:cNvCxnSpPr>
            <p:nvPr/>
          </p:nvCxnSpPr>
          <p:spPr bwMode="auto">
            <a:xfrm rot="1800000" flipH="1">
              <a:off x="1003301" y="3079398"/>
              <a:ext cx="546525" cy="0"/>
            </a:xfrm>
            <a:prstGeom prst="line">
              <a:avLst/>
            </a:prstGeom>
            <a:noFill/>
            <a:ln w="38100">
              <a:solidFill>
                <a:srgbClr val="00B0F0"/>
              </a:solidFill>
              <a:round/>
              <a:headEnd/>
              <a:tailEnd/>
            </a:ln>
          </p:spPr>
        </p:cxnSp>
        <p:cxnSp>
          <p:nvCxnSpPr>
            <p:cNvPr id="269705" name="Straight Connector 189"/>
            <p:cNvCxnSpPr>
              <a:cxnSpLocks noChangeShapeType="1"/>
            </p:cNvCxnSpPr>
            <p:nvPr/>
          </p:nvCxnSpPr>
          <p:spPr bwMode="auto">
            <a:xfrm rot="9000000">
              <a:off x="7275239" y="3087885"/>
              <a:ext cx="552447" cy="0"/>
            </a:xfrm>
            <a:prstGeom prst="line">
              <a:avLst/>
            </a:prstGeom>
            <a:noFill/>
            <a:ln w="38100">
              <a:solidFill>
                <a:srgbClr val="00B0F0"/>
              </a:solidFill>
              <a:round/>
              <a:headEnd/>
              <a:tailEnd/>
            </a:ln>
          </p:spPr>
        </p:cxnSp>
        <p:cxnSp>
          <p:nvCxnSpPr>
            <p:cNvPr id="269706" name="Straight Connector 196"/>
            <p:cNvCxnSpPr>
              <a:cxnSpLocks noChangeShapeType="1"/>
            </p:cNvCxnSpPr>
            <p:nvPr/>
          </p:nvCxnSpPr>
          <p:spPr bwMode="auto">
            <a:xfrm rot="1800000" flipH="1">
              <a:off x="7285393" y="3954474"/>
              <a:ext cx="548217" cy="0"/>
            </a:xfrm>
            <a:prstGeom prst="line">
              <a:avLst/>
            </a:prstGeom>
            <a:noFill/>
            <a:ln w="38100">
              <a:solidFill>
                <a:srgbClr val="00B0F0"/>
              </a:solidFill>
              <a:round/>
              <a:headEnd/>
              <a:tailEnd/>
            </a:ln>
          </p:spPr>
        </p:cxnSp>
        <p:cxnSp>
          <p:nvCxnSpPr>
            <p:cNvPr id="269707" name="Straight Connector 154"/>
            <p:cNvCxnSpPr>
              <a:cxnSpLocks noChangeShapeType="1"/>
            </p:cNvCxnSpPr>
            <p:nvPr/>
          </p:nvCxnSpPr>
          <p:spPr bwMode="auto">
            <a:xfrm rot="9000000">
              <a:off x="1011789" y="3906964"/>
              <a:ext cx="552448" cy="0"/>
            </a:xfrm>
            <a:prstGeom prst="line">
              <a:avLst/>
            </a:prstGeom>
            <a:noFill/>
            <a:ln w="38100">
              <a:solidFill>
                <a:srgbClr val="00B0F0"/>
              </a:solidFill>
              <a:round/>
              <a:headEnd/>
              <a:tailEnd/>
            </a:ln>
          </p:spPr>
        </p:cxnSp>
      </p:grpSp>
      <p:sp>
        <p:nvSpPr>
          <p:cNvPr id="269597" name="TextBox 87"/>
          <p:cNvSpPr txBox="1">
            <a:spLocks noChangeArrowheads="1"/>
          </p:cNvSpPr>
          <p:nvPr/>
        </p:nvSpPr>
        <p:spPr bwMode="auto">
          <a:xfrm>
            <a:off x="142875" y="219075"/>
            <a:ext cx="4314825" cy="646113"/>
          </a:xfrm>
          <a:prstGeom prst="rect">
            <a:avLst/>
          </a:prstGeom>
          <a:noFill/>
          <a:ln w="9525">
            <a:noFill/>
            <a:miter lim="800000"/>
            <a:headEnd/>
            <a:tailEnd/>
          </a:ln>
        </p:spPr>
        <p:txBody>
          <a:bodyPr wrap="none">
            <a:spAutoFit/>
          </a:bodyPr>
          <a:lstStyle/>
          <a:p>
            <a:r>
              <a:rPr lang="en-US" sz="3600"/>
              <a:t>Vertex Operator:  </a:t>
            </a:r>
            <a:r>
              <a:rPr lang="en-US" sz="3600" i="1">
                <a:latin typeface="Times New Roman" pitchFamily="18" charset="0"/>
                <a:cs typeface="Times New Roman" pitchFamily="18" charset="0"/>
              </a:rPr>
              <a:t>Q</a:t>
            </a:r>
            <a:r>
              <a:rPr lang="en-US" sz="3600" baseline="-25000"/>
              <a:t>v</a:t>
            </a:r>
            <a:endParaRPr lang="en-US" sz="3600"/>
          </a:p>
        </p:txBody>
      </p:sp>
      <p:sp>
        <p:nvSpPr>
          <p:cNvPr id="89" name="Freeform 88"/>
          <p:cNvSpPr/>
          <p:nvPr/>
        </p:nvSpPr>
        <p:spPr bwMode="auto">
          <a:xfrm>
            <a:off x="6324600" y="0"/>
            <a:ext cx="1409700" cy="1219200"/>
          </a:xfrm>
          <a:custGeom>
            <a:avLst/>
            <a:gdLst>
              <a:gd name="connsiteX0" fmla="*/ 212725 w 1173163"/>
              <a:gd name="connsiteY0" fmla="*/ 65087 h 1187450"/>
              <a:gd name="connsiteX1" fmla="*/ 41275 w 1173163"/>
              <a:gd name="connsiteY1" fmla="*/ 541337 h 1187450"/>
              <a:gd name="connsiteX2" fmla="*/ 460375 w 1173163"/>
              <a:gd name="connsiteY2" fmla="*/ 1141412 h 1187450"/>
              <a:gd name="connsiteX3" fmla="*/ 1003300 w 1173163"/>
              <a:gd name="connsiteY3" fmla="*/ 817562 h 1187450"/>
              <a:gd name="connsiteX4" fmla="*/ 1041400 w 1173163"/>
              <a:gd name="connsiteY4" fmla="*/ 150812 h 1187450"/>
              <a:gd name="connsiteX5" fmla="*/ 212725 w 1173163"/>
              <a:gd name="connsiteY5" fmla="*/ 65087 h 118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163" h="1187450">
                <a:moveTo>
                  <a:pt x="212725" y="65087"/>
                </a:moveTo>
                <a:cubicBezTo>
                  <a:pt x="46038" y="130174"/>
                  <a:pt x="0" y="361950"/>
                  <a:pt x="41275" y="541337"/>
                </a:cubicBezTo>
                <a:cubicBezTo>
                  <a:pt x="82550" y="720725"/>
                  <a:pt x="300038" y="1095375"/>
                  <a:pt x="460375" y="1141412"/>
                </a:cubicBezTo>
                <a:cubicBezTo>
                  <a:pt x="620713" y="1187450"/>
                  <a:pt x="906463" y="982662"/>
                  <a:pt x="1003300" y="817562"/>
                </a:cubicBezTo>
                <a:cubicBezTo>
                  <a:pt x="1100138" y="652462"/>
                  <a:pt x="1173163" y="280987"/>
                  <a:pt x="1041400" y="150812"/>
                </a:cubicBezTo>
                <a:cubicBezTo>
                  <a:pt x="909638" y="20637"/>
                  <a:pt x="379412" y="0"/>
                  <a:pt x="212725" y="65087"/>
                </a:cubicBezTo>
                <a:close/>
              </a:path>
            </a:pathLst>
          </a:custGeom>
          <a:noFill/>
          <a:ln>
            <a:solidFill>
              <a:srgbClr val="FF00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lstStyle/>
          <a:p>
            <a:pPr>
              <a:defRPr/>
            </a:pPr>
            <a:endParaRPr lang="en-US" sz="1800" dirty="0"/>
          </a:p>
        </p:txBody>
      </p:sp>
      <p:grpSp>
        <p:nvGrpSpPr>
          <p:cNvPr id="269599" name="Group 93"/>
          <p:cNvGrpSpPr>
            <a:grpSpLocks/>
          </p:cNvGrpSpPr>
          <p:nvPr/>
        </p:nvGrpSpPr>
        <p:grpSpPr bwMode="auto">
          <a:xfrm>
            <a:off x="390525" y="5172075"/>
            <a:ext cx="4246563" cy="1027113"/>
            <a:chOff x="-76200" y="2305050"/>
            <a:chExt cx="4245802" cy="1027021"/>
          </a:xfrm>
        </p:grpSpPr>
        <p:cxnSp>
          <p:nvCxnSpPr>
            <p:cNvPr id="95" name="Straight Connector 94"/>
            <p:cNvCxnSpPr/>
            <p:nvPr/>
          </p:nvCxnSpPr>
          <p:spPr bwMode="auto">
            <a:xfrm>
              <a:off x="957078" y="2903484"/>
              <a:ext cx="201576"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nvGrpSpPr>
            <p:cNvPr id="269603" name="Group 42"/>
            <p:cNvGrpSpPr>
              <a:grpSpLocks/>
            </p:cNvGrpSpPr>
            <p:nvPr/>
          </p:nvGrpSpPr>
          <p:grpSpPr bwMode="auto">
            <a:xfrm flipH="1">
              <a:off x="1216090" y="2715456"/>
              <a:ext cx="2073" cy="381387"/>
              <a:chOff x="3743326" y="3933825"/>
              <a:chExt cx="10144" cy="1752600"/>
            </a:xfrm>
          </p:grpSpPr>
          <p:cxnSp>
            <p:nvCxnSpPr>
              <p:cNvPr id="139" name="Straight Connector 138"/>
              <p:cNvCxnSpPr/>
              <p:nvPr/>
            </p:nvCxnSpPr>
            <p:spPr>
              <a:xfrm rot="3600000">
                <a:off x="3284431" y="4400329"/>
                <a:ext cx="940985"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18000000" flipH="1">
                <a:off x="3283957" y="5224603"/>
                <a:ext cx="926396"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sp>
          <p:nvSpPr>
            <p:cNvPr id="269604" name="TextBox 85"/>
            <p:cNvSpPr txBox="1">
              <a:spLocks noChangeArrowheads="1"/>
            </p:cNvSpPr>
            <p:nvPr/>
          </p:nvSpPr>
          <p:spPr bwMode="auto">
            <a:xfrm>
              <a:off x="781873" y="2733074"/>
              <a:ext cx="234345" cy="307775"/>
            </a:xfrm>
            <a:prstGeom prst="rect">
              <a:avLst/>
            </a:prstGeom>
            <a:noFill/>
            <a:ln w="9525">
              <a:noFill/>
              <a:miter lim="800000"/>
              <a:headEnd/>
              <a:tailEnd/>
            </a:ln>
          </p:spPr>
          <p:txBody>
            <a:bodyPr wrap="none">
              <a:spAutoFit/>
            </a:bodyPr>
            <a:lstStyle/>
            <a:p>
              <a:r>
                <a:rPr lang="en-US" sz="1400" i="1">
                  <a:latin typeface="Times New Roman" pitchFamily="18" charset="0"/>
                  <a:cs typeface="Times New Roman" pitchFamily="18" charset="0"/>
                </a:rPr>
                <a:t>i</a:t>
              </a:r>
            </a:p>
          </p:txBody>
        </p:sp>
        <p:sp>
          <p:nvSpPr>
            <p:cNvPr id="269605" name="TextBox 86"/>
            <p:cNvSpPr txBox="1">
              <a:spLocks noChangeArrowheads="1"/>
            </p:cNvSpPr>
            <p:nvPr/>
          </p:nvSpPr>
          <p:spPr bwMode="auto">
            <a:xfrm>
              <a:off x="1177747" y="2425270"/>
              <a:ext cx="234345" cy="307775"/>
            </a:xfrm>
            <a:prstGeom prst="rect">
              <a:avLst/>
            </a:prstGeom>
            <a:noFill/>
            <a:ln w="9525">
              <a:noFill/>
              <a:miter lim="800000"/>
              <a:headEnd/>
              <a:tailEnd/>
            </a:ln>
          </p:spPr>
          <p:txBody>
            <a:bodyPr wrap="none">
              <a:spAutoFit/>
            </a:bodyPr>
            <a:lstStyle/>
            <a:p>
              <a:r>
                <a:rPr lang="en-US" sz="1400" i="1">
                  <a:latin typeface="Times New Roman" pitchFamily="18" charset="0"/>
                  <a:cs typeface="Times New Roman" pitchFamily="18" charset="0"/>
                </a:rPr>
                <a:t>j</a:t>
              </a:r>
            </a:p>
          </p:txBody>
        </p:sp>
        <p:sp>
          <p:nvSpPr>
            <p:cNvPr id="269606" name="TextBox 92"/>
            <p:cNvSpPr txBox="1">
              <a:spLocks noChangeArrowheads="1"/>
            </p:cNvSpPr>
            <p:nvPr/>
          </p:nvSpPr>
          <p:spPr bwMode="auto">
            <a:xfrm>
              <a:off x="1165311" y="3024296"/>
              <a:ext cx="264799" cy="307775"/>
            </a:xfrm>
            <a:prstGeom prst="rect">
              <a:avLst/>
            </a:prstGeom>
            <a:noFill/>
            <a:ln w="9525">
              <a:noFill/>
              <a:miter lim="800000"/>
              <a:headEnd/>
              <a:tailEnd/>
            </a:ln>
          </p:spPr>
          <p:txBody>
            <a:bodyPr wrap="none">
              <a:spAutoFit/>
            </a:bodyPr>
            <a:lstStyle/>
            <a:p>
              <a:r>
                <a:rPr lang="en-US" sz="1400" i="1">
                  <a:latin typeface="Times New Roman" pitchFamily="18" charset="0"/>
                  <a:cs typeface="Times New Roman" pitchFamily="18" charset="0"/>
                </a:rPr>
                <a:t>k</a:t>
              </a:r>
            </a:p>
          </p:txBody>
        </p:sp>
        <p:sp>
          <p:nvSpPr>
            <p:cNvPr id="269607" name="TextBox 140"/>
            <p:cNvSpPr txBox="1">
              <a:spLocks noChangeArrowheads="1"/>
            </p:cNvSpPr>
            <p:nvPr/>
          </p:nvSpPr>
          <p:spPr bwMode="auto">
            <a:xfrm>
              <a:off x="1185001" y="2751729"/>
              <a:ext cx="284034" cy="307775"/>
            </a:xfrm>
            <a:prstGeom prst="rect">
              <a:avLst/>
            </a:prstGeom>
            <a:noFill/>
            <a:ln w="9525">
              <a:noFill/>
              <a:miter lim="800000"/>
              <a:headEnd/>
              <a:tailEnd/>
            </a:ln>
          </p:spPr>
          <p:txBody>
            <a:bodyPr wrap="none">
              <a:spAutoFit/>
            </a:bodyPr>
            <a:lstStyle/>
            <a:p>
              <a:r>
                <a:rPr lang="en-US" sz="1400" b="1">
                  <a:cs typeface="Arial" pitchFamily="34" charset="0"/>
                </a:rPr>
                <a:t>v</a:t>
              </a:r>
            </a:p>
          </p:txBody>
        </p:sp>
        <p:cxnSp>
          <p:nvCxnSpPr>
            <p:cNvPr id="101" name="Straight Connector 100"/>
            <p:cNvCxnSpPr/>
            <p:nvPr/>
          </p:nvCxnSpPr>
          <p:spPr bwMode="auto">
            <a:xfrm>
              <a:off x="766612" y="2608236"/>
              <a:ext cx="0" cy="58732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69609" name="Group 50"/>
            <p:cNvGrpSpPr>
              <a:grpSpLocks/>
            </p:cNvGrpSpPr>
            <p:nvPr/>
          </p:nvGrpSpPr>
          <p:grpSpPr bwMode="auto">
            <a:xfrm>
              <a:off x="1573621" y="2584872"/>
              <a:ext cx="300533" cy="575190"/>
              <a:chOff x="3703129" y="3097653"/>
              <a:chExt cx="503057" cy="962787"/>
            </a:xfrm>
          </p:grpSpPr>
          <p:cxnSp>
            <p:nvCxnSpPr>
              <p:cNvPr id="137" name="Straight Connector 9"/>
              <p:cNvCxnSpPr/>
              <p:nvPr/>
            </p:nvCxnSpPr>
            <p:spPr>
              <a:xfrm>
                <a:off x="3709920" y="3096905"/>
                <a:ext cx="496825" cy="4809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16200000">
                <a:off x="3708573" y="3571202"/>
                <a:ext cx="483576" cy="496823"/>
              </a:xfrm>
              <a:prstGeom prst="line">
                <a:avLst/>
              </a:prstGeom>
              <a:ln w="38100"/>
            </p:spPr>
            <p:style>
              <a:lnRef idx="1">
                <a:schemeClr val="accent1"/>
              </a:lnRef>
              <a:fillRef idx="0">
                <a:schemeClr val="accent1"/>
              </a:fillRef>
              <a:effectRef idx="0">
                <a:schemeClr val="accent1"/>
              </a:effectRef>
              <a:fontRef idx="minor">
                <a:schemeClr val="tx1"/>
              </a:fontRef>
            </p:style>
          </p:cxnSp>
        </p:grpSp>
        <p:graphicFrame>
          <p:nvGraphicFramePr>
            <p:cNvPr id="269591" name="Object 279"/>
            <p:cNvGraphicFramePr>
              <a:graphicFrameLocks noChangeAspect="1"/>
            </p:cNvGraphicFramePr>
            <p:nvPr/>
          </p:nvGraphicFramePr>
          <p:xfrm>
            <a:off x="267858" y="2608709"/>
            <a:ext cx="430072" cy="486061"/>
          </p:xfrm>
          <a:graphic>
            <a:graphicData uri="http://schemas.openxmlformats.org/presentationml/2006/ole">
              <mc:AlternateContent xmlns:mc="http://schemas.openxmlformats.org/markup-compatibility/2006">
                <mc:Choice xmlns:v="urn:schemas-microsoft-com:vml" Requires="v">
                  <p:oleObj spid="_x0000_s10356" name="Equation" r:id="rId3" imgW="203112" imgH="228501" progId="Equation.3">
                    <p:embed/>
                  </p:oleObj>
                </mc:Choice>
                <mc:Fallback>
                  <p:oleObj name="Equation" r:id="rId3" imgW="203112" imgH="228501"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858" y="2608709"/>
                          <a:ext cx="430072" cy="4860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9592" name="Object 280"/>
            <p:cNvGraphicFramePr>
              <a:graphicFrameLocks noChangeAspect="1"/>
            </p:cNvGraphicFramePr>
            <p:nvPr/>
          </p:nvGraphicFramePr>
          <p:xfrm>
            <a:off x="2111471" y="2582799"/>
            <a:ext cx="809366" cy="537881"/>
          </p:xfrm>
          <a:graphic>
            <a:graphicData uri="http://schemas.openxmlformats.org/presentationml/2006/ole">
              <mc:AlternateContent xmlns:mc="http://schemas.openxmlformats.org/markup-compatibility/2006">
                <mc:Choice xmlns:v="urn:schemas-microsoft-com:vml" Requires="v">
                  <p:oleObj spid="_x0000_s10357" name="Equation" r:id="rId5" imgW="380835" imgH="253890" progId="Equation.3">
                    <p:embed/>
                  </p:oleObj>
                </mc:Choice>
                <mc:Fallback>
                  <p:oleObj name="Equation" r:id="rId5" imgW="380835" imgH="25389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1471" y="2582799"/>
                          <a:ext cx="809366" cy="5378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05" name="Straight Connector 104"/>
            <p:cNvCxnSpPr/>
            <p:nvPr/>
          </p:nvCxnSpPr>
          <p:spPr bwMode="auto">
            <a:xfrm>
              <a:off x="3258540" y="2903484"/>
              <a:ext cx="203164"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nvGrpSpPr>
            <p:cNvPr id="269611" name="Group 42"/>
            <p:cNvGrpSpPr>
              <a:grpSpLocks/>
            </p:cNvGrpSpPr>
            <p:nvPr/>
          </p:nvGrpSpPr>
          <p:grpSpPr bwMode="auto">
            <a:xfrm flipH="1">
              <a:off x="3518793" y="2715456"/>
              <a:ext cx="2073" cy="381387"/>
              <a:chOff x="3743326" y="3933825"/>
              <a:chExt cx="10144" cy="1752600"/>
            </a:xfrm>
          </p:grpSpPr>
          <p:cxnSp>
            <p:nvCxnSpPr>
              <p:cNvPr id="135" name="Straight Connector 134"/>
              <p:cNvCxnSpPr/>
              <p:nvPr/>
            </p:nvCxnSpPr>
            <p:spPr>
              <a:xfrm rot="3600000">
                <a:off x="3278610" y="4403977"/>
                <a:ext cx="933688"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18000000" flipH="1">
                <a:off x="3282259" y="5224603"/>
                <a:ext cx="926396"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sp>
          <p:nvSpPr>
            <p:cNvPr id="269612" name="TextBox 85"/>
            <p:cNvSpPr txBox="1">
              <a:spLocks noChangeArrowheads="1"/>
            </p:cNvSpPr>
            <p:nvPr/>
          </p:nvSpPr>
          <p:spPr bwMode="auto">
            <a:xfrm>
              <a:off x="3084575" y="2725819"/>
              <a:ext cx="234345" cy="307775"/>
            </a:xfrm>
            <a:prstGeom prst="rect">
              <a:avLst/>
            </a:prstGeom>
            <a:noFill/>
            <a:ln w="9525">
              <a:noFill/>
              <a:miter lim="800000"/>
              <a:headEnd/>
              <a:tailEnd/>
            </a:ln>
          </p:spPr>
          <p:txBody>
            <a:bodyPr wrap="none">
              <a:spAutoFit/>
            </a:bodyPr>
            <a:lstStyle/>
            <a:p>
              <a:r>
                <a:rPr lang="en-US" sz="1400" i="1">
                  <a:latin typeface="Times New Roman" pitchFamily="18" charset="0"/>
                  <a:cs typeface="Times New Roman" pitchFamily="18" charset="0"/>
                </a:rPr>
                <a:t>i</a:t>
              </a:r>
            </a:p>
          </p:txBody>
        </p:sp>
        <p:sp>
          <p:nvSpPr>
            <p:cNvPr id="269613" name="TextBox 86"/>
            <p:cNvSpPr txBox="1">
              <a:spLocks noChangeArrowheads="1"/>
            </p:cNvSpPr>
            <p:nvPr/>
          </p:nvSpPr>
          <p:spPr bwMode="auto">
            <a:xfrm>
              <a:off x="3487703" y="2425270"/>
              <a:ext cx="234345" cy="307775"/>
            </a:xfrm>
            <a:prstGeom prst="rect">
              <a:avLst/>
            </a:prstGeom>
            <a:noFill/>
            <a:ln w="9525">
              <a:noFill/>
              <a:miter lim="800000"/>
              <a:headEnd/>
              <a:tailEnd/>
            </a:ln>
          </p:spPr>
          <p:txBody>
            <a:bodyPr wrap="none">
              <a:spAutoFit/>
            </a:bodyPr>
            <a:lstStyle/>
            <a:p>
              <a:r>
                <a:rPr lang="en-US" sz="1400" i="1">
                  <a:latin typeface="Times New Roman" pitchFamily="18" charset="0"/>
                  <a:cs typeface="Times New Roman" pitchFamily="18" charset="0"/>
                </a:rPr>
                <a:t>j</a:t>
              </a:r>
            </a:p>
          </p:txBody>
        </p:sp>
        <p:sp>
          <p:nvSpPr>
            <p:cNvPr id="269614" name="TextBox 92"/>
            <p:cNvSpPr txBox="1">
              <a:spLocks noChangeArrowheads="1"/>
            </p:cNvSpPr>
            <p:nvPr/>
          </p:nvSpPr>
          <p:spPr bwMode="auto">
            <a:xfrm>
              <a:off x="3482521" y="3024296"/>
              <a:ext cx="264799" cy="307775"/>
            </a:xfrm>
            <a:prstGeom prst="rect">
              <a:avLst/>
            </a:prstGeom>
            <a:noFill/>
            <a:ln w="9525">
              <a:noFill/>
              <a:miter lim="800000"/>
              <a:headEnd/>
              <a:tailEnd/>
            </a:ln>
          </p:spPr>
          <p:txBody>
            <a:bodyPr wrap="none">
              <a:spAutoFit/>
            </a:bodyPr>
            <a:lstStyle/>
            <a:p>
              <a:r>
                <a:rPr lang="en-US" sz="1400" i="1">
                  <a:latin typeface="Times New Roman" pitchFamily="18" charset="0"/>
                  <a:cs typeface="Times New Roman" pitchFamily="18" charset="0"/>
                </a:rPr>
                <a:t>k</a:t>
              </a:r>
            </a:p>
          </p:txBody>
        </p:sp>
        <p:sp>
          <p:nvSpPr>
            <p:cNvPr id="269615" name="TextBox 140"/>
            <p:cNvSpPr txBox="1">
              <a:spLocks noChangeArrowheads="1"/>
            </p:cNvSpPr>
            <p:nvPr/>
          </p:nvSpPr>
          <p:spPr bwMode="auto">
            <a:xfrm>
              <a:off x="3487703" y="2751729"/>
              <a:ext cx="284034" cy="307775"/>
            </a:xfrm>
            <a:prstGeom prst="rect">
              <a:avLst/>
            </a:prstGeom>
            <a:noFill/>
            <a:ln w="9525">
              <a:noFill/>
              <a:miter lim="800000"/>
              <a:headEnd/>
              <a:tailEnd/>
            </a:ln>
          </p:spPr>
          <p:txBody>
            <a:bodyPr wrap="none">
              <a:spAutoFit/>
            </a:bodyPr>
            <a:lstStyle/>
            <a:p>
              <a:r>
                <a:rPr lang="en-US" sz="1400" b="1">
                  <a:cs typeface="Arial" pitchFamily="34" charset="0"/>
                </a:rPr>
                <a:t>v</a:t>
              </a:r>
            </a:p>
          </p:txBody>
        </p:sp>
        <p:cxnSp>
          <p:nvCxnSpPr>
            <p:cNvPr id="130" name="Straight Connector 129"/>
            <p:cNvCxnSpPr/>
            <p:nvPr/>
          </p:nvCxnSpPr>
          <p:spPr bwMode="auto">
            <a:xfrm>
              <a:off x="3068074" y="2608236"/>
              <a:ext cx="0" cy="588909"/>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69617" name="Group 50"/>
            <p:cNvGrpSpPr>
              <a:grpSpLocks/>
            </p:cNvGrpSpPr>
            <p:nvPr/>
          </p:nvGrpSpPr>
          <p:grpSpPr bwMode="auto">
            <a:xfrm>
              <a:off x="3876324" y="2584872"/>
              <a:ext cx="293278" cy="575190"/>
              <a:chOff x="3702499" y="3097819"/>
              <a:chExt cx="492983" cy="962653"/>
            </a:xfrm>
          </p:grpSpPr>
          <p:cxnSp>
            <p:nvCxnSpPr>
              <p:cNvPr id="133" name="Straight Connector 132"/>
              <p:cNvCxnSpPr/>
              <p:nvPr/>
            </p:nvCxnSpPr>
            <p:spPr>
              <a:xfrm>
                <a:off x="3709904" y="3097071"/>
                <a:ext cx="485578" cy="4861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rot="16200000">
                <a:off x="3702934" y="3576889"/>
                <a:ext cx="483509" cy="485578"/>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69618" name="TextBox 410"/>
            <p:cNvSpPr txBox="1">
              <a:spLocks noChangeArrowheads="1"/>
            </p:cNvSpPr>
            <p:nvPr/>
          </p:nvSpPr>
          <p:spPr bwMode="auto">
            <a:xfrm>
              <a:off x="-76200" y="2305050"/>
              <a:ext cx="184719" cy="307775"/>
            </a:xfrm>
            <a:prstGeom prst="rect">
              <a:avLst/>
            </a:prstGeom>
            <a:noFill/>
            <a:ln w="9525">
              <a:noFill/>
              <a:miter lim="800000"/>
              <a:headEnd/>
              <a:tailEnd/>
            </a:ln>
          </p:spPr>
          <p:txBody>
            <a:bodyPr wrap="none">
              <a:spAutoFit/>
            </a:bodyPr>
            <a:lstStyle/>
            <a:p>
              <a:endParaRPr lang="en-US" sz="1400"/>
            </a:p>
          </p:txBody>
        </p:sp>
      </p:grpSp>
      <p:cxnSp>
        <p:nvCxnSpPr>
          <p:cNvPr id="116" name="Straight Connector 115"/>
          <p:cNvCxnSpPr/>
          <p:nvPr/>
        </p:nvCxnSpPr>
        <p:spPr>
          <a:xfrm>
            <a:off x="15875" y="4875213"/>
            <a:ext cx="9070975"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269593" name="Object 281"/>
          <p:cNvGraphicFramePr>
            <a:graphicFrameLocks noChangeAspect="1"/>
          </p:cNvGraphicFramePr>
          <p:nvPr/>
        </p:nvGraphicFramePr>
        <p:xfrm>
          <a:off x="5803900" y="5713413"/>
          <a:ext cx="2565400" cy="482600"/>
        </p:xfrm>
        <a:graphic>
          <a:graphicData uri="http://schemas.openxmlformats.org/presentationml/2006/ole">
            <mc:AlternateContent xmlns:mc="http://schemas.openxmlformats.org/markup-compatibility/2006">
              <mc:Choice xmlns:v="urn:schemas-microsoft-com:vml" Requires="v">
                <p:oleObj spid="_x0000_s10358" name="Equation" r:id="rId7" imgW="1219200" imgH="228600" progId="Equation.3">
                  <p:embed/>
                </p:oleObj>
              </mc:Choice>
              <mc:Fallback>
                <p:oleObj name="Equation" r:id="rId7" imgW="12192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3900" y="5713413"/>
                        <a:ext cx="2565400"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9601" name="TextBox 228"/>
          <p:cNvSpPr txBox="1">
            <a:spLocks noChangeArrowheads="1"/>
          </p:cNvSpPr>
          <p:nvPr/>
        </p:nvSpPr>
        <p:spPr bwMode="auto">
          <a:xfrm>
            <a:off x="6002338" y="6151563"/>
            <a:ext cx="1438275" cy="400050"/>
          </a:xfrm>
          <a:prstGeom prst="rect">
            <a:avLst/>
          </a:prstGeom>
          <a:noFill/>
          <a:ln w="9525">
            <a:noFill/>
            <a:miter lim="800000"/>
            <a:headEnd/>
            <a:tailEnd/>
          </a:ln>
        </p:spPr>
        <p:txBody>
          <a:bodyPr>
            <a:spAutoFit/>
          </a:bodyPr>
          <a:lstStyle/>
          <a:p>
            <a:r>
              <a:rPr lang="en-US" sz="2000"/>
              <a:t>All other </a:t>
            </a:r>
          </a:p>
        </p:txBody>
      </p:sp>
      <p:graphicFrame>
        <p:nvGraphicFramePr>
          <p:cNvPr id="269594" name="Object 282"/>
          <p:cNvGraphicFramePr>
            <a:graphicFrameLocks noChangeAspect="1"/>
          </p:cNvGraphicFramePr>
          <p:nvPr/>
        </p:nvGraphicFramePr>
        <p:xfrm>
          <a:off x="7061200" y="6134100"/>
          <a:ext cx="855663" cy="508000"/>
        </p:xfrm>
        <a:graphic>
          <a:graphicData uri="http://schemas.openxmlformats.org/presentationml/2006/ole">
            <mc:AlternateContent xmlns:mc="http://schemas.openxmlformats.org/markup-compatibility/2006">
              <mc:Choice xmlns:v="urn:schemas-microsoft-com:vml" Requires="v">
                <p:oleObj spid="_x0000_s10359" name="Equation" r:id="rId9" imgW="406224" imgH="241195" progId="Equation.3">
                  <p:embed/>
                </p:oleObj>
              </mc:Choice>
              <mc:Fallback>
                <p:oleObj name="Equation" r:id="rId9" imgW="406224" imgH="241195"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1200" y="6134100"/>
                        <a:ext cx="855663"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9595" name="Object 283"/>
          <p:cNvGraphicFramePr>
            <a:graphicFrameLocks noChangeAspect="1"/>
          </p:cNvGraphicFramePr>
          <p:nvPr/>
        </p:nvGraphicFramePr>
        <p:xfrm>
          <a:off x="5670550" y="211138"/>
          <a:ext cx="3187700" cy="919162"/>
        </p:xfrm>
        <a:graphic>
          <a:graphicData uri="http://schemas.openxmlformats.org/presentationml/2006/ole">
            <mc:AlternateContent xmlns:mc="http://schemas.openxmlformats.org/markup-compatibility/2006">
              <mc:Choice xmlns:v="urn:schemas-microsoft-com:vml" Requires="v">
                <p:oleObj spid="_x0000_s10360" name="Equation" r:id="rId11" imgW="1231366" imgH="355446" progId="Equation.3">
                  <p:embed/>
                </p:oleObj>
              </mc:Choice>
              <mc:Fallback>
                <p:oleObj name="Equation" r:id="rId11" imgW="1231366" imgH="355446"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70550" y="211138"/>
                        <a:ext cx="3187700" cy="919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9" name="TextBox 118"/>
          <p:cNvSpPr txBox="1"/>
          <p:nvPr/>
        </p:nvSpPr>
        <p:spPr>
          <a:xfrm>
            <a:off x="4752975" y="5097781"/>
            <a:ext cx="4391025" cy="461665"/>
          </a:xfrm>
          <a:prstGeom prst="rect">
            <a:avLst/>
          </a:prstGeom>
          <a:noFill/>
        </p:spPr>
        <p:txBody>
          <a:bodyPr wrap="square" rtlCol="0">
            <a:spAutoFit/>
          </a:bodyPr>
          <a:lstStyle/>
          <a:p>
            <a:pPr algn="ctr"/>
            <a:r>
              <a:rPr lang="en-US" dirty="0" smtClean="0"/>
              <a:t>“Fibonacci” Levin-</a:t>
            </a:r>
            <a:r>
              <a:rPr lang="en-US" dirty="0" err="1" smtClean="0"/>
              <a:t>Wen</a:t>
            </a:r>
            <a:r>
              <a:rPr lang="en-US" dirty="0" smtClean="0"/>
              <a:t> Model</a:t>
            </a:r>
            <a:endParaRPr lang="en-US" dirty="0"/>
          </a:p>
        </p:txBody>
      </p:sp>
    </p:spTree>
    <p:extLst>
      <p:ext uri="{BB962C8B-B14F-4D97-AF65-F5344CB8AC3E}">
        <p14:creationId xmlns:p14="http://schemas.microsoft.com/office/powerpoint/2010/main" val="89919431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726" name="TextBox 87"/>
          <p:cNvSpPr txBox="1">
            <a:spLocks noChangeArrowheads="1"/>
          </p:cNvSpPr>
          <p:nvPr/>
        </p:nvSpPr>
        <p:spPr bwMode="auto">
          <a:xfrm>
            <a:off x="142875" y="219075"/>
            <a:ext cx="4946650" cy="646113"/>
          </a:xfrm>
          <a:prstGeom prst="rect">
            <a:avLst/>
          </a:prstGeom>
          <a:noFill/>
          <a:ln w="9525">
            <a:noFill/>
            <a:miter lim="800000"/>
            <a:headEnd/>
            <a:tailEnd/>
          </a:ln>
        </p:spPr>
        <p:txBody>
          <a:bodyPr wrap="none">
            <a:spAutoFit/>
          </a:bodyPr>
          <a:lstStyle/>
          <a:p>
            <a:r>
              <a:rPr lang="en-US" sz="3600"/>
              <a:t>Plaquette Operator:  </a:t>
            </a:r>
            <a:r>
              <a:rPr lang="en-US" sz="3600" i="1">
                <a:latin typeface="Times New Roman" pitchFamily="18" charset="0"/>
                <a:cs typeface="Times New Roman" pitchFamily="18" charset="0"/>
              </a:rPr>
              <a:t>B</a:t>
            </a:r>
            <a:r>
              <a:rPr lang="en-US" sz="3600" baseline="-25000"/>
              <a:t>p</a:t>
            </a:r>
            <a:endParaRPr lang="en-US" sz="3600"/>
          </a:p>
        </p:txBody>
      </p:sp>
      <p:sp>
        <p:nvSpPr>
          <p:cNvPr id="89" name="Freeform 88"/>
          <p:cNvSpPr/>
          <p:nvPr/>
        </p:nvSpPr>
        <p:spPr bwMode="auto">
          <a:xfrm>
            <a:off x="7524750" y="0"/>
            <a:ext cx="1409700" cy="1219200"/>
          </a:xfrm>
          <a:custGeom>
            <a:avLst/>
            <a:gdLst>
              <a:gd name="connsiteX0" fmla="*/ 212725 w 1173163"/>
              <a:gd name="connsiteY0" fmla="*/ 65087 h 1187450"/>
              <a:gd name="connsiteX1" fmla="*/ 41275 w 1173163"/>
              <a:gd name="connsiteY1" fmla="*/ 541337 h 1187450"/>
              <a:gd name="connsiteX2" fmla="*/ 460375 w 1173163"/>
              <a:gd name="connsiteY2" fmla="*/ 1141412 h 1187450"/>
              <a:gd name="connsiteX3" fmla="*/ 1003300 w 1173163"/>
              <a:gd name="connsiteY3" fmla="*/ 817562 h 1187450"/>
              <a:gd name="connsiteX4" fmla="*/ 1041400 w 1173163"/>
              <a:gd name="connsiteY4" fmla="*/ 150812 h 1187450"/>
              <a:gd name="connsiteX5" fmla="*/ 212725 w 1173163"/>
              <a:gd name="connsiteY5" fmla="*/ 65087 h 118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163" h="1187450">
                <a:moveTo>
                  <a:pt x="212725" y="65087"/>
                </a:moveTo>
                <a:cubicBezTo>
                  <a:pt x="46038" y="130174"/>
                  <a:pt x="0" y="361950"/>
                  <a:pt x="41275" y="541337"/>
                </a:cubicBezTo>
                <a:cubicBezTo>
                  <a:pt x="82550" y="720725"/>
                  <a:pt x="300038" y="1095375"/>
                  <a:pt x="460375" y="1141412"/>
                </a:cubicBezTo>
                <a:cubicBezTo>
                  <a:pt x="620713" y="1187450"/>
                  <a:pt x="906463" y="982662"/>
                  <a:pt x="1003300" y="817562"/>
                </a:cubicBezTo>
                <a:cubicBezTo>
                  <a:pt x="1100138" y="652462"/>
                  <a:pt x="1173163" y="280987"/>
                  <a:pt x="1041400" y="150812"/>
                </a:cubicBezTo>
                <a:cubicBezTo>
                  <a:pt x="909638" y="20637"/>
                  <a:pt x="379412" y="0"/>
                  <a:pt x="212725" y="65087"/>
                </a:cubicBezTo>
                <a:close/>
              </a:path>
            </a:pathLst>
          </a:custGeom>
          <a:noFill/>
          <a:ln>
            <a:solidFill>
              <a:srgbClr val="FF00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lstStyle/>
          <a:p>
            <a:pPr>
              <a:defRPr/>
            </a:pPr>
            <a:endParaRPr lang="en-US" sz="1800" dirty="0"/>
          </a:p>
        </p:txBody>
      </p:sp>
      <p:sp>
        <p:nvSpPr>
          <p:cNvPr id="274729" name="TextBox 224"/>
          <p:cNvSpPr txBox="1">
            <a:spLocks noChangeArrowheads="1"/>
          </p:cNvSpPr>
          <p:nvPr/>
        </p:nvSpPr>
        <p:spPr bwMode="auto">
          <a:xfrm>
            <a:off x="1790700" y="6267450"/>
            <a:ext cx="5406288" cy="461665"/>
          </a:xfrm>
          <a:prstGeom prst="rect">
            <a:avLst/>
          </a:prstGeom>
          <a:noFill/>
          <a:ln w="38100">
            <a:solidFill>
              <a:srgbClr val="92D050"/>
            </a:solidFill>
            <a:miter lim="800000"/>
            <a:headEnd/>
            <a:tailEnd/>
          </a:ln>
          <a:scene3d>
            <a:camera prst="orthographicFront"/>
            <a:lightRig rig="threePt" dir="t"/>
          </a:scene3d>
          <a:sp3d>
            <a:bevelT w="165100" prst="coolSlant"/>
          </a:sp3d>
        </p:spPr>
        <p:txBody>
          <a:bodyPr wrap="none">
            <a:spAutoFit/>
          </a:bodyPr>
          <a:lstStyle/>
          <a:p>
            <a:r>
              <a:rPr lang="en-US" dirty="0" smtClean="0"/>
              <a:t>Very Complicated 12-qubit Interaction!</a:t>
            </a:r>
            <a:endParaRPr lang="en-US" dirty="0"/>
          </a:p>
        </p:txBody>
      </p:sp>
      <p:graphicFrame>
        <p:nvGraphicFramePr>
          <p:cNvPr id="274724" name="Object 292"/>
          <p:cNvGraphicFramePr>
            <a:graphicFrameLocks noChangeAspect="1"/>
          </p:cNvGraphicFramePr>
          <p:nvPr/>
        </p:nvGraphicFramePr>
        <p:xfrm>
          <a:off x="5670550" y="211138"/>
          <a:ext cx="3187700" cy="919162"/>
        </p:xfrm>
        <a:graphic>
          <a:graphicData uri="http://schemas.openxmlformats.org/presentationml/2006/ole">
            <mc:AlternateContent xmlns:mc="http://schemas.openxmlformats.org/markup-compatibility/2006">
              <mc:Choice xmlns:v="urn:schemas-microsoft-com:vml" Requires="v">
                <p:oleObj spid="_x0000_s12433" name="Equation" r:id="rId3" imgW="1231366" imgH="355446" progId="Equation.3">
                  <p:embed/>
                </p:oleObj>
              </mc:Choice>
              <mc:Fallback>
                <p:oleObj name="Equation" r:id="rId3" imgW="1231366" imgH="35544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0550" y="211138"/>
                        <a:ext cx="3187700" cy="919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47" name="Straight Connector 146"/>
          <p:cNvCxnSpPr/>
          <p:nvPr/>
        </p:nvCxnSpPr>
        <p:spPr>
          <a:xfrm>
            <a:off x="-3175" y="3703638"/>
            <a:ext cx="9070975" cy="0"/>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148" name="Group 92"/>
          <p:cNvGrpSpPr>
            <a:grpSpLocks/>
          </p:cNvGrpSpPr>
          <p:nvPr/>
        </p:nvGrpSpPr>
        <p:grpSpPr bwMode="auto">
          <a:xfrm>
            <a:off x="536576" y="1114425"/>
            <a:ext cx="4348059" cy="2322512"/>
            <a:chOff x="1003301" y="1695450"/>
            <a:chExt cx="6830309" cy="3648075"/>
          </a:xfrm>
        </p:grpSpPr>
        <p:cxnSp>
          <p:nvCxnSpPr>
            <p:cNvPr id="149" name="Straight Connector 67"/>
            <p:cNvCxnSpPr>
              <a:cxnSpLocks noChangeShapeType="1"/>
            </p:cNvCxnSpPr>
            <p:nvPr/>
          </p:nvCxnSpPr>
          <p:spPr bwMode="auto">
            <a:xfrm>
              <a:off x="3447259" y="3243683"/>
              <a:ext cx="0" cy="580635"/>
            </a:xfrm>
            <a:prstGeom prst="line">
              <a:avLst/>
            </a:prstGeom>
            <a:noFill/>
            <a:ln w="76200">
              <a:solidFill>
                <a:schemeClr val="tx1"/>
              </a:solidFill>
              <a:round/>
              <a:headEnd/>
              <a:tailEnd/>
            </a:ln>
          </p:spPr>
        </p:cxnSp>
        <p:cxnSp>
          <p:nvCxnSpPr>
            <p:cNvPr id="150" name="Straight Connector 196"/>
            <p:cNvCxnSpPr>
              <a:cxnSpLocks noChangeShapeType="1"/>
            </p:cNvCxnSpPr>
            <p:nvPr/>
          </p:nvCxnSpPr>
          <p:spPr bwMode="auto">
            <a:xfrm rot="5400000">
              <a:off x="2238305" y="3491565"/>
              <a:ext cx="495764" cy="0"/>
            </a:xfrm>
            <a:prstGeom prst="line">
              <a:avLst/>
            </a:prstGeom>
            <a:noFill/>
            <a:ln w="19050">
              <a:solidFill>
                <a:srgbClr val="00B0F0"/>
              </a:solidFill>
              <a:round/>
              <a:headEnd/>
              <a:tailEnd/>
            </a:ln>
          </p:spPr>
        </p:cxnSp>
        <p:cxnSp>
          <p:nvCxnSpPr>
            <p:cNvPr id="151" name="Straight Connector 194"/>
            <p:cNvCxnSpPr>
              <a:cxnSpLocks noChangeShapeType="1"/>
            </p:cNvCxnSpPr>
            <p:nvPr/>
          </p:nvCxnSpPr>
          <p:spPr bwMode="auto">
            <a:xfrm rot="5400000">
              <a:off x="2715033" y="2724653"/>
              <a:ext cx="491534" cy="0"/>
            </a:xfrm>
            <a:prstGeom prst="line">
              <a:avLst/>
            </a:prstGeom>
            <a:noFill/>
            <a:ln w="76200">
              <a:solidFill>
                <a:schemeClr val="tx1"/>
              </a:solidFill>
              <a:round/>
              <a:headEnd/>
              <a:tailEnd/>
            </a:ln>
          </p:spPr>
        </p:cxnSp>
        <p:cxnSp>
          <p:nvCxnSpPr>
            <p:cNvPr id="152" name="Straight Connector 189"/>
            <p:cNvCxnSpPr>
              <a:cxnSpLocks noChangeShapeType="1"/>
            </p:cNvCxnSpPr>
            <p:nvPr/>
          </p:nvCxnSpPr>
          <p:spPr bwMode="auto">
            <a:xfrm rot="9000000">
              <a:off x="3897338" y="2332525"/>
              <a:ext cx="552447" cy="0"/>
            </a:xfrm>
            <a:prstGeom prst="line">
              <a:avLst/>
            </a:prstGeom>
            <a:noFill/>
            <a:ln w="76200">
              <a:solidFill>
                <a:schemeClr val="tx1"/>
              </a:solidFill>
              <a:round/>
              <a:headEnd/>
              <a:tailEnd/>
            </a:ln>
          </p:spPr>
        </p:cxnSp>
        <p:cxnSp>
          <p:nvCxnSpPr>
            <p:cNvPr id="153" name="Straight Connector 178"/>
            <p:cNvCxnSpPr>
              <a:cxnSpLocks noChangeShapeType="1"/>
            </p:cNvCxnSpPr>
            <p:nvPr/>
          </p:nvCxnSpPr>
          <p:spPr bwMode="auto">
            <a:xfrm rot="5400000">
              <a:off x="3196838" y="1951819"/>
              <a:ext cx="495764" cy="0"/>
            </a:xfrm>
            <a:prstGeom prst="line">
              <a:avLst/>
            </a:prstGeom>
            <a:noFill/>
            <a:ln w="19050">
              <a:solidFill>
                <a:srgbClr val="00B0F0"/>
              </a:solidFill>
              <a:round/>
              <a:headEnd/>
              <a:tailEnd/>
            </a:ln>
          </p:spPr>
        </p:cxnSp>
        <p:cxnSp>
          <p:nvCxnSpPr>
            <p:cNvPr id="154" name="Straight Connector 181"/>
            <p:cNvCxnSpPr>
              <a:cxnSpLocks noChangeShapeType="1"/>
            </p:cNvCxnSpPr>
            <p:nvPr/>
          </p:nvCxnSpPr>
          <p:spPr bwMode="auto">
            <a:xfrm rot="1800000" flipH="1">
              <a:off x="3401574" y="2332525"/>
              <a:ext cx="542294" cy="0"/>
            </a:xfrm>
            <a:prstGeom prst="line">
              <a:avLst/>
            </a:prstGeom>
            <a:noFill/>
            <a:ln w="76200">
              <a:solidFill>
                <a:schemeClr val="tx1"/>
              </a:solidFill>
              <a:round/>
              <a:headEnd/>
              <a:tailEnd/>
            </a:ln>
          </p:spPr>
        </p:cxnSp>
        <p:cxnSp>
          <p:nvCxnSpPr>
            <p:cNvPr id="155" name="Straight Connector 182"/>
            <p:cNvCxnSpPr>
              <a:cxnSpLocks noChangeShapeType="1"/>
            </p:cNvCxnSpPr>
            <p:nvPr/>
          </p:nvCxnSpPr>
          <p:spPr bwMode="auto">
            <a:xfrm rot="9000000">
              <a:off x="2921884" y="2332525"/>
              <a:ext cx="552448" cy="0"/>
            </a:xfrm>
            <a:prstGeom prst="line">
              <a:avLst/>
            </a:prstGeom>
            <a:noFill/>
            <a:ln w="76200">
              <a:solidFill>
                <a:schemeClr val="tx1"/>
              </a:solidFill>
              <a:round/>
              <a:headEnd/>
              <a:tailEnd/>
            </a:ln>
          </p:spPr>
        </p:cxnSp>
        <p:cxnSp>
          <p:nvCxnSpPr>
            <p:cNvPr id="156" name="Straight Connector 155"/>
            <p:cNvCxnSpPr/>
            <p:nvPr/>
          </p:nvCxnSpPr>
          <p:spPr bwMode="auto">
            <a:xfrm rot="5400000">
              <a:off x="3687630" y="2715823"/>
              <a:ext cx="493666" cy="0"/>
            </a:xfrm>
            <a:prstGeom prst="line">
              <a:avLst/>
            </a:prstGeom>
            <a:ln w="1905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58" name="Straight Connector 131"/>
            <p:cNvCxnSpPr>
              <a:cxnSpLocks noChangeShapeType="1"/>
            </p:cNvCxnSpPr>
            <p:nvPr/>
          </p:nvCxnSpPr>
          <p:spPr bwMode="auto">
            <a:xfrm rot="5400000">
              <a:off x="2230691" y="1951819"/>
              <a:ext cx="495764" cy="0"/>
            </a:xfrm>
            <a:prstGeom prst="line">
              <a:avLst/>
            </a:prstGeom>
            <a:noFill/>
            <a:ln w="19050">
              <a:solidFill>
                <a:srgbClr val="00B0F0"/>
              </a:solidFill>
              <a:round/>
              <a:headEnd/>
              <a:tailEnd/>
            </a:ln>
          </p:spPr>
        </p:cxnSp>
        <p:cxnSp>
          <p:nvCxnSpPr>
            <p:cNvPr id="159" name="Straight Connector 134"/>
            <p:cNvCxnSpPr>
              <a:cxnSpLocks noChangeShapeType="1"/>
            </p:cNvCxnSpPr>
            <p:nvPr/>
          </p:nvCxnSpPr>
          <p:spPr bwMode="auto">
            <a:xfrm rot="1800000" flipH="1">
              <a:off x="2439656" y="2332525"/>
              <a:ext cx="550756" cy="0"/>
            </a:xfrm>
            <a:prstGeom prst="line">
              <a:avLst/>
            </a:prstGeom>
            <a:noFill/>
            <a:ln w="76200">
              <a:solidFill>
                <a:schemeClr val="tx1"/>
              </a:solidFill>
              <a:round/>
              <a:headEnd/>
              <a:tailEnd/>
            </a:ln>
          </p:spPr>
        </p:cxnSp>
        <p:cxnSp>
          <p:nvCxnSpPr>
            <p:cNvPr id="160" name="Straight Connector 135"/>
            <p:cNvCxnSpPr>
              <a:cxnSpLocks noChangeShapeType="1"/>
            </p:cNvCxnSpPr>
            <p:nvPr/>
          </p:nvCxnSpPr>
          <p:spPr bwMode="auto">
            <a:xfrm rot="9000000">
              <a:off x="1954044" y="2332525"/>
              <a:ext cx="549909" cy="0"/>
            </a:xfrm>
            <a:prstGeom prst="line">
              <a:avLst/>
            </a:prstGeom>
            <a:noFill/>
            <a:ln w="76200">
              <a:solidFill>
                <a:schemeClr val="tx1"/>
              </a:solidFill>
              <a:round/>
              <a:headEnd/>
              <a:tailEnd/>
            </a:ln>
          </p:spPr>
        </p:cxnSp>
        <p:cxnSp>
          <p:nvCxnSpPr>
            <p:cNvPr id="161" name="Straight Connector 127"/>
            <p:cNvCxnSpPr>
              <a:cxnSpLocks noChangeShapeType="1"/>
            </p:cNvCxnSpPr>
            <p:nvPr/>
          </p:nvCxnSpPr>
          <p:spPr bwMode="auto">
            <a:xfrm rot="1800000" flipH="1">
              <a:off x="1478584" y="2332525"/>
              <a:ext cx="546525" cy="0"/>
            </a:xfrm>
            <a:prstGeom prst="line">
              <a:avLst/>
            </a:prstGeom>
            <a:noFill/>
            <a:ln w="19050">
              <a:solidFill>
                <a:srgbClr val="00B0F0"/>
              </a:solidFill>
              <a:round/>
              <a:headEnd/>
              <a:tailEnd/>
            </a:ln>
          </p:spPr>
        </p:cxnSp>
        <p:cxnSp>
          <p:nvCxnSpPr>
            <p:cNvPr id="163" name="Straight Connector 162"/>
            <p:cNvCxnSpPr/>
            <p:nvPr/>
          </p:nvCxnSpPr>
          <p:spPr bwMode="auto">
            <a:xfrm rot="5400000">
              <a:off x="1741945" y="2715823"/>
              <a:ext cx="493666" cy="0"/>
            </a:xfrm>
            <a:prstGeom prst="line">
              <a:avLst/>
            </a:prstGeom>
            <a:ln w="762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4" name="Straight Connector 72"/>
            <p:cNvCxnSpPr>
              <a:cxnSpLocks noChangeShapeType="1"/>
            </p:cNvCxnSpPr>
            <p:nvPr/>
          </p:nvCxnSpPr>
          <p:spPr bwMode="auto">
            <a:xfrm rot="9000000">
              <a:off x="3404958" y="3113396"/>
              <a:ext cx="550755" cy="0"/>
            </a:xfrm>
            <a:prstGeom prst="line">
              <a:avLst/>
            </a:prstGeom>
            <a:noFill/>
            <a:ln w="76200">
              <a:solidFill>
                <a:schemeClr val="tx1"/>
              </a:solidFill>
              <a:round/>
              <a:headEnd/>
              <a:tailEnd/>
            </a:ln>
          </p:spPr>
        </p:cxnSp>
        <p:cxnSp>
          <p:nvCxnSpPr>
            <p:cNvPr id="165" name="Straight Connector 209"/>
            <p:cNvCxnSpPr>
              <a:cxnSpLocks noChangeShapeType="1"/>
            </p:cNvCxnSpPr>
            <p:nvPr/>
          </p:nvCxnSpPr>
          <p:spPr bwMode="auto">
            <a:xfrm rot="1800000" flipH="1">
              <a:off x="2929499" y="3109167"/>
              <a:ext cx="550755" cy="0"/>
            </a:xfrm>
            <a:prstGeom prst="line">
              <a:avLst/>
            </a:prstGeom>
            <a:noFill/>
            <a:ln w="76200">
              <a:solidFill>
                <a:schemeClr val="tx1"/>
              </a:solidFill>
              <a:round/>
              <a:headEnd/>
              <a:tailEnd/>
            </a:ln>
          </p:spPr>
        </p:cxnSp>
        <p:cxnSp>
          <p:nvCxnSpPr>
            <p:cNvPr id="166" name="Straight Connector 201"/>
            <p:cNvCxnSpPr>
              <a:cxnSpLocks noChangeShapeType="1"/>
            </p:cNvCxnSpPr>
            <p:nvPr/>
          </p:nvCxnSpPr>
          <p:spPr bwMode="auto">
            <a:xfrm rot="9000000">
              <a:off x="2437119" y="3109167"/>
              <a:ext cx="544833" cy="0"/>
            </a:xfrm>
            <a:prstGeom prst="line">
              <a:avLst/>
            </a:prstGeom>
            <a:noFill/>
            <a:ln w="76200">
              <a:solidFill>
                <a:schemeClr val="tx1"/>
              </a:solidFill>
              <a:round/>
              <a:headEnd/>
              <a:tailEnd/>
            </a:ln>
          </p:spPr>
        </p:cxnSp>
        <p:cxnSp>
          <p:nvCxnSpPr>
            <p:cNvPr id="167" name="Straight Connector 202"/>
            <p:cNvCxnSpPr>
              <a:cxnSpLocks noChangeShapeType="1"/>
            </p:cNvCxnSpPr>
            <p:nvPr/>
          </p:nvCxnSpPr>
          <p:spPr bwMode="auto">
            <a:xfrm rot="1800000" flipH="1">
              <a:off x="1959120" y="3109167"/>
              <a:ext cx="550756" cy="0"/>
            </a:xfrm>
            <a:prstGeom prst="line">
              <a:avLst/>
            </a:prstGeom>
            <a:noFill/>
            <a:ln w="76200">
              <a:solidFill>
                <a:schemeClr val="tx1"/>
              </a:solidFill>
              <a:round/>
              <a:headEnd/>
              <a:tailEnd/>
            </a:ln>
          </p:spPr>
        </p:cxnSp>
        <p:cxnSp>
          <p:nvCxnSpPr>
            <p:cNvPr id="168" name="Straight Connector 166"/>
            <p:cNvCxnSpPr>
              <a:cxnSpLocks noChangeShapeType="1"/>
            </p:cNvCxnSpPr>
            <p:nvPr/>
          </p:nvCxnSpPr>
          <p:spPr bwMode="auto">
            <a:xfrm rot="1800000" flipH="1">
              <a:off x="3907491" y="3114242"/>
              <a:ext cx="548217" cy="0"/>
            </a:xfrm>
            <a:prstGeom prst="line">
              <a:avLst/>
            </a:prstGeom>
            <a:noFill/>
            <a:ln w="76200">
              <a:solidFill>
                <a:schemeClr val="tx1"/>
              </a:solidFill>
              <a:round/>
              <a:headEnd/>
              <a:tailEnd/>
            </a:ln>
          </p:spPr>
        </p:cxnSp>
        <p:cxnSp>
          <p:nvCxnSpPr>
            <p:cNvPr id="169" name="Straight Connector 154"/>
            <p:cNvCxnSpPr>
              <a:cxnSpLocks noChangeShapeType="1"/>
            </p:cNvCxnSpPr>
            <p:nvPr/>
          </p:nvCxnSpPr>
          <p:spPr bwMode="auto">
            <a:xfrm rot="9000000">
              <a:off x="1478584" y="3109167"/>
              <a:ext cx="552448" cy="0"/>
            </a:xfrm>
            <a:prstGeom prst="line">
              <a:avLst/>
            </a:prstGeom>
            <a:noFill/>
            <a:ln w="19050">
              <a:solidFill>
                <a:srgbClr val="00B0F0"/>
              </a:solidFill>
              <a:round/>
              <a:headEnd/>
              <a:tailEnd/>
            </a:ln>
          </p:spPr>
        </p:cxnSp>
        <p:cxnSp>
          <p:nvCxnSpPr>
            <p:cNvPr id="174" name="Straight Connector 67"/>
            <p:cNvCxnSpPr>
              <a:cxnSpLocks noChangeShapeType="1"/>
            </p:cNvCxnSpPr>
            <p:nvPr/>
          </p:nvCxnSpPr>
          <p:spPr bwMode="auto">
            <a:xfrm rot="5400000">
              <a:off x="3207864" y="5078669"/>
              <a:ext cx="495764" cy="0"/>
            </a:xfrm>
            <a:prstGeom prst="line">
              <a:avLst/>
            </a:prstGeom>
            <a:noFill/>
            <a:ln w="19050">
              <a:solidFill>
                <a:srgbClr val="00B0F0"/>
              </a:solidFill>
              <a:round/>
              <a:headEnd/>
              <a:tailEnd/>
            </a:ln>
          </p:spPr>
        </p:cxnSp>
        <p:cxnSp>
          <p:nvCxnSpPr>
            <p:cNvPr id="176" name="Straight Connector 196"/>
            <p:cNvCxnSpPr>
              <a:cxnSpLocks noChangeShapeType="1"/>
            </p:cNvCxnSpPr>
            <p:nvPr/>
          </p:nvCxnSpPr>
          <p:spPr bwMode="auto">
            <a:xfrm rot="5400000">
              <a:off x="2246792" y="5078669"/>
              <a:ext cx="495764" cy="0"/>
            </a:xfrm>
            <a:prstGeom prst="line">
              <a:avLst/>
            </a:prstGeom>
            <a:noFill/>
            <a:ln w="19050">
              <a:solidFill>
                <a:srgbClr val="00B0F0"/>
              </a:solidFill>
              <a:round/>
              <a:headEnd/>
              <a:tailEnd/>
            </a:ln>
          </p:spPr>
        </p:cxnSp>
        <p:cxnSp>
          <p:nvCxnSpPr>
            <p:cNvPr id="179" name="Straight Connector 194"/>
            <p:cNvCxnSpPr>
              <a:cxnSpLocks noChangeShapeType="1"/>
            </p:cNvCxnSpPr>
            <p:nvPr/>
          </p:nvCxnSpPr>
          <p:spPr bwMode="auto">
            <a:xfrm rot="5400000">
              <a:off x="2723521" y="4311757"/>
              <a:ext cx="491534" cy="0"/>
            </a:xfrm>
            <a:prstGeom prst="line">
              <a:avLst/>
            </a:prstGeom>
            <a:noFill/>
            <a:ln w="76200">
              <a:solidFill>
                <a:schemeClr val="tx1"/>
              </a:solidFill>
              <a:round/>
              <a:headEnd/>
              <a:tailEnd/>
            </a:ln>
          </p:spPr>
        </p:cxnSp>
        <p:cxnSp>
          <p:nvCxnSpPr>
            <p:cNvPr id="180" name="Straight Connector 189"/>
            <p:cNvCxnSpPr>
              <a:cxnSpLocks noChangeShapeType="1"/>
            </p:cNvCxnSpPr>
            <p:nvPr/>
          </p:nvCxnSpPr>
          <p:spPr bwMode="auto">
            <a:xfrm rot="9000000">
              <a:off x="3905825" y="3919629"/>
              <a:ext cx="552447" cy="0"/>
            </a:xfrm>
            <a:prstGeom prst="line">
              <a:avLst/>
            </a:prstGeom>
            <a:noFill/>
            <a:ln w="76200">
              <a:solidFill>
                <a:schemeClr val="tx1"/>
              </a:solidFill>
              <a:round/>
              <a:headEnd/>
              <a:tailEnd/>
            </a:ln>
          </p:spPr>
        </p:cxnSp>
        <p:cxnSp>
          <p:nvCxnSpPr>
            <p:cNvPr id="181" name="Straight Connector 178"/>
            <p:cNvCxnSpPr>
              <a:cxnSpLocks noChangeShapeType="1"/>
            </p:cNvCxnSpPr>
            <p:nvPr/>
          </p:nvCxnSpPr>
          <p:spPr bwMode="auto">
            <a:xfrm rot="5400000">
              <a:off x="4155890" y="3521949"/>
              <a:ext cx="495764" cy="0"/>
            </a:xfrm>
            <a:prstGeom prst="line">
              <a:avLst/>
            </a:prstGeom>
            <a:noFill/>
            <a:ln w="76200">
              <a:solidFill>
                <a:schemeClr val="tx1"/>
              </a:solidFill>
              <a:round/>
              <a:headEnd/>
              <a:tailEnd/>
            </a:ln>
          </p:spPr>
        </p:cxnSp>
        <p:cxnSp>
          <p:nvCxnSpPr>
            <p:cNvPr id="182" name="Straight Connector 181"/>
            <p:cNvCxnSpPr>
              <a:cxnSpLocks noChangeShapeType="1"/>
            </p:cNvCxnSpPr>
            <p:nvPr/>
          </p:nvCxnSpPr>
          <p:spPr bwMode="auto">
            <a:xfrm rot="1800000" flipH="1">
              <a:off x="3410061" y="3919629"/>
              <a:ext cx="542294" cy="0"/>
            </a:xfrm>
            <a:prstGeom prst="line">
              <a:avLst/>
            </a:prstGeom>
            <a:noFill/>
            <a:ln w="76200">
              <a:solidFill>
                <a:schemeClr val="tx1"/>
              </a:solidFill>
              <a:round/>
              <a:headEnd/>
              <a:tailEnd/>
            </a:ln>
          </p:spPr>
        </p:cxnSp>
        <p:cxnSp>
          <p:nvCxnSpPr>
            <p:cNvPr id="183" name="Straight Connector 182"/>
            <p:cNvCxnSpPr>
              <a:cxnSpLocks noChangeShapeType="1"/>
            </p:cNvCxnSpPr>
            <p:nvPr/>
          </p:nvCxnSpPr>
          <p:spPr bwMode="auto">
            <a:xfrm rot="9000000">
              <a:off x="2930371" y="3919629"/>
              <a:ext cx="552448" cy="0"/>
            </a:xfrm>
            <a:prstGeom prst="line">
              <a:avLst/>
            </a:prstGeom>
            <a:noFill/>
            <a:ln w="19050">
              <a:solidFill>
                <a:srgbClr val="00B0F0"/>
              </a:solidFill>
              <a:round/>
              <a:headEnd/>
              <a:tailEnd/>
            </a:ln>
          </p:spPr>
        </p:cxnSp>
        <p:cxnSp>
          <p:nvCxnSpPr>
            <p:cNvPr id="184" name="Straight Connector 183"/>
            <p:cNvCxnSpPr/>
            <p:nvPr/>
          </p:nvCxnSpPr>
          <p:spPr bwMode="auto">
            <a:xfrm rot="5400000">
              <a:off x="3694433" y="4302745"/>
              <a:ext cx="495610" cy="0"/>
            </a:xfrm>
            <a:prstGeom prst="line">
              <a:avLst/>
            </a:prstGeom>
            <a:ln w="1905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85" name="Straight Connector 131"/>
            <p:cNvCxnSpPr>
              <a:cxnSpLocks noChangeShapeType="1"/>
            </p:cNvCxnSpPr>
            <p:nvPr/>
          </p:nvCxnSpPr>
          <p:spPr bwMode="auto">
            <a:xfrm rot="5400000">
              <a:off x="1280126" y="3513461"/>
              <a:ext cx="495764" cy="0"/>
            </a:xfrm>
            <a:prstGeom prst="line">
              <a:avLst/>
            </a:prstGeom>
            <a:noFill/>
            <a:ln w="19050">
              <a:solidFill>
                <a:srgbClr val="00B0F0"/>
              </a:solidFill>
              <a:round/>
              <a:headEnd/>
              <a:tailEnd/>
            </a:ln>
          </p:spPr>
        </p:cxnSp>
        <p:cxnSp>
          <p:nvCxnSpPr>
            <p:cNvPr id="187" name="Straight Connector 134"/>
            <p:cNvCxnSpPr>
              <a:cxnSpLocks noChangeShapeType="1"/>
            </p:cNvCxnSpPr>
            <p:nvPr/>
          </p:nvCxnSpPr>
          <p:spPr bwMode="auto">
            <a:xfrm rot="1800000" flipH="1">
              <a:off x="2448144" y="3919629"/>
              <a:ext cx="550756" cy="0"/>
            </a:xfrm>
            <a:prstGeom prst="line">
              <a:avLst/>
            </a:prstGeom>
            <a:noFill/>
            <a:ln w="76200">
              <a:solidFill>
                <a:schemeClr val="tx1"/>
              </a:solidFill>
              <a:round/>
              <a:headEnd/>
              <a:tailEnd/>
            </a:ln>
          </p:spPr>
        </p:cxnSp>
        <p:cxnSp>
          <p:nvCxnSpPr>
            <p:cNvPr id="188" name="Straight Connector 135"/>
            <p:cNvCxnSpPr>
              <a:cxnSpLocks noChangeShapeType="1"/>
            </p:cNvCxnSpPr>
            <p:nvPr/>
          </p:nvCxnSpPr>
          <p:spPr bwMode="auto">
            <a:xfrm rot="9000000">
              <a:off x="1962531" y="3919629"/>
              <a:ext cx="549909" cy="0"/>
            </a:xfrm>
            <a:prstGeom prst="line">
              <a:avLst/>
            </a:prstGeom>
            <a:noFill/>
            <a:ln w="76200">
              <a:solidFill>
                <a:schemeClr val="tx1"/>
              </a:solidFill>
              <a:round/>
              <a:headEnd/>
              <a:tailEnd/>
            </a:ln>
          </p:spPr>
        </p:cxnSp>
        <p:cxnSp>
          <p:nvCxnSpPr>
            <p:cNvPr id="189" name="Straight Connector 127"/>
            <p:cNvCxnSpPr>
              <a:cxnSpLocks noChangeShapeType="1"/>
            </p:cNvCxnSpPr>
            <p:nvPr/>
          </p:nvCxnSpPr>
          <p:spPr bwMode="auto">
            <a:xfrm rot="1800000" flipH="1">
              <a:off x="1487072" y="3919629"/>
              <a:ext cx="546525" cy="0"/>
            </a:xfrm>
            <a:prstGeom prst="line">
              <a:avLst/>
            </a:prstGeom>
            <a:noFill/>
            <a:ln w="19050">
              <a:solidFill>
                <a:srgbClr val="00B0F0"/>
              </a:solidFill>
              <a:round/>
              <a:headEnd/>
              <a:tailEnd/>
            </a:ln>
          </p:spPr>
        </p:cxnSp>
        <p:cxnSp>
          <p:nvCxnSpPr>
            <p:cNvPr id="191" name="Straight Connector 190"/>
            <p:cNvCxnSpPr/>
            <p:nvPr/>
          </p:nvCxnSpPr>
          <p:spPr bwMode="auto">
            <a:xfrm rot="5400000">
              <a:off x="1748748" y="4302745"/>
              <a:ext cx="495610" cy="0"/>
            </a:xfrm>
            <a:prstGeom prst="line">
              <a:avLst/>
            </a:prstGeom>
            <a:ln w="762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2" name="Straight Connector 72"/>
            <p:cNvCxnSpPr>
              <a:cxnSpLocks noChangeShapeType="1"/>
            </p:cNvCxnSpPr>
            <p:nvPr/>
          </p:nvCxnSpPr>
          <p:spPr bwMode="auto">
            <a:xfrm rot="9000000">
              <a:off x="3413446" y="4700500"/>
              <a:ext cx="550755" cy="0"/>
            </a:xfrm>
            <a:prstGeom prst="line">
              <a:avLst/>
            </a:prstGeom>
            <a:noFill/>
            <a:ln w="19050">
              <a:solidFill>
                <a:srgbClr val="00B0F0"/>
              </a:solidFill>
              <a:round/>
              <a:headEnd/>
              <a:tailEnd/>
            </a:ln>
          </p:spPr>
        </p:cxnSp>
        <p:cxnSp>
          <p:nvCxnSpPr>
            <p:cNvPr id="193" name="Straight Connector 209"/>
            <p:cNvCxnSpPr>
              <a:cxnSpLocks noChangeShapeType="1"/>
            </p:cNvCxnSpPr>
            <p:nvPr/>
          </p:nvCxnSpPr>
          <p:spPr bwMode="auto">
            <a:xfrm rot="1800000" flipH="1">
              <a:off x="2937986" y="4696270"/>
              <a:ext cx="550755" cy="0"/>
            </a:xfrm>
            <a:prstGeom prst="line">
              <a:avLst/>
            </a:prstGeom>
            <a:noFill/>
            <a:ln w="19050">
              <a:solidFill>
                <a:srgbClr val="00B0F0"/>
              </a:solidFill>
              <a:round/>
              <a:headEnd/>
              <a:tailEnd/>
            </a:ln>
          </p:spPr>
        </p:cxnSp>
        <p:cxnSp>
          <p:nvCxnSpPr>
            <p:cNvPr id="194" name="Straight Connector 201"/>
            <p:cNvCxnSpPr>
              <a:cxnSpLocks noChangeShapeType="1"/>
            </p:cNvCxnSpPr>
            <p:nvPr/>
          </p:nvCxnSpPr>
          <p:spPr bwMode="auto">
            <a:xfrm rot="9000000">
              <a:off x="2445606" y="4696270"/>
              <a:ext cx="544833" cy="0"/>
            </a:xfrm>
            <a:prstGeom prst="line">
              <a:avLst/>
            </a:prstGeom>
            <a:noFill/>
            <a:ln w="76200">
              <a:solidFill>
                <a:schemeClr val="tx1"/>
              </a:solidFill>
              <a:round/>
              <a:headEnd/>
              <a:tailEnd/>
            </a:ln>
          </p:spPr>
        </p:cxnSp>
        <p:cxnSp>
          <p:nvCxnSpPr>
            <p:cNvPr id="195" name="Straight Connector 202"/>
            <p:cNvCxnSpPr>
              <a:cxnSpLocks noChangeShapeType="1"/>
            </p:cNvCxnSpPr>
            <p:nvPr/>
          </p:nvCxnSpPr>
          <p:spPr bwMode="auto">
            <a:xfrm rot="1800000" flipH="1">
              <a:off x="1967608" y="4696270"/>
              <a:ext cx="550756" cy="0"/>
            </a:xfrm>
            <a:prstGeom prst="line">
              <a:avLst/>
            </a:prstGeom>
            <a:noFill/>
            <a:ln w="76200">
              <a:solidFill>
                <a:schemeClr val="tx1"/>
              </a:solidFill>
              <a:round/>
              <a:headEnd/>
              <a:tailEnd/>
            </a:ln>
          </p:spPr>
        </p:cxnSp>
        <p:cxnSp>
          <p:nvCxnSpPr>
            <p:cNvPr id="196" name="Straight Connector 166"/>
            <p:cNvCxnSpPr>
              <a:cxnSpLocks noChangeShapeType="1"/>
            </p:cNvCxnSpPr>
            <p:nvPr/>
          </p:nvCxnSpPr>
          <p:spPr bwMode="auto">
            <a:xfrm rot="1800000" flipH="1">
              <a:off x="3915978" y="4701346"/>
              <a:ext cx="548217" cy="0"/>
            </a:xfrm>
            <a:prstGeom prst="line">
              <a:avLst/>
            </a:prstGeom>
            <a:noFill/>
            <a:ln w="19050">
              <a:solidFill>
                <a:srgbClr val="00B0F0"/>
              </a:solidFill>
              <a:round/>
              <a:headEnd/>
              <a:tailEnd/>
            </a:ln>
          </p:spPr>
        </p:cxnSp>
        <p:cxnSp>
          <p:nvCxnSpPr>
            <p:cNvPr id="197" name="Straight Connector 154"/>
            <p:cNvCxnSpPr>
              <a:cxnSpLocks noChangeShapeType="1"/>
            </p:cNvCxnSpPr>
            <p:nvPr/>
          </p:nvCxnSpPr>
          <p:spPr bwMode="auto">
            <a:xfrm rot="9000000">
              <a:off x="1487072" y="4696270"/>
              <a:ext cx="552448" cy="0"/>
            </a:xfrm>
            <a:prstGeom prst="line">
              <a:avLst/>
            </a:prstGeom>
            <a:noFill/>
            <a:ln w="19050">
              <a:solidFill>
                <a:srgbClr val="00B0F0"/>
              </a:solidFill>
              <a:round/>
              <a:headEnd/>
              <a:tailEnd/>
            </a:ln>
          </p:spPr>
        </p:cxnSp>
        <p:cxnSp>
          <p:nvCxnSpPr>
            <p:cNvPr id="198" name="Straight Connector 67"/>
            <p:cNvCxnSpPr>
              <a:cxnSpLocks noChangeShapeType="1"/>
            </p:cNvCxnSpPr>
            <p:nvPr/>
          </p:nvCxnSpPr>
          <p:spPr bwMode="auto">
            <a:xfrm>
              <a:off x="6341390" y="3243683"/>
              <a:ext cx="0" cy="580635"/>
            </a:xfrm>
            <a:prstGeom prst="line">
              <a:avLst/>
            </a:prstGeom>
            <a:noFill/>
            <a:ln w="76200">
              <a:solidFill>
                <a:schemeClr val="tx1"/>
              </a:solidFill>
              <a:round/>
              <a:headEnd/>
              <a:tailEnd/>
            </a:ln>
          </p:spPr>
        </p:cxnSp>
        <p:cxnSp>
          <p:nvCxnSpPr>
            <p:cNvPr id="200" name="Straight Connector 196"/>
            <p:cNvCxnSpPr>
              <a:cxnSpLocks noChangeShapeType="1"/>
            </p:cNvCxnSpPr>
            <p:nvPr/>
          </p:nvCxnSpPr>
          <p:spPr bwMode="auto">
            <a:xfrm>
              <a:off x="5380318" y="3243683"/>
              <a:ext cx="0" cy="546686"/>
            </a:xfrm>
            <a:prstGeom prst="line">
              <a:avLst/>
            </a:prstGeom>
            <a:noFill/>
            <a:ln w="76200">
              <a:solidFill>
                <a:schemeClr val="tx1"/>
              </a:solidFill>
              <a:round/>
              <a:headEnd/>
              <a:tailEnd/>
            </a:ln>
          </p:spPr>
        </p:cxnSp>
        <p:cxnSp>
          <p:nvCxnSpPr>
            <p:cNvPr id="202" name="Straight Connector 194"/>
            <p:cNvCxnSpPr>
              <a:cxnSpLocks noChangeShapeType="1"/>
            </p:cNvCxnSpPr>
            <p:nvPr/>
          </p:nvCxnSpPr>
          <p:spPr bwMode="auto">
            <a:xfrm rot="5400000">
              <a:off x="5609164" y="2724653"/>
              <a:ext cx="491534" cy="0"/>
            </a:xfrm>
            <a:prstGeom prst="line">
              <a:avLst/>
            </a:prstGeom>
            <a:noFill/>
            <a:ln w="76200">
              <a:solidFill>
                <a:schemeClr val="tx1"/>
              </a:solidFill>
              <a:round/>
              <a:headEnd/>
              <a:tailEnd/>
            </a:ln>
          </p:spPr>
        </p:cxnSp>
        <p:cxnSp>
          <p:nvCxnSpPr>
            <p:cNvPr id="205" name="Straight Connector 189"/>
            <p:cNvCxnSpPr>
              <a:cxnSpLocks noChangeShapeType="1"/>
            </p:cNvCxnSpPr>
            <p:nvPr/>
          </p:nvCxnSpPr>
          <p:spPr bwMode="auto">
            <a:xfrm rot="9000000">
              <a:off x="6791469" y="2332525"/>
              <a:ext cx="552447" cy="0"/>
            </a:xfrm>
            <a:prstGeom prst="line">
              <a:avLst/>
            </a:prstGeom>
            <a:noFill/>
            <a:ln w="19050">
              <a:solidFill>
                <a:srgbClr val="00B0F0"/>
              </a:solidFill>
              <a:round/>
              <a:headEnd/>
              <a:tailEnd/>
            </a:ln>
          </p:spPr>
        </p:cxnSp>
        <p:cxnSp>
          <p:nvCxnSpPr>
            <p:cNvPr id="206" name="Straight Connector 178"/>
            <p:cNvCxnSpPr>
              <a:cxnSpLocks noChangeShapeType="1"/>
            </p:cNvCxnSpPr>
            <p:nvPr/>
          </p:nvCxnSpPr>
          <p:spPr bwMode="auto">
            <a:xfrm rot="5400000">
              <a:off x="6090969" y="1951819"/>
              <a:ext cx="495764" cy="0"/>
            </a:xfrm>
            <a:prstGeom prst="line">
              <a:avLst/>
            </a:prstGeom>
            <a:noFill/>
            <a:ln w="19050">
              <a:solidFill>
                <a:srgbClr val="00B0F0"/>
              </a:solidFill>
              <a:round/>
              <a:headEnd/>
              <a:tailEnd/>
            </a:ln>
          </p:spPr>
        </p:cxnSp>
        <p:cxnSp>
          <p:nvCxnSpPr>
            <p:cNvPr id="207" name="Straight Connector 181"/>
            <p:cNvCxnSpPr>
              <a:cxnSpLocks noChangeShapeType="1"/>
            </p:cNvCxnSpPr>
            <p:nvPr/>
          </p:nvCxnSpPr>
          <p:spPr bwMode="auto">
            <a:xfrm rot="1800000" flipH="1">
              <a:off x="6295705" y="2332525"/>
              <a:ext cx="542294" cy="0"/>
            </a:xfrm>
            <a:prstGeom prst="line">
              <a:avLst/>
            </a:prstGeom>
            <a:noFill/>
            <a:ln w="76200">
              <a:solidFill>
                <a:schemeClr val="tx1"/>
              </a:solidFill>
              <a:round/>
              <a:headEnd/>
              <a:tailEnd/>
            </a:ln>
          </p:spPr>
        </p:cxnSp>
        <p:cxnSp>
          <p:nvCxnSpPr>
            <p:cNvPr id="208" name="Straight Connector 182"/>
            <p:cNvCxnSpPr>
              <a:cxnSpLocks noChangeShapeType="1"/>
            </p:cNvCxnSpPr>
            <p:nvPr/>
          </p:nvCxnSpPr>
          <p:spPr bwMode="auto">
            <a:xfrm rot="9000000">
              <a:off x="5816015" y="2332525"/>
              <a:ext cx="552448" cy="0"/>
            </a:xfrm>
            <a:prstGeom prst="line">
              <a:avLst/>
            </a:prstGeom>
            <a:noFill/>
            <a:ln w="76200">
              <a:solidFill>
                <a:schemeClr val="tx1"/>
              </a:solidFill>
              <a:round/>
              <a:headEnd/>
              <a:tailEnd/>
            </a:ln>
          </p:spPr>
        </p:cxnSp>
        <p:cxnSp>
          <p:nvCxnSpPr>
            <p:cNvPr id="209" name="Straight Connector 208"/>
            <p:cNvCxnSpPr/>
            <p:nvPr/>
          </p:nvCxnSpPr>
          <p:spPr bwMode="auto">
            <a:xfrm rot="5400000">
              <a:off x="6581862" y="2715823"/>
              <a:ext cx="493666" cy="0"/>
            </a:xfrm>
            <a:prstGeom prst="line">
              <a:avLst/>
            </a:prstGeom>
            <a:ln w="762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10" name="Straight Connector 131"/>
            <p:cNvCxnSpPr>
              <a:cxnSpLocks noChangeShapeType="1"/>
            </p:cNvCxnSpPr>
            <p:nvPr/>
          </p:nvCxnSpPr>
          <p:spPr bwMode="auto">
            <a:xfrm rot="5400000">
              <a:off x="5124822" y="1951819"/>
              <a:ext cx="495764" cy="0"/>
            </a:xfrm>
            <a:prstGeom prst="line">
              <a:avLst/>
            </a:prstGeom>
            <a:noFill/>
            <a:ln w="19050">
              <a:solidFill>
                <a:srgbClr val="00B0F0"/>
              </a:solidFill>
              <a:round/>
              <a:headEnd/>
              <a:tailEnd/>
            </a:ln>
          </p:spPr>
        </p:cxnSp>
        <p:cxnSp>
          <p:nvCxnSpPr>
            <p:cNvPr id="211" name="Straight Connector 134"/>
            <p:cNvCxnSpPr>
              <a:cxnSpLocks noChangeShapeType="1"/>
            </p:cNvCxnSpPr>
            <p:nvPr/>
          </p:nvCxnSpPr>
          <p:spPr bwMode="auto">
            <a:xfrm rot="1800000" flipH="1">
              <a:off x="5333787" y="2332525"/>
              <a:ext cx="550756" cy="0"/>
            </a:xfrm>
            <a:prstGeom prst="line">
              <a:avLst/>
            </a:prstGeom>
            <a:noFill/>
            <a:ln w="19050">
              <a:solidFill>
                <a:srgbClr val="00B0F0"/>
              </a:solidFill>
              <a:round/>
              <a:headEnd/>
              <a:tailEnd/>
            </a:ln>
          </p:spPr>
        </p:cxnSp>
        <p:cxnSp>
          <p:nvCxnSpPr>
            <p:cNvPr id="223" name="Straight Connector 135"/>
            <p:cNvCxnSpPr>
              <a:cxnSpLocks noChangeShapeType="1"/>
            </p:cNvCxnSpPr>
            <p:nvPr/>
          </p:nvCxnSpPr>
          <p:spPr bwMode="auto">
            <a:xfrm rot="9000000">
              <a:off x="4848175" y="2332525"/>
              <a:ext cx="549909" cy="0"/>
            </a:xfrm>
            <a:prstGeom prst="line">
              <a:avLst/>
            </a:prstGeom>
            <a:noFill/>
            <a:ln w="19050">
              <a:solidFill>
                <a:srgbClr val="00B0F0"/>
              </a:solidFill>
              <a:round/>
              <a:headEnd/>
              <a:tailEnd/>
            </a:ln>
          </p:spPr>
        </p:cxnSp>
        <p:cxnSp>
          <p:nvCxnSpPr>
            <p:cNvPr id="224" name="Straight Connector 127"/>
            <p:cNvCxnSpPr>
              <a:cxnSpLocks noChangeShapeType="1"/>
            </p:cNvCxnSpPr>
            <p:nvPr/>
          </p:nvCxnSpPr>
          <p:spPr bwMode="auto">
            <a:xfrm rot="1800000" flipH="1">
              <a:off x="4372715" y="2332525"/>
              <a:ext cx="546525" cy="0"/>
            </a:xfrm>
            <a:prstGeom prst="line">
              <a:avLst/>
            </a:prstGeom>
            <a:noFill/>
            <a:ln w="76200">
              <a:solidFill>
                <a:schemeClr val="tx1"/>
              </a:solidFill>
              <a:round/>
              <a:headEnd/>
              <a:tailEnd/>
            </a:ln>
          </p:spPr>
        </p:cxnSp>
        <p:cxnSp>
          <p:nvCxnSpPr>
            <p:cNvPr id="225" name="Straight Connector 224"/>
            <p:cNvCxnSpPr/>
            <p:nvPr/>
          </p:nvCxnSpPr>
          <p:spPr bwMode="auto">
            <a:xfrm rot="5400000">
              <a:off x="4636176" y="2715823"/>
              <a:ext cx="493666" cy="0"/>
            </a:xfrm>
            <a:prstGeom prst="line">
              <a:avLst/>
            </a:prstGeom>
            <a:ln w="762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6" name="Straight Connector 72"/>
            <p:cNvCxnSpPr>
              <a:cxnSpLocks noChangeShapeType="1"/>
            </p:cNvCxnSpPr>
            <p:nvPr/>
          </p:nvCxnSpPr>
          <p:spPr bwMode="auto">
            <a:xfrm rot="9000000">
              <a:off x="6299089" y="3113396"/>
              <a:ext cx="550755" cy="0"/>
            </a:xfrm>
            <a:prstGeom prst="line">
              <a:avLst/>
            </a:prstGeom>
            <a:noFill/>
            <a:ln w="76200">
              <a:solidFill>
                <a:schemeClr val="tx1"/>
              </a:solidFill>
              <a:round/>
              <a:headEnd/>
              <a:tailEnd/>
            </a:ln>
          </p:spPr>
        </p:cxnSp>
        <p:cxnSp>
          <p:nvCxnSpPr>
            <p:cNvPr id="227" name="Straight Connector 209"/>
            <p:cNvCxnSpPr>
              <a:cxnSpLocks noChangeShapeType="1"/>
            </p:cNvCxnSpPr>
            <p:nvPr/>
          </p:nvCxnSpPr>
          <p:spPr bwMode="auto">
            <a:xfrm rot="1800000" flipH="1">
              <a:off x="5823629" y="3109167"/>
              <a:ext cx="550755" cy="0"/>
            </a:xfrm>
            <a:prstGeom prst="line">
              <a:avLst/>
            </a:prstGeom>
            <a:noFill/>
            <a:ln w="76200">
              <a:solidFill>
                <a:schemeClr val="tx1"/>
              </a:solidFill>
              <a:round/>
              <a:headEnd/>
              <a:tailEnd/>
            </a:ln>
          </p:spPr>
        </p:cxnSp>
        <p:cxnSp>
          <p:nvCxnSpPr>
            <p:cNvPr id="228" name="Straight Connector 201"/>
            <p:cNvCxnSpPr>
              <a:cxnSpLocks noChangeShapeType="1"/>
            </p:cNvCxnSpPr>
            <p:nvPr/>
          </p:nvCxnSpPr>
          <p:spPr bwMode="auto">
            <a:xfrm rot="9000000">
              <a:off x="5331250" y="3109167"/>
              <a:ext cx="544833" cy="0"/>
            </a:xfrm>
            <a:prstGeom prst="line">
              <a:avLst/>
            </a:prstGeom>
            <a:noFill/>
            <a:ln w="76200">
              <a:solidFill>
                <a:schemeClr val="tx1"/>
              </a:solidFill>
              <a:round/>
              <a:headEnd/>
              <a:tailEnd/>
            </a:ln>
          </p:spPr>
        </p:cxnSp>
        <p:cxnSp>
          <p:nvCxnSpPr>
            <p:cNvPr id="229" name="Straight Connector 202"/>
            <p:cNvCxnSpPr>
              <a:cxnSpLocks noChangeShapeType="1"/>
            </p:cNvCxnSpPr>
            <p:nvPr/>
          </p:nvCxnSpPr>
          <p:spPr bwMode="auto">
            <a:xfrm rot="1800000" flipH="1">
              <a:off x="4853251" y="3109167"/>
              <a:ext cx="550756" cy="0"/>
            </a:xfrm>
            <a:prstGeom prst="line">
              <a:avLst/>
            </a:prstGeom>
            <a:noFill/>
            <a:ln w="76200">
              <a:solidFill>
                <a:schemeClr val="tx1"/>
              </a:solidFill>
              <a:round/>
              <a:headEnd/>
              <a:tailEnd/>
            </a:ln>
          </p:spPr>
        </p:cxnSp>
        <p:cxnSp>
          <p:nvCxnSpPr>
            <p:cNvPr id="230" name="Straight Connector 166"/>
            <p:cNvCxnSpPr>
              <a:cxnSpLocks noChangeShapeType="1"/>
            </p:cNvCxnSpPr>
            <p:nvPr/>
          </p:nvCxnSpPr>
          <p:spPr bwMode="auto">
            <a:xfrm rot="1800000" flipH="1">
              <a:off x="6801622" y="3114242"/>
              <a:ext cx="548217" cy="0"/>
            </a:xfrm>
            <a:prstGeom prst="line">
              <a:avLst/>
            </a:prstGeom>
            <a:noFill/>
            <a:ln w="19050">
              <a:solidFill>
                <a:srgbClr val="00B0F0"/>
              </a:solidFill>
              <a:round/>
              <a:headEnd/>
              <a:tailEnd/>
            </a:ln>
          </p:spPr>
        </p:cxnSp>
        <p:cxnSp>
          <p:nvCxnSpPr>
            <p:cNvPr id="231" name="Straight Connector 154"/>
            <p:cNvCxnSpPr>
              <a:cxnSpLocks noChangeShapeType="1"/>
            </p:cNvCxnSpPr>
            <p:nvPr/>
          </p:nvCxnSpPr>
          <p:spPr bwMode="auto">
            <a:xfrm rot="9000000">
              <a:off x="4372715" y="3109167"/>
              <a:ext cx="552448" cy="0"/>
            </a:xfrm>
            <a:prstGeom prst="line">
              <a:avLst/>
            </a:prstGeom>
            <a:noFill/>
            <a:ln w="76200">
              <a:solidFill>
                <a:schemeClr val="tx1"/>
              </a:solidFill>
              <a:round/>
              <a:headEnd/>
              <a:tailEnd/>
            </a:ln>
          </p:spPr>
        </p:cxnSp>
        <p:cxnSp>
          <p:nvCxnSpPr>
            <p:cNvPr id="232" name="Straight Connector 67"/>
            <p:cNvCxnSpPr>
              <a:cxnSpLocks noChangeShapeType="1"/>
            </p:cNvCxnSpPr>
            <p:nvPr/>
          </p:nvCxnSpPr>
          <p:spPr bwMode="auto">
            <a:xfrm rot="5400000">
              <a:off x="6093508" y="5095643"/>
              <a:ext cx="495764" cy="0"/>
            </a:xfrm>
            <a:prstGeom prst="line">
              <a:avLst/>
            </a:prstGeom>
            <a:noFill/>
            <a:ln w="19050">
              <a:solidFill>
                <a:srgbClr val="00B0F0"/>
              </a:solidFill>
              <a:round/>
              <a:headEnd/>
              <a:tailEnd/>
            </a:ln>
          </p:spPr>
        </p:cxnSp>
        <p:cxnSp>
          <p:nvCxnSpPr>
            <p:cNvPr id="233" name="Straight Connector 196"/>
            <p:cNvCxnSpPr>
              <a:cxnSpLocks noChangeShapeType="1"/>
            </p:cNvCxnSpPr>
            <p:nvPr/>
          </p:nvCxnSpPr>
          <p:spPr bwMode="auto">
            <a:xfrm rot="5400000">
              <a:off x="5132436" y="5095643"/>
              <a:ext cx="495764" cy="0"/>
            </a:xfrm>
            <a:prstGeom prst="line">
              <a:avLst/>
            </a:prstGeom>
            <a:noFill/>
            <a:ln w="19050">
              <a:solidFill>
                <a:srgbClr val="00B0F0"/>
              </a:solidFill>
              <a:round/>
              <a:headEnd/>
              <a:tailEnd/>
            </a:ln>
          </p:spPr>
        </p:cxnSp>
        <p:cxnSp>
          <p:nvCxnSpPr>
            <p:cNvPr id="234" name="Straight Connector 194"/>
            <p:cNvCxnSpPr>
              <a:cxnSpLocks noChangeShapeType="1"/>
            </p:cNvCxnSpPr>
            <p:nvPr/>
          </p:nvCxnSpPr>
          <p:spPr bwMode="auto">
            <a:xfrm rot="5400000">
              <a:off x="5609164" y="4328731"/>
              <a:ext cx="491534" cy="0"/>
            </a:xfrm>
            <a:prstGeom prst="line">
              <a:avLst/>
            </a:prstGeom>
            <a:noFill/>
            <a:ln w="76200">
              <a:solidFill>
                <a:schemeClr val="tx1"/>
              </a:solidFill>
              <a:round/>
              <a:headEnd/>
              <a:tailEnd/>
            </a:ln>
          </p:spPr>
        </p:cxnSp>
        <p:cxnSp>
          <p:nvCxnSpPr>
            <p:cNvPr id="235" name="Straight Connector 189"/>
            <p:cNvCxnSpPr>
              <a:cxnSpLocks noChangeShapeType="1"/>
            </p:cNvCxnSpPr>
            <p:nvPr/>
          </p:nvCxnSpPr>
          <p:spPr bwMode="auto">
            <a:xfrm rot="9000000">
              <a:off x="6791469" y="3936604"/>
              <a:ext cx="552447" cy="0"/>
            </a:xfrm>
            <a:prstGeom prst="line">
              <a:avLst/>
            </a:prstGeom>
            <a:noFill/>
            <a:ln w="19050">
              <a:solidFill>
                <a:srgbClr val="00B0F0"/>
              </a:solidFill>
              <a:round/>
              <a:headEnd/>
              <a:tailEnd/>
            </a:ln>
          </p:spPr>
        </p:cxnSp>
        <p:cxnSp>
          <p:nvCxnSpPr>
            <p:cNvPr id="236" name="Straight Connector 178"/>
            <p:cNvCxnSpPr>
              <a:cxnSpLocks noChangeShapeType="1"/>
            </p:cNvCxnSpPr>
            <p:nvPr/>
          </p:nvCxnSpPr>
          <p:spPr bwMode="auto">
            <a:xfrm>
              <a:off x="7314878" y="3248605"/>
              <a:ext cx="0" cy="584200"/>
            </a:xfrm>
            <a:prstGeom prst="line">
              <a:avLst/>
            </a:prstGeom>
            <a:noFill/>
            <a:ln w="19050">
              <a:solidFill>
                <a:srgbClr val="00B0F0"/>
              </a:solidFill>
              <a:round/>
              <a:headEnd/>
              <a:tailEnd/>
            </a:ln>
          </p:spPr>
        </p:cxnSp>
        <p:cxnSp>
          <p:nvCxnSpPr>
            <p:cNvPr id="237" name="Straight Connector 181"/>
            <p:cNvCxnSpPr>
              <a:cxnSpLocks noChangeShapeType="1"/>
            </p:cNvCxnSpPr>
            <p:nvPr/>
          </p:nvCxnSpPr>
          <p:spPr bwMode="auto">
            <a:xfrm rot="1800000" flipH="1">
              <a:off x="6295705" y="3936604"/>
              <a:ext cx="542294" cy="0"/>
            </a:xfrm>
            <a:prstGeom prst="line">
              <a:avLst/>
            </a:prstGeom>
            <a:noFill/>
            <a:ln w="19050">
              <a:solidFill>
                <a:srgbClr val="00B0F0"/>
              </a:solidFill>
              <a:round/>
              <a:headEnd/>
              <a:tailEnd/>
            </a:ln>
          </p:spPr>
        </p:cxnSp>
        <p:cxnSp>
          <p:nvCxnSpPr>
            <p:cNvPr id="238" name="Straight Connector 182"/>
            <p:cNvCxnSpPr>
              <a:cxnSpLocks noChangeShapeType="1"/>
            </p:cNvCxnSpPr>
            <p:nvPr/>
          </p:nvCxnSpPr>
          <p:spPr bwMode="auto">
            <a:xfrm rot="9000000">
              <a:off x="5816015" y="3936604"/>
              <a:ext cx="552448" cy="0"/>
            </a:xfrm>
            <a:prstGeom prst="line">
              <a:avLst/>
            </a:prstGeom>
            <a:noFill/>
            <a:ln w="76200">
              <a:solidFill>
                <a:schemeClr val="tx1"/>
              </a:solidFill>
              <a:round/>
              <a:headEnd/>
              <a:tailEnd/>
            </a:ln>
          </p:spPr>
        </p:cxnSp>
        <p:cxnSp>
          <p:nvCxnSpPr>
            <p:cNvPr id="239" name="Straight Connector 238"/>
            <p:cNvCxnSpPr/>
            <p:nvPr/>
          </p:nvCxnSpPr>
          <p:spPr bwMode="auto">
            <a:xfrm rot="5400000">
              <a:off x="6581862" y="4319266"/>
              <a:ext cx="493666" cy="0"/>
            </a:xfrm>
            <a:prstGeom prst="line">
              <a:avLst/>
            </a:prstGeom>
            <a:ln w="1905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240" name="Straight Connector 131"/>
            <p:cNvCxnSpPr>
              <a:cxnSpLocks noChangeShapeType="1"/>
            </p:cNvCxnSpPr>
            <p:nvPr/>
          </p:nvCxnSpPr>
          <p:spPr bwMode="auto">
            <a:xfrm rot="5400000">
              <a:off x="4182744" y="5083591"/>
              <a:ext cx="495764" cy="0"/>
            </a:xfrm>
            <a:prstGeom prst="line">
              <a:avLst/>
            </a:prstGeom>
            <a:noFill/>
            <a:ln w="19050">
              <a:solidFill>
                <a:srgbClr val="00B0F0"/>
              </a:solidFill>
              <a:round/>
              <a:headEnd/>
              <a:tailEnd/>
            </a:ln>
          </p:spPr>
        </p:cxnSp>
        <p:cxnSp>
          <p:nvCxnSpPr>
            <p:cNvPr id="241" name="Straight Connector 134"/>
            <p:cNvCxnSpPr>
              <a:cxnSpLocks noChangeShapeType="1"/>
            </p:cNvCxnSpPr>
            <p:nvPr/>
          </p:nvCxnSpPr>
          <p:spPr bwMode="auto">
            <a:xfrm rot="1800000" flipH="1">
              <a:off x="5333787" y="3936604"/>
              <a:ext cx="550756" cy="0"/>
            </a:xfrm>
            <a:prstGeom prst="line">
              <a:avLst/>
            </a:prstGeom>
            <a:noFill/>
            <a:ln w="9525">
              <a:solidFill>
                <a:srgbClr val="00B0F0"/>
              </a:solidFill>
              <a:round/>
              <a:headEnd/>
              <a:tailEnd/>
            </a:ln>
          </p:spPr>
        </p:cxnSp>
        <p:cxnSp>
          <p:nvCxnSpPr>
            <p:cNvPr id="242" name="Straight Connector 135"/>
            <p:cNvCxnSpPr>
              <a:cxnSpLocks noChangeShapeType="1"/>
            </p:cNvCxnSpPr>
            <p:nvPr/>
          </p:nvCxnSpPr>
          <p:spPr bwMode="auto">
            <a:xfrm rot="9000000">
              <a:off x="4848175" y="3936604"/>
              <a:ext cx="549909" cy="0"/>
            </a:xfrm>
            <a:prstGeom prst="line">
              <a:avLst/>
            </a:prstGeom>
            <a:noFill/>
            <a:ln w="76200">
              <a:solidFill>
                <a:schemeClr val="tx1"/>
              </a:solidFill>
              <a:round/>
              <a:headEnd/>
              <a:tailEnd/>
            </a:ln>
          </p:spPr>
        </p:cxnSp>
        <p:cxnSp>
          <p:nvCxnSpPr>
            <p:cNvPr id="243" name="Straight Connector 127"/>
            <p:cNvCxnSpPr>
              <a:cxnSpLocks noChangeShapeType="1"/>
            </p:cNvCxnSpPr>
            <p:nvPr/>
          </p:nvCxnSpPr>
          <p:spPr bwMode="auto">
            <a:xfrm rot="1800000" flipH="1">
              <a:off x="4372715" y="3936604"/>
              <a:ext cx="546525" cy="0"/>
            </a:xfrm>
            <a:prstGeom prst="line">
              <a:avLst/>
            </a:prstGeom>
            <a:noFill/>
            <a:ln w="76200">
              <a:solidFill>
                <a:schemeClr val="tx1"/>
              </a:solidFill>
              <a:round/>
              <a:headEnd/>
              <a:tailEnd/>
            </a:ln>
          </p:spPr>
        </p:cxnSp>
        <p:cxnSp>
          <p:nvCxnSpPr>
            <p:cNvPr id="244" name="Straight Connector 243"/>
            <p:cNvCxnSpPr/>
            <p:nvPr/>
          </p:nvCxnSpPr>
          <p:spPr bwMode="auto">
            <a:xfrm rot="5400000">
              <a:off x="4636176" y="4319266"/>
              <a:ext cx="493666" cy="0"/>
            </a:xfrm>
            <a:prstGeom prst="line">
              <a:avLst/>
            </a:prstGeom>
            <a:ln w="762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5" name="Straight Connector 72"/>
            <p:cNvCxnSpPr>
              <a:cxnSpLocks noChangeShapeType="1"/>
            </p:cNvCxnSpPr>
            <p:nvPr/>
          </p:nvCxnSpPr>
          <p:spPr bwMode="auto">
            <a:xfrm rot="9000000">
              <a:off x="6299089" y="4717475"/>
              <a:ext cx="550755" cy="0"/>
            </a:xfrm>
            <a:prstGeom prst="line">
              <a:avLst/>
            </a:prstGeom>
            <a:noFill/>
            <a:ln w="19050">
              <a:solidFill>
                <a:srgbClr val="00B0F0"/>
              </a:solidFill>
              <a:round/>
              <a:headEnd/>
              <a:tailEnd/>
            </a:ln>
          </p:spPr>
        </p:cxnSp>
        <p:cxnSp>
          <p:nvCxnSpPr>
            <p:cNvPr id="246" name="Straight Connector 209"/>
            <p:cNvCxnSpPr>
              <a:cxnSpLocks noChangeShapeType="1"/>
            </p:cNvCxnSpPr>
            <p:nvPr/>
          </p:nvCxnSpPr>
          <p:spPr bwMode="auto">
            <a:xfrm rot="1800000" flipH="1">
              <a:off x="5823629" y="4713245"/>
              <a:ext cx="550755" cy="0"/>
            </a:xfrm>
            <a:prstGeom prst="line">
              <a:avLst/>
            </a:prstGeom>
            <a:noFill/>
            <a:ln w="19050">
              <a:solidFill>
                <a:srgbClr val="00B0F0"/>
              </a:solidFill>
              <a:round/>
              <a:headEnd/>
              <a:tailEnd/>
            </a:ln>
          </p:spPr>
        </p:cxnSp>
        <p:cxnSp>
          <p:nvCxnSpPr>
            <p:cNvPr id="247" name="Straight Connector 201"/>
            <p:cNvCxnSpPr>
              <a:cxnSpLocks noChangeShapeType="1"/>
            </p:cNvCxnSpPr>
            <p:nvPr/>
          </p:nvCxnSpPr>
          <p:spPr bwMode="auto">
            <a:xfrm rot="9000000">
              <a:off x="5331250" y="4713245"/>
              <a:ext cx="544833" cy="0"/>
            </a:xfrm>
            <a:prstGeom prst="line">
              <a:avLst/>
            </a:prstGeom>
            <a:noFill/>
            <a:ln w="76200">
              <a:solidFill>
                <a:schemeClr val="tx1"/>
              </a:solidFill>
              <a:round/>
              <a:headEnd/>
              <a:tailEnd/>
            </a:ln>
          </p:spPr>
        </p:cxnSp>
        <p:cxnSp>
          <p:nvCxnSpPr>
            <p:cNvPr id="248" name="Straight Connector 202"/>
            <p:cNvCxnSpPr>
              <a:cxnSpLocks noChangeShapeType="1"/>
            </p:cNvCxnSpPr>
            <p:nvPr/>
          </p:nvCxnSpPr>
          <p:spPr bwMode="auto">
            <a:xfrm rot="1800000" flipH="1">
              <a:off x="4853251" y="4713245"/>
              <a:ext cx="550756" cy="0"/>
            </a:xfrm>
            <a:prstGeom prst="line">
              <a:avLst/>
            </a:prstGeom>
            <a:noFill/>
            <a:ln w="76200">
              <a:solidFill>
                <a:schemeClr val="tx1"/>
              </a:solidFill>
              <a:round/>
              <a:headEnd/>
              <a:tailEnd/>
            </a:ln>
          </p:spPr>
        </p:cxnSp>
        <p:cxnSp>
          <p:nvCxnSpPr>
            <p:cNvPr id="249" name="Straight Connector 166"/>
            <p:cNvCxnSpPr>
              <a:cxnSpLocks noChangeShapeType="1"/>
            </p:cNvCxnSpPr>
            <p:nvPr/>
          </p:nvCxnSpPr>
          <p:spPr bwMode="auto">
            <a:xfrm rot="1800000" flipH="1">
              <a:off x="6801622" y="4718320"/>
              <a:ext cx="548217" cy="0"/>
            </a:xfrm>
            <a:prstGeom prst="line">
              <a:avLst/>
            </a:prstGeom>
            <a:noFill/>
            <a:ln w="19050">
              <a:solidFill>
                <a:srgbClr val="00B0F0"/>
              </a:solidFill>
              <a:round/>
              <a:headEnd/>
              <a:tailEnd/>
            </a:ln>
          </p:spPr>
        </p:cxnSp>
        <p:cxnSp>
          <p:nvCxnSpPr>
            <p:cNvPr id="250" name="Straight Connector 154"/>
            <p:cNvCxnSpPr>
              <a:cxnSpLocks noChangeShapeType="1"/>
            </p:cNvCxnSpPr>
            <p:nvPr/>
          </p:nvCxnSpPr>
          <p:spPr bwMode="auto">
            <a:xfrm rot="9000000">
              <a:off x="4372715" y="4713245"/>
              <a:ext cx="552448" cy="0"/>
            </a:xfrm>
            <a:prstGeom prst="line">
              <a:avLst/>
            </a:prstGeom>
            <a:noFill/>
            <a:ln w="19050">
              <a:solidFill>
                <a:srgbClr val="00B0F0"/>
              </a:solidFill>
              <a:round/>
              <a:headEnd/>
              <a:tailEnd/>
            </a:ln>
          </p:spPr>
        </p:cxnSp>
        <p:cxnSp>
          <p:nvCxnSpPr>
            <p:cNvPr id="251" name="Straight Connector 131"/>
            <p:cNvCxnSpPr>
              <a:cxnSpLocks noChangeShapeType="1"/>
            </p:cNvCxnSpPr>
            <p:nvPr/>
          </p:nvCxnSpPr>
          <p:spPr bwMode="auto">
            <a:xfrm rot="5400000">
              <a:off x="4165769" y="1943332"/>
              <a:ext cx="495764" cy="0"/>
            </a:xfrm>
            <a:prstGeom prst="line">
              <a:avLst/>
            </a:prstGeom>
            <a:noFill/>
            <a:ln w="19050">
              <a:solidFill>
                <a:srgbClr val="00B0F0"/>
              </a:solidFill>
              <a:round/>
              <a:headEnd/>
              <a:tailEnd/>
            </a:ln>
          </p:spPr>
        </p:cxnSp>
        <p:cxnSp>
          <p:nvCxnSpPr>
            <p:cNvPr id="252" name="Straight Connector 127"/>
            <p:cNvCxnSpPr>
              <a:cxnSpLocks noChangeShapeType="1"/>
            </p:cNvCxnSpPr>
            <p:nvPr/>
          </p:nvCxnSpPr>
          <p:spPr bwMode="auto">
            <a:xfrm rot="1800000" flipH="1">
              <a:off x="1003301" y="3079398"/>
              <a:ext cx="546525" cy="0"/>
            </a:xfrm>
            <a:prstGeom prst="line">
              <a:avLst/>
            </a:prstGeom>
            <a:noFill/>
            <a:ln w="19050">
              <a:solidFill>
                <a:srgbClr val="00B0F0"/>
              </a:solidFill>
              <a:round/>
              <a:headEnd/>
              <a:tailEnd/>
            </a:ln>
          </p:spPr>
        </p:cxnSp>
        <p:cxnSp>
          <p:nvCxnSpPr>
            <p:cNvPr id="253" name="Straight Connector 189"/>
            <p:cNvCxnSpPr>
              <a:cxnSpLocks noChangeShapeType="1"/>
            </p:cNvCxnSpPr>
            <p:nvPr/>
          </p:nvCxnSpPr>
          <p:spPr bwMode="auto">
            <a:xfrm rot="9000000">
              <a:off x="7275239" y="3087885"/>
              <a:ext cx="552447" cy="0"/>
            </a:xfrm>
            <a:prstGeom prst="line">
              <a:avLst/>
            </a:prstGeom>
            <a:noFill/>
            <a:ln w="19050">
              <a:solidFill>
                <a:srgbClr val="00B0F0"/>
              </a:solidFill>
              <a:round/>
              <a:headEnd/>
              <a:tailEnd/>
            </a:ln>
          </p:spPr>
        </p:cxnSp>
        <p:cxnSp>
          <p:nvCxnSpPr>
            <p:cNvPr id="254" name="Straight Connector 196"/>
            <p:cNvCxnSpPr>
              <a:cxnSpLocks noChangeShapeType="1"/>
            </p:cNvCxnSpPr>
            <p:nvPr/>
          </p:nvCxnSpPr>
          <p:spPr bwMode="auto">
            <a:xfrm rot="1800000" flipH="1">
              <a:off x="7285393" y="3954474"/>
              <a:ext cx="548217" cy="0"/>
            </a:xfrm>
            <a:prstGeom prst="line">
              <a:avLst/>
            </a:prstGeom>
            <a:noFill/>
            <a:ln w="19050">
              <a:solidFill>
                <a:srgbClr val="00B0F0"/>
              </a:solidFill>
              <a:round/>
              <a:headEnd/>
              <a:tailEnd/>
            </a:ln>
          </p:spPr>
        </p:cxnSp>
        <p:cxnSp>
          <p:nvCxnSpPr>
            <p:cNvPr id="255" name="Straight Connector 154"/>
            <p:cNvCxnSpPr>
              <a:cxnSpLocks noChangeShapeType="1"/>
            </p:cNvCxnSpPr>
            <p:nvPr/>
          </p:nvCxnSpPr>
          <p:spPr bwMode="auto">
            <a:xfrm rot="9000000">
              <a:off x="1011789" y="3906964"/>
              <a:ext cx="552448" cy="0"/>
            </a:xfrm>
            <a:prstGeom prst="line">
              <a:avLst/>
            </a:prstGeom>
            <a:noFill/>
            <a:ln w="19050">
              <a:solidFill>
                <a:srgbClr val="00B0F0"/>
              </a:solidFill>
              <a:round/>
              <a:headEnd/>
              <a:tailEnd/>
            </a:ln>
          </p:spPr>
        </p:cxnSp>
      </p:grpSp>
      <p:graphicFrame>
        <p:nvGraphicFramePr>
          <p:cNvPr id="258" name="Object 398"/>
          <p:cNvGraphicFramePr>
            <a:graphicFrameLocks noChangeAspect="1"/>
          </p:cNvGraphicFramePr>
          <p:nvPr/>
        </p:nvGraphicFramePr>
        <p:xfrm>
          <a:off x="6704013" y="1590675"/>
          <a:ext cx="954087" cy="501650"/>
        </p:xfrm>
        <a:graphic>
          <a:graphicData uri="http://schemas.openxmlformats.org/presentationml/2006/ole">
            <mc:AlternateContent xmlns:mc="http://schemas.openxmlformats.org/markup-compatibility/2006">
              <mc:Choice xmlns:v="urn:schemas-microsoft-com:vml" Requires="v">
                <p:oleObj spid="_x0000_s12434" name="Equation" r:id="rId5" imgW="457200" imgH="241300" progId="Equation.3">
                  <p:embed/>
                </p:oleObj>
              </mc:Choice>
              <mc:Fallback>
                <p:oleObj name="Equation" r:id="rId5" imgW="4572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4013" y="1590675"/>
                        <a:ext cx="954087"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2" name="TextBox 3"/>
          <p:cNvSpPr txBox="1">
            <a:spLocks noChangeArrowheads="1"/>
          </p:cNvSpPr>
          <p:nvPr/>
        </p:nvSpPr>
        <p:spPr bwMode="auto">
          <a:xfrm>
            <a:off x="5908676" y="1620838"/>
            <a:ext cx="2682874" cy="1938992"/>
          </a:xfrm>
          <a:prstGeom prst="rect">
            <a:avLst/>
          </a:prstGeom>
          <a:noFill/>
          <a:ln w="9525">
            <a:noFill/>
            <a:miter lim="800000"/>
            <a:headEnd/>
            <a:tailEnd/>
          </a:ln>
        </p:spPr>
        <p:txBody>
          <a:bodyPr wrap="square">
            <a:spAutoFit/>
          </a:bodyPr>
          <a:lstStyle/>
          <a:p>
            <a:pPr algn="ctr"/>
            <a:r>
              <a:rPr lang="en-US" dirty="0" smtClean="0"/>
              <a:t>           </a:t>
            </a:r>
          </a:p>
          <a:p>
            <a:pPr algn="ctr"/>
            <a:r>
              <a:rPr lang="en-US" dirty="0" smtClean="0"/>
              <a:t>on each </a:t>
            </a:r>
            <a:r>
              <a:rPr lang="en-US" dirty="0" err="1" smtClean="0"/>
              <a:t>plaquette</a:t>
            </a:r>
            <a:r>
              <a:rPr lang="en-US" dirty="0" smtClean="0"/>
              <a:t>    </a:t>
            </a:r>
          </a:p>
          <a:p>
            <a:r>
              <a:rPr lang="en-US" dirty="0" smtClean="0"/>
              <a:t>       superposition of loop states</a:t>
            </a:r>
          </a:p>
          <a:p>
            <a:pPr algn="ctr"/>
            <a:endParaRPr lang="en-US" dirty="0"/>
          </a:p>
        </p:txBody>
      </p:sp>
      <p:sp>
        <p:nvSpPr>
          <p:cNvPr id="266" name="Rectangle 265"/>
          <p:cNvSpPr/>
          <p:nvPr/>
        </p:nvSpPr>
        <p:spPr bwMode="auto">
          <a:xfrm>
            <a:off x="5924551" y="1581150"/>
            <a:ext cx="2619374" cy="1752600"/>
          </a:xfrm>
          <a:prstGeom prst="rect">
            <a:avLst/>
          </a:prstGeom>
          <a:noFill/>
          <a:ln>
            <a:solidFill>
              <a:srgbClr val="92D05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lstStyle/>
          <a:p>
            <a:pPr>
              <a:defRPr/>
            </a:pPr>
            <a:endParaRPr lang="en-US" dirty="0"/>
          </a:p>
        </p:txBody>
      </p:sp>
      <p:graphicFrame>
        <p:nvGraphicFramePr>
          <p:cNvPr id="157" name="Object 8"/>
          <p:cNvGraphicFramePr>
            <a:graphicFrameLocks noChangeAspect="1"/>
          </p:cNvGraphicFramePr>
          <p:nvPr/>
        </p:nvGraphicFramePr>
        <p:xfrm>
          <a:off x="2408237" y="5410200"/>
          <a:ext cx="6573771" cy="552450"/>
        </p:xfrm>
        <a:graphic>
          <a:graphicData uri="http://schemas.openxmlformats.org/presentationml/2006/ole">
            <mc:AlternateContent xmlns:mc="http://schemas.openxmlformats.org/markup-compatibility/2006">
              <mc:Choice xmlns:v="urn:schemas-microsoft-com:vml" Requires="v">
                <p:oleObj spid="_x0000_s12435" name="Equation" r:id="rId7" imgW="3022600" imgH="254000" progId="Equation.3">
                  <p:embed/>
                </p:oleObj>
              </mc:Choice>
              <mc:Fallback>
                <p:oleObj name="Equation" r:id="rId7" imgW="3022600" imgH="254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8237" y="5410200"/>
                        <a:ext cx="6573771"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6" name="Object 3"/>
          <p:cNvGraphicFramePr>
            <a:graphicFrameLocks noChangeAspect="1"/>
          </p:cNvGraphicFramePr>
          <p:nvPr/>
        </p:nvGraphicFramePr>
        <p:xfrm>
          <a:off x="285750" y="4314444"/>
          <a:ext cx="496219" cy="648504"/>
        </p:xfrm>
        <a:graphic>
          <a:graphicData uri="http://schemas.openxmlformats.org/presentationml/2006/ole">
            <mc:AlternateContent xmlns:mc="http://schemas.openxmlformats.org/markup-compatibility/2006">
              <mc:Choice xmlns:v="urn:schemas-microsoft-com:vml" Requires="v">
                <p:oleObj spid="_x0000_s12436" name="Equation" r:id="rId9" imgW="203024" imgH="253780" progId="Equation.3">
                  <p:embed/>
                </p:oleObj>
              </mc:Choice>
              <mc:Fallback>
                <p:oleObj name="Equation" r:id="rId9" imgW="203024" imgH="2537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750" y="4314444"/>
                        <a:ext cx="496219" cy="6485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57" name="Group 51"/>
          <p:cNvGrpSpPr>
            <a:grpSpLocks noChangeAspect="1"/>
          </p:cNvGrpSpPr>
          <p:nvPr/>
        </p:nvGrpSpPr>
        <p:grpSpPr bwMode="auto">
          <a:xfrm rot="5400000">
            <a:off x="1624174" y="4355816"/>
            <a:ext cx="372647" cy="473387"/>
            <a:chOff x="1138614" y="542925"/>
            <a:chExt cx="1471236" cy="1752600"/>
          </a:xfrm>
        </p:grpSpPr>
        <p:cxnSp>
          <p:nvCxnSpPr>
            <p:cNvPr id="326" name="Straight Connector 325"/>
            <p:cNvCxnSpPr/>
            <p:nvPr/>
          </p:nvCxnSpPr>
          <p:spPr>
            <a:xfrm>
              <a:off x="1397906" y="1497309"/>
              <a:ext cx="942856"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nvGrpSpPr>
            <p:cNvPr id="327" name="Group 41"/>
            <p:cNvGrpSpPr>
              <a:grpSpLocks/>
            </p:cNvGrpSpPr>
            <p:nvPr/>
          </p:nvGrpSpPr>
          <p:grpSpPr bwMode="auto">
            <a:xfrm>
              <a:off x="1138614" y="544419"/>
              <a:ext cx="12245" cy="1743110"/>
              <a:chOff x="3729414" y="3935319"/>
              <a:chExt cx="12245" cy="1743110"/>
            </a:xfrm>
          </p:grpSpPr>
          <p:cxnSp>
            <p:nvCxnSpPr>
              <p:cNvPr id="331" name="Straight Connector 330"/>
              <p:cNvCxnSpPr/>
              <p:nvPr/>
            </p:nvCxnSpPr>
            <p:spPr>
              <a:xfrm rot="3600000">
                <a:off x="3256882" y="4478863"/>
                <a:ext cx="937005"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rot="18000000" flipH="1">
                <a:off x="3256882" y="5286365"/>
                <a:ext cx="937005"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nvGrpSpPr>
            <p:cNvPr id="328" name="Group 42"/>
            <p:cNvGrpSpPr>
              <a:grpSpLocks/>
            </p:cNvGrpSpPr>
            <p:nvPr/>
          </p:nvGrpSpPr>
          <p:grpSpPr bwMode="auto">
            <a:xfrm flipH="1">
              <a:off x="2600326" y="542925"/>
              <a:ext cx="9524" cy="1752600"/>
              <a:chOff x="3743326" y="3933825"/>
              <a:chExt cx="9524" cy="1752600"/>
            </a:xfrm>
          </p:grpSpPr>
          <p:cxnSp>
            <p:nvCxnSpPr>
              <p:cNvPr id="329" name="Straight Connector 63"/>
              <p:cNvCxnSpPr/>
              <p:nvPr/>
            </p:nvCxnSpPr>
            <p:spPr>
              <a:xfrm rot="3600000">
                <a:off x="3280597" y="4478866"/>
                <a:ext cx="937004"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330" name="Straight Connector 64"/>
              <p:cNvCxnSpPr/>
              <p:nvPr/>
            </p:nvCxnSpPr>
            <p:spPr>
              <a:xfrm rot="18000000" flipH="1">
                <a:off x="3272101" y="5286367"/>
                <a:ext cx="937004"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259" name="Group 51"/>
          <p:cNvGrpSpPr>
            <a:grpSpLocks noChangeAspect="1"/>
          </p:cNvGrpSpPr>
          <p:nvPr/>
        </p:nvGrpSpPr>
        <p:grpSpPr bwMode="auto">
          <a:xfrm rot="5400000">
            <a:off x="1175981" y="4346650"/>
            <a:ext cx="376270" cy="502390"/>
            <a:chOff x="1152526" y="498331"/>
            <a:chExt cx="1485534" cy="1859972"/>
          </a:xfrm>
        </p:grpSpPr>
        <p:cxnSp>
          <p:nvCxnSpPr>
            <p:cNvPr id="319" name="Straight Connector 53"/>
            <p:cNvCxnSpPr/>
            <p:nvPr/>
          </p:nvCxnSpPr>
          <p:spPr>
            <a:xfrm>
              <a:off x="1346282" y="1414865"/>
              <a:ext cx="951347"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nvGrpSpPr>
            <p:cNvPr id="320" name="Group 41"/>
            <p:cNvGrpSpPr>
              <a:grpSpLocks/>
            </p:cNvGrpSpPr>
            <p:nvPr/>
          </p:nvGrpSpPr>
          <p:grpSpPr bwMode="auto">
            <a:xfrm>
              <a:off x="1152526" y="542925"/>
              <a:ext cx="9524" cy="1752600"/>
              <a:chOff x="3743326" y="3933825"/>
              <a:chExt cx="9524" cy="1752600"/>
            </a:xfrm>
          </p:grpSpPr>
          <p:cxnSp>
            <p:nvCxnSpPr>
              <p:cNvPr id="324" name="Straight Connector 323"/>
              <p:cNvCxnSpPr/>
              <p:nvPr/>
            </p:nvCxnSpPr>
            <p:spPr>
              <a:xfrm rot="3600000">
                <a:off x="3281495" y="4442725"/>
                <a:ext cx="921768"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325" name="Straight Connector 59"/>
              <p:cNvCxnSpPr/>
              <p:nvPr/>
            </p:nvCxnSpPr>
            <p:spPr>
              <a:xfrm rot="18000000" flipH="1">
                <a:off x="3248392" y="5257844"/>
                <a:ext cx="937004"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nvGrpSpPr>
            <p:cNvPr id="321" name="Group 42"/>
            <p:cNvGrpSpPr>
              <a:grpSpLocks/>
            </p:cNvGrpSpPr>
            <p:nvPr/>
          </p:nvGrpSpPr>
          <p:grpSpPr bwMode="auto">
            <a:xfrm flipH="1">
              <a:off x="2594918" y="498331"/>
              <a:ext cx="43142" cy="1859972"/>
              <a:chOff x="3715116" y="3889231"/>
              <a:chExt cx="43142" cy="1859972"/>
            </a:xfrm>
          </p:grpSpPr>
          <p:cxnSp>
            <p:nvCxnSpPr>
              <p:cNvPr id="322" name="Straight Connector 321"/>
              <p:cNvCxnSpPr/>
              <p:nvPr/>
            </p:nvCxnSpPr>
            <p:spPr>
              <a:xfrm rot="3600000">
                <a:off x="3289755" y="4357734"/>
                <a:ext cx="937005"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rot="18000000" flipH="1">
                <a:off x="3204713" y="5238801"/>
                <a:ext cx="1020805"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cxnSp>
        <p:nvCxnSpPr>
          <p:cNvPr id="260" name="Straight Connector 259"/>
          <p:cNvCxnSpPr/>
          <p:nvPr/>
        </p:nvCxnSpPr>
        <p:spPr bwMode="auto">
          <a:xfrm rot="5400000">
            <a:off x="1469909" y="4222292"/>
            <a:ext cx="236664"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bwMode="auto">
          <a:xfrm rot="5400000">
            <a:off x="1471966" y="4955946"/>
            <a:ext cx="236664"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263" name="TextBox 126"/>
          <p:cNvSpPr txBox="1">
            <a:spLocks noChangeArrowheads="1"/>
          </p:cNvSpPr>
          <p:nvPr/>
        </p:nvSpPr>
        <p:spPr bwMode="auto">
          <a:xfrm>
            <a:off x="915990" y="4723755"/>
            <a:ext cx="295456" cy="375109"/>
          </a:xfrm>
          <a:prstGeom prst="rect">
            <a:avLst/>
          </a:prstGeom>
          <a:noFill/>
          <a:ln w="9525">
            <a:noFill/>
            <a:miter lim="800000"/>
            <a:headEnd/>
            <a:tailEnd/>
          </a:ln>
        </p:spPr>
        <p:txBody>
          <a:bodyPr wrap="none">
            <a:spAutoFit/>
          </a:bodyPr>
          <a:lstStyle/>
          <a:p>
            <a:r>
              <a:rPr lang="en-US" sz="1200"/>
              <a:t>f</a:t>
            </a:r>
          </a:p>
        </p:txBody>
      </p:sp>
      <p:sp>
        <p:nvSpPr>
          <p:cNvPr id="264" name="TextBox 128"/>
          <p:cNvSpPr txBox="1">
            <a:spLocks noChangeArrowheads="1"/>
          </p:cNvSpPr>
          <p:nvPr/>
        </p:nvSpPr>
        <p:spPr bwMode="auto">
          <a:xfrm>
            <a:off x="899228" y="4087000"/>
            <a:ext cx="349477" cy="375109"/>
          </a:xfrm>
          <a:prstGeom prst="rect">
            <a:avLst/>
          </a:prstGeom>
          <a:noFill/>
          <a:ln w="9525">
            <a:noFill/>
            <a:miter lim="800000"/>
            <a:headEnd/>
            <a:tailEnd/>
          </a:ln>
        </p:spPr>
        <p:txBody>
          <a:bodyPr wrap="none">
            <a:spAutoFit/>
          </a:bodyPr>
          <a:lstStyle/>
          <a:p>
            <a:r>
              <a:rPr lang="en-US" sz="1200"/>
              <a:t>a</a:t>
            </a:r>
          </a:p>
        </p:txBody>
      </p:sp>
      <p:sp>
        <p:nvSpPr>
          <p:cNvPr id="267" name="TextBox 131"/>
          <p:cNvSpPr txBox="1">
            <a:spLocks noChangeArrowheads="1"/>
          </p:cNvSpPr>
          <p:nvPr/>
        </p:nvSpPr>
        <p:spPr bwMode="auto">
          <a:xfrm>
            <a:off x="1443631" y="3826198"/>
            <a:ext cx="349477" cy="375109"/>
          </a:xfrm>
          <a:prstGeom prst="rect">
            <a:avLst/>
          </a:prstGeom>
          <a:noFill/>
          <a:ln w="9525">
            <a:noFill/>
            <a:miter lim="800000"/>
            <a:headEnd/>
            <a:tailEnd/>
          </a:ln>
        </p:spPr>
        <p:txBody>
          <a:bodyPr wrap="none">
            <a:spAutoFit/>
          </a:bodyPr>
          <a:lstStyle/>
          <a:p>
            <a:r>
              <a:rPr lang="en-US" sz="1200"/>
              <a:t>b</a:t>
            </a:r>
          </a:p>
        </p:txBody>
      </p:sp>
      <p:sp>
        <p:nvSpPr>
          <p:cNvPr id="268" name="TextBox 138"/>
          <p:cNvSpPr txBox="1">
            <a:spLocks noChangeArrowheads="1"/>
          </p:cNvSpPr>
          <p:nvPr/>
        </p:nvSpPr>
        <p:spPr bwMode="auto">
          <a:xfrm>
            <a:off x="1975135" y="4696454"/>
            <a:ext cx="349477" cy="375109"/>
          </a:xfrm>
          <a:prstGeom prst="rect">
            <a:avLst/>
          </a:prstGeom>
          <a:noFill/>
          <a:ln w="9525">
            <a:noFill/>
            <a:miter lim="800000"/>
            <a:headEnd/>
            <a:tailEnd/>
          </a:ln>
        </p:spPr>
        <p:txBody>
          <a:bodyPr wrap="none">
            <a:spAutoFit/>
          </a:bodyPr>
          <a:lstStyle/>
          <a:p>
            <a:r>
              <a:rPr lang="en-US" sz="1200"/>
              <a:t>d</a:t>
            </a:r>
          </a:p>
        </p:txBody>
      </p:sp>
      <p:sp>
        <p:nvSpPr>
          <p:cNvPr id="269" name="TextBox 142"/>
          <p:cNvSpPr txBox="1">
            <a:spLocks noChangeArrowheads="1"/>
          </p:cNvSpPr>
          <p:nvPr/>
        </p:nvSpPr>
        <p:spPr bwMode="auto">
          <a:xfrm>
            <a:off x="1955387" y="4130276"/>
            <a:ext cx="339087" cy="375109"/>
          </a:xfrm>
          <a:prstGeom prst="rect">
            <a:avLst/>
          </a:prstGeom>
          <a:noFill/>
          <a:ln w="9525">
            <a:noFill/>
            <a:miter lim="800000"/>
            <a:headEnd/>
            <a:tailEnd/>
          </a:ln>
        </p:spPr>
        <p:txBody>
          <a:bodyPr wrap="none">
            <a:spAutoFit/>
          </a:bodyPr>
          <a:lstStyle/>
          <a:p>
            <a:r>
              <a:rPr lang="en-US" sz="1200"/>
              <a:t>c</a:t>
            </a:r>
          </a:p>
        </p:txBody>
      </p:sp>
      <p:sp>
        <p:nvSpPr>
          <p:cNvPr id="270" name="TextBox 145"/>
          <p:cNvSpPr txBox="1">
            <a:spLocks noChangeArrowheads="1"/>
          </p:cNvSpPr>
          <p:nvPr/>
        </p:nvSpPr>
        <p:spPr bwMode="auto">
          <a:xfrm>
            <a:off x="1246759" y="4689671"/>
            <a:ext cx="405575" cy="375109"/>
          </a:xfrm>
          <a:prstGeom prst="rect">
            <a:avLst/>
          </a:prstGeom>
          <a:noFill/>
          <a:ln w="9525">
            <a:noFill/>
            <a:miter lim="800000"/>
            <a:headEnd/>
            <a:tailEnd/>
          </a:ln>
        </p:spPr>
        <p:txBody>
          <a:bodyPr wrap="none">
            <a:spAutoFit/>
          </a:bodyPr>
          <a:lstStyle/>
          <a:p>
            <a:r>
              <a:rPr lang="en-US" sz="1200"/>
              <a:t>m</a:t>
            </a:r>
          </a:p>
        </p:txBody>
      </p:sp>
      <p:sp>
        <p:nvSpPr>
          <p:cNvPr id="271" name="TextBox 146"/>
          <p:cNvSpPr txBox="1">
            <a:spLocks noChangeArrowheads="1"/>
          </p:cNvSpPr>
          <p:nvPr/>
        </p:nvSpPr>
        <p:spPr bwMode="auto">
          <a:xfrm>
            <a:off x="1663554" y="4099899"/>
            <a:ext cx="282990" cy="375109"/>
          </a:xfrm>
          <a:prstGeom prst="rect">
            <a:avLst/>
          </a:prstGeom>
          <a:noFill/>
          <a:ln w="9525">
            <a:noFill/>
            <a:miter lim="800000"/>
            <a:headEnd/>
            <a:tailEnd/>
          </a:ln>
        </p:spPr>
        <p:txBody>
          <a:bodyPr wrap="none">
            <a:spAutoFit/>
          </a:bodyPr>
          <a:lstStyle/>
          <a:p>
            <a:r>
              <a:rPr lang="en-US" sz="1200"/>
              <a:t>j</a:t>
            </a:r>
          </a:p>
        </p:txBody>
      </p:sp>
      <p:sp>
        <p:nvSpPr>
          <p:cNvPr id="272" name="TextBox 147"/>
          <p:cNvSpPr txBox="1">
            <a:spLocks noChangeArrowheads="1"/>
          </p:cNvSpPr>
          <p:nvPr/>
        </p:nvSpPr>
        <p:spPr bwMode="auto">
          <a:xfrm>
            <a:off x="1798190" y="4407683"/>
            <a:ext cx="339087" cy="375109"/>
          </a:xfrm>
          <a:prstGeom prst="rect">
            <a:avLst/>
          </a:prstGeom>
          <a:noFill/>
          <a:ln w="9525">
            <a:noFill/>
            <a:miter lim="800000"/>
            <a:headEnd/>
            <a:tailEnd/>
          </a:ln>
        </p:spPr>
        <p:txBody>
          <a:bodyPr wrap="none">
            <a:spAutoFit/>
          </a:bodyPr>
          <a:lstStyle/>
          <a:p>
            <a:r>
              <a:rPr lang="en-US" sz="1200"/>
              <a:t>k</a:t>
            </a:r>
          </a:p>
        </p:txBody>
      </p:sp>
      <p:sp>
        <p:nvSpPr>
          <p:cNvPr id="273" name="TextBox 148"/>
          <p:cNvSpPr txBox="1">
            <a:spLocks noChangeArrowheads="1"/>
          </p:cNvSpPr>
          <p:nvPr/>
        </p:nvSpPr>
        <p:spPr bwMode="auto">
          <a:xfrm>
            <a:off x="1662591" y="4715469"/>
            <a:ext cx="282990" cy="375109"/>
          </a:xfrm>
          <a:prstGeom prst="rect">
            <a:avLst/>
          </a:prstGeom>
          <a:noFill/>
          <a:ln w="9525">
            <a:noFill/>
            <a:miter lim="800000"/>
            <a:headEnd/>
            <a:tailEnd/>
          </a:ln>
        </p:spPr>
        <p:txBody>
          <a:bodyPr wrap="none">
            <a:spAutoFit/>
          </a:bodyPr>
          <a:lstStyle/>
          <a:p>
            <a:r>
              <a:rPr lang="en-US" sz="1200"/>
              <a:t>l</a:t>
            </a:r>
          </a:p>
        </p:txBody>
      </p:sp>
      <p:sp>
        <p:nvSpPr>
          <p:cNvPr id="274" name="TextBox 151"/>
          <p:cNvSpPr txBox="1">
            <a:spLocks noChangeArrowheads="1"/>
          </p:cNvSpPr>
          <p:nvPr/>
        </p:nvSpPr>
        <p:spPr bwMode="auto">
          <a:xfrm>
            <a:off x="1105899" y="4394784"/>
            <a:ext cx="349477" cy="375109"/>
          </a:xfrm>
          <a:prstGeom prst="rect">
            <a:avLst/>
          </a:prstGeom>
          <a:noFill/>
          <a:ln w="9525">
            <a:noFill/>
            <a:miter lim="800000"/>
            <a:headEnd/>
            <a:tailEnd/>
          </a:ln>
        </p:spPr>
        <p:txBody>
          <a:bodyPr wrap="none">
            <a:spAutoFit/>
          </a:bodyPr>
          <a:lstStyle/>
          <a:p>
            <a:r>
              <a:rPr lang="en-US" sz="1200"/>
              <a:t>n</a:t>
            </a:r>
          </a:p>
        </p:txBody>
      </p:sp>
      <p:sp>
        <p:nvSpPr>
          <p:cNvPr id="275" name="TextBox 152"/>
          <p:cNvSpPr txBox="1">
            <a:spLocks noChangeArrowheads="1"/>
          </p:cNvSpPr>
          <p:nvPr/>
        </p:nvSpPr>
        <p:spPr bwMode="auto">
          <a:xfrm>
            <a:off x="1302508" y="4099899"/>
            <a:ext cx="282990" cy="375109"/>
          </a:xfrm>
          <a:prstGeom prst="rect">
            <a:avLst/>
          </a:prstGeom>
          <a:noFill/>
          <a:ln w="9525">
            <a:noFill/>
            <a:miter lim="800000"/>
            <a:headEnd/>
            <a:tailEnd/>
          </a:ln>
        </p:spPr>
        <p:txBody>
          <a:bodyPr wrap="none">
            <a:spAutoFit/>
          </a:bodyPr>
          <a:lstStyle/>
          <a:p>
            <a:r>
              <a:rPr lang="en-US" sz="1200"/>
              <a:t>i</a:t>
            </a:r>
          </a:p>
        </p:txBody>
      </p:sp>
      <p:sp>
        <p:nvSpPr>
          <p:cNvPr id="276" name="TextBox 234"/>
          <p:cNvSpPr txBox="1">
            <a:spLocks noChangeArrowheads="1"/>
          </p:cNvSpPr>
          <p:nvPr/>
        </p:nvSpPr>
        <p:spPr bwMode="auto">
          <a:xfrm>
            <a:off x="1425644" y="4987466"/>
            <a:ext cx="349477" cy="375109"/>
          </a:xfrm>
          <a:prstGeom prst="rect">
            <a:avLst/>
          </a:prstGeom>
          <a:noFill/>
          <a:ln w="9525">
            <a:noFill/>
            <a:miter lim="800000"/>
            <a:headEnd/>
            <a:tailEnd/>
          </a:ln>
        </p:spPr>
        <p:txBody>
          <a:bodyPr wrap="none">
            <a:spAutoFit/>
          </a:bodyPr>
          <a:lstStyle/>
          <a:p>
            <a:r>
              <a:rPr lang="en-US" sz="1200"/>
              <a:t>e</a:t>
            </a:r>
          </a:p>
        </p:txBody>
      </p:sp>
      <p:sp>
        <p:nvSpPr>
          <p:cNvPr id="277" name="TextBox 140"/>
          <p:cNvSpPr txBox="1">
            <a:spLocks noChangeArrowheads="1"/>
          </p:cNvSpPr>
          <p:nvPr/>
        </p:nvSpPr>
        <p:spPr bwMode="auto">
          <a:xfrm>
            <a:off x="1443631" y="4402922"/>
            <a:ext cx="322146" cy="353018"/>
          </a:xfrm>
          <a:prstGeom prst="rect">
            <a:avLst/>
          </a:prstGeom>
          <a:noFill/>
          <a:ln w="9525">
            <a:noFill/>
            <a:miter lim="800000"/>
            <a:headEnd/>
            <a:tailEnd/>
          </a:ln>
        </p:spPr>
        <p:txBody>
          <a:bodyPr wrap="none">
            <a:spAutoFit/>
          </a:bodyPr>
          <a:lstStyle/>
          <a:p>
            <a:r>
              <a:rPr lang="en-US" sz="1400" b="1" dirty="0"/>
              <a:t>p</a:t>
            </a:r>
          </a:p>
        </p:txBody>
      </p:sp>
      <p:cxnSp>
        <p:nvCxnSpPr>
          <p:cNvPr id="315" name="Straight Connector 314"/>
          <p:cNvCxnSpPr/>
          <p:nvPr/>
        </p:nvCxnSpPr>
        <p:spPr bwMode="auto">
          <a:xfrm>
            <a:off x="855719" y="4010025"/>
            <a:ext cx="0" cy="120840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316" name="Group 50"/>
          <p:cNvGrpSpPr>
            <a:grpSpLocks/>
          </p:cNvGrpSpPr>
          <p:nvPr/>
        </p:nvGrpSpPr>
        <p:grpSpPr bwMode="auto">
          <a:xfrm>
            <a:off x="2149746" y="4019550"/>
            <a:ext cx="471704" cy="1183245"/>
            <a:chOff x="3702418" y="3083858"/>
            <a:chExt cx="493064" cy="977164"/>
          </a:xfrm>
        </p:grpSpPr>
        <p:cxnSp>
          <p:nvCxnSpPr>
            <p:cNvPr id="317" name="Straight Connector 316"/>
            <p:cNvCxnSpPr/>
            <p:nvPr/>
          </p:nvCxnSpPr>
          <p:spPr>
            <a:xfrm>
              <a:off x="3709114" y="3083014"/>
              <a:ext cx="486085" cy="48405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rot="16200000">
              <a:off x="3701523" y="3576814"/>
              <a:ext cx="486209" cy="483935"/>
            </a:xfrm>
            <a:prstGeom prst="line">
              <a:avLst/>
            </a:prstGeom>
            <a:ln w="38100"/>
          </p:spPr>
          <p:style>
            <a:lnRef idx="1">
              <a:schemeClr val="accent1"/>
            </a:lnRef>
            <a:fillRef idx="0">
              <a:schemeClr val="accent1"/>
            </a:fillRef>
            <a:effectRef idx="0">
              <a:schemeClr val="accent1"/>
            </a:effectRef>
            <a:fontRef idx="minor">
              <a:schemeClr val="tx1"/>
            </a:fontRef>
          </p:style>
        </p:cxnSp>
      </p:grpSp>
      <p:graphicFrame>
        <p:nvGraphicFramePr>
          <p:cNvPr id="279" name="Object 5"/>
          <p:cNvGraphicFramePr>
            <a:graphicFrameLocks noChangeAspect="1"/>
          </p:cNvGraphicFramePr>
          <p:nvPr/>
        </p:nvGraphicFramePr>
        <p:xfrm>
          <a:off x="2545980" y="4418381"/>
          <a:ext cx="2936878" cy="645722"/>
        </p:xfrm>
        <a:graphic>
          <a:graphicData uri="http://schemas.openxmlformats.org/presentationml/2006/ole">
            <mc:AlternateContent xmlns:mc="http://schemas.openxmlformats.org/markup-compatibility/2006">
              <mc:Choice xmlns:v="urn:schemas-microsoft-com:vml" Requires="v">
                <p:oleObj spid="_x0000_s12437" name="Equation" r:id="rId11" imgW="1688367" imgH="355446" progId="Equation.3">
                  <p:embed/>
                </p:oleObj>
              </mc:Choice>
              <mc:Fallback>
                <p:oleObj name="Equation" r:id="rId11" imgW="1688367" imgH="355446"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45980" y="4418381"/>
                        <a:ext cx="2936878" cy="6457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80" name="Group 51"/>
          <p:cNvGrpSpPr>
            <a:grpSpLocks noChangeAspect="1"/>
          </p:cNvGrpSpPr>
          <p:nvPr/>
        </p:nvGrpSpPr>
        <p:grpSpPr bwMode="auto">
          <a:xfrm rot="5400000">
            <a:off x="6230275" y="4269966"/>
            <a:ext cx="372647" cy="473387"/>
            <a:chOff x="1138614" y="542925"/>
            <a:chExt cx="1471236" cy="1752600"/>
          </a:xfrm>
        </p:grpSpPr>
        <p:cxnSp>
          <p:nvCxnSpPr>
            <p:cNvPr id="308" name="Straight Connector 307"/>
            <p:cNvCxnSpPr/>
            <p:nvPr/>
          </p:nvCxnSpPr>
          <p:spPr>
            <a:xfrm>
              <a:off x="1405582" y="1455039"/>
              <a:ext cx="934361"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nvGrpSpPr>
            <p:cNvPr id="309" name="Group 41"/>
            <p:cNvGrpSpPr>
              <a:grpSpLocks/>
            </p:cNvGrpSpPr>
            <p:nvPr/>
          </p:nvGrpSpPr>
          <p:grpSpPr bwMode="auto">
            <a:xfrm>
              <a:off x="1138614" y="544419"/>
              <a:ext cx="12245" cy="1743110"/>
              <a:chOff x="3729414" y="3935319"/>
              <a:chExt cx="12245" cy="1743110"/>
            </a:xfrm>
          </p:grpSpPr>
          <p:cxnSp>
            <p:nvCxnSpPr>
              <p:cNvPr id="313" name="Straight Connector 312"/>
              <p:cNvCxnSpPr/>
              <p:nvPr/>
            </p:nvCxnSpPr>
            <p:spPr>
              <a:xfrm rot="3600000">
                <a:off x="3273047" y="4399102"/>
                <a:ext cx="937009"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rot="18000000" flipH="1">
                <a:off x="3226461" y="5206604"/>
                <a:ext cx="1013184"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nvGrpSpPr>
            <p:cNvPr id="310" name="Group 42"/>
            <p:cNvGrpSpPr>
              <a:grpSpLocks/>
            </p:cNvGrpSpPr>
            <p:nvPr/>
          </p:nvGrpSpPr>
          <p:grpSpPr bwMode="auto">
            <a:xfrm flipH="1">
              <a:off x="2600326" y="542925"/>
              <a:ext cx="9524" cy="1752600"/>
              <a:chOff x="3743326" y="3933825"/>
              <a:chExt cx="9524" cy="1752600"/>
            </a:xfrm>
          </p:grpSpPr>
          <p:cxnSp>
            <p:nvCxnSpPr>
              <p:cNvPr id="311" name="Straight Connector 310"/>
              <p:cNvCxnSpPr/>
              <p:nvPr/>
            </p:nvCxnSpPr>
            <p:spPr>
              <a:xfrm rot="3600000">
                <a:off x="3281419" y="4475284"/>
                <a:ext cx="937008"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rot="18000000" flipH="1">
                <a:off x="3272922" y="5282785"/>
                <a:ext cx="937008"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281" name="Group 51"/>
          <p:cNvGrpSpPr>
            <a:grpSpLocks noChangeAspect="1"/>
          </p:cNvGrpSpPr>
          <p:nvPr/>
        </p:nvGrpSpPr>
        <p:grpSpPr bwMode="auto">
          <a:xfrm rot="5400000">
            <a:off x="5772869" y="4262961"/>
            <a:ext cx="386571" cy="485620"/>
            <a:chOff x="1107621" y="544419"/>
            <a:chExt cx="1526205" cy="1797888"/>
          </a:xfrm>
        </p:grpSpPr>
        <p:cxnSp>
          <p:nvCxnSpPr>
            <p:cNvPr id="301" name="Straight Connector 300"/>
            <p:cNvCxnSpPr/>
            <p:nvPr/>
          </p:nvCxnSpPr>
          <p:spPr>
            <a:xfrm>
              <a:off x="1388591" y="1418305"/>
              <a:ext cx="951347"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nvGrpSpPr>
            <p:cNvPr id="302" name="Group 41"/>
            <p:cNvGrpSpPr>
              <a:grpSpLocks/>
            </p:cNvGrpSpPr>
            <p:nvPr/>
          </p:nvGrpSpPr>
          <p:grpSpPr bwMode="auto">
            <a:xfrm>
              <a:off x="1107621" y="555703"/>
              <a:ext cx="17651" cy="1786604"/>
              <a:chOff x="3698421" y="3946603"/>
              <a:chExt cx="17651" cy="1786604"/>
            </a:xfrm>
          </p:grpSpPr>
          <p:cxnSp>
            <p:nvCxnSpPr>
              <p:cNvPr id="306" name="Straight Connector 305"/>
              <p:cNvCxnSpPr/>
              <p:nvPr/>
            </p:nvCxnSpPr>
            <p:spPr>
              <a:xfrm rot="3600000">
                <a:off x="3237535" y="4407489"/>
                <a:ext cx="921771"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8000000" flipH="1">
                <a:off x="3247568" y="5264703"/>
                <a:ext cx="937008"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nvGrpSpPr>
            <p:cNvPr id="303" name="Group 42"/>
            <p:cNvGrpSpPr>
              <a:grpSpLocks/>
            </p:cNvGrpSpPr>
            <p:nvPr/>
          </p:nvGrpSpPr>
          <p:grpSpPr bwMode="auto">
            <a:xfrm flipH="1">
              <a:off x="2598192" y="544419"/>
              <a:ext cx="35634" cy="1732587"/>
              <a:chOff x="3719350" y="3935319"/>
              <a:chExt cx="35634" cy="1732587"/>
            </a:xfrm>
          </p:grpSpPr>
          <p:cxnSp>
            <p:nvCxnSpPr>
              <p:cNvPr id="304" name="Straight Connector 303"/>
              <p:cNvCxnSpPr/>
              <p:nvPr/>
            </p:nvCxnSpPr>
            <p:spPr>
              <a:xfrm rot="3600000">
                <a:off x="3264422" y="4477232"/>
                <a:ext cx="937010"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rot="18000000" flipH="1">
                <a:off x="3243627" y="5204747"/>
                <a:ext cx="944625"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cxnSp>
        <p:nvCxnSpPr>
          <p:cNvPr id="282" name="Straight Connector 281"/>
          <p:cNvCxnSpPr/>
          <p:nvPr/>
        </p:nvCxnSpPr>
        <p:spPr bwMode="auto">
          <a:xfrm rot="5400000">
            <a:off x="6074919" y="4136232"/>
            <a:ext cx="236664"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bwMode="auto">
          <a:xfrm rot="5400000">
            <a:off x="6066528" y="4869887"/>
            <a:ext cx="236664"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284" name="TextBox 126"/>
          <p:cNvSpPr txBox="1">
            <a:spLocks noChangeArrowheads="1"/>
          </p:cNvSpPr>
          <p:nvPr/>
        </p:nvSpPr>
        <p:spPr bwMode="auto">
          <a:xfrm>
            <a:off x="5534436" y="4663702"/>
            <a:ext cx="295456" cy="375109"/>
          </a:xfrm>
          <a:prstGeom prst="rect">
            <a:avLst/>
          </a:prstGeom>
          <a:noFill/>
          <a:ln w="9525">
            <a:noFill/>
            <a:miter lim="800000"/>
            <a:headEnd/>
            <a:tailEnd/>
          </a:ln>
        </p:spPr>
        <p:txBody>
          <a:bodyPr wrap="none">
            <a:spAutoFit/>
          </a:bodyPr>
          <a:lstStyle/>
          <a:p>
            <a:r>
              <a:rPr lang="en-US" sz="1200"/>
              <a:t>f</a:t>
            </a:r>
          </a:p>
        </p:txBody>
      </p:sp>
      <p:sp>
        <p:nvSpPr>
          <p:cNvPr id="285" name="TextBox 128"/>
          <p:cNvSpPr txBox="1">
            <a:spLocks noChangeArrowheads="1"/>
          </p:cNvSpPr>
          <p:nvPr/>
        </p:nvSpPr>
        <p:spPr bwMode="auto">
          <a:xfrm>
            <a:off x="5503503" y="4001150"/>
            <a:ext cx="349477" cy="375109"/>
          </a:xfrm>
          <a:prstGeom prst="rect">
            <a:avLst/>
          </a:prstGeom>
          <a:noFill/>
          <a:ln w="9525">
            <a:noFill/>
            <a:miter lim="800000"/>
            <a:headEnd/>
            <a:tailEnd/>
          </a:ln>
        </p:spPr>
        <p:txBody>
          <a:bodyPr wrap="none">
            <a:spAutoFit/>
          </a:bodyPr>
          <a:lstStyle/>
          <a:p>
            <a:r>
              <a:rPr lang="en-US" sz="1200"/>
              <a:t>a</a:t>
            </a:r>
          </a:p>
        </p:txBody>
      </p:sp>
      <p:sp>
        <p:nvSpPr>
          <p:cNvPr id="286" name="TextBox 131"/>
          <p:cNvSpPr txBox="1">
            <a:spLocks noChangeArrowheads="1"/>
          </p:cNvSpPr>
          <p:nvPr/>
        </p:nvSpPr>
        <p:spPr bwMode="auto">
          <a:xfrm>
            <a:off x="6037386" y="3727449"/>
            <a:ext cx="349477" cy="375109"/>
          </a:xfrm>
          <a:prstGeom prst="rect">
            <a:avLst/>
          </a:prstGeom>
          <a:noFill/>
          <a:ln w="9525">
            <a:noFill/>
            <a:miter lim="800000"/>
            <a:headEnd/>
            <a:tailEnd/>
          </a:ln>
        </p:spPr>
        <p:txBody>
          <a:bodyPr wrap="none">
            <a:spAutoFit/>
          </a:bodyPr>
          <a:lstStyle/>
          <a:p>
            <a:r>
              <a:rPr lang="en-US" sz="1200"/>
              <a:t>b</a:t>
            </a:r>
          </a:p>
        </p:txBody>
      </p:sp>
      <p:sp>
        <p:nvSpPr>
          <p:cNvPr id="287" name="TextBox 138"/>
          <p:cNvSpPr txBox="1">
            <a:spLocks noChangeArrowheads="1"/>
          </p:cNvSpPr>
          <p:nvPr/>
        </p:nvSpPr>
        <p:spPr bwMode="auto">
          <a:xfrm>
            <a:off x="6623318" y="4599614"/>
            <a:ext cx="349477" cy="375109"/>
          </a:xfrm>
          <a:prstGeom prst="rect">
            <a:avLst/>
          </a:prstGeom>
          <a:noFill/>
          <a:ln w="9525">
            <a:noFill/>
            <a:miter lim="800000"/>
            <a:headEnd/>
            <a:tailEnd/>
          </a:ln>
        </p:spPr>
        <p:txBody>
          <a:bodyPr wrap="none">
            <a:spAutoFit/>
          </a:bodyPr>
          <a:lstStyle/>
          <a:p>
            <a:r>
              <a:rPr lang="en-US" sz="1200"/>
              <a:t>d</a:t>
            </a:r>
          </a:p>
        </p:txBody>
      </p:sp>
      <p:sp>
        <p:nvSpPr>
          <p:cNvPr id="288" name="TextBox 142"/>
          <p:cNvSpPr txBox="1">
            <a:spLocks noChangeArrowheads="1"/>
          </p:cNvSpPr>
          <p:nvPr/>
        </p:nvSpPr>
        <p:spPr bwMode="auto">
          <a:xfrm>
            <a:off x="6582529" y="4011451"/>
            <a:ext cx="339087" cy="375109"/>
          </a:xfrm>
          <a:prstGeom prst="rect">
            <a:avLst/>
          </a:prstGeom>
          <a:noFill/>
          <a:ln w="9525">
            <a:noFill/>
            <a:miter lim="800000"/>
            <a:headEnd/>
            <a:tailEnd/>
          </a:ln>
        </p:spPr>
        <p:txBody>
          <a:bodyPr wrap="none">
            <a:spAutoFit/>
          </a:bodyPr>
          <a:lstStyle/>
          <a:p>
            <a:r>
              <a:rPr lang="en-US" sz="1200"/>
              <a:t>c</a:t>
            </a:r>
          </a:p>
        </p:txBody>
      </p:sp>
      <p:sp>
        <p:nvSpPr>
          <p:cNvPr id="289" name="TextBox 145"/>
          <p:cNvSpPr txBox="1">
            <a:spLocks noChangeArrowheads="1"/>
          </p:cNvSpPr>
          <p:nvPr/>
        </p:nvSpPr>
        <p:spPr bwMode="auto">
          <a:xfrm>
            <a:off x="5815822" y="4653443"/>
            <a:ext cx="447129" cy="375109"/>
          </a:xfrm>
          <a:prstGeom prst="rect">
            <a:avLst/>
          </a:prstGeom>
          <a:noFill/>
          <a:ln w="9525">
            <a:noFill/>
            <a:miter lim="800000"/>
            <a:headEnd/>
            <a:tailEnd/>
          </a:ln>
        </p:spPr>
        <p:txBody>
          <a:bodyPr wrap="none">
            <a:spAutoFit/>
          </a:bodyPr>
          <a:lstStyle/>
          <a:p>
            <a:r>
              <a:rPr lang="en-US" sz="1200" dirty="0"/>
              <a:t>m</a:t>
            </a:r>
            <a:r>
              <a:rPr lang="en-US" sz="1200" dirty="0">
                <a:latin typeface="Tahoma" pitchFamily="34" charset="0"/>
                <a:cs typeface="Tahoma" pitchFamily="34" charset="0"/>
              </a:rPr>
              <a:t>’</a:t>
            </a:r>
            <a:endParaRPr lang="en-US" sz="1200" dirty="0"/>
          </a:p>
        </p:txBody>
      </p:sp>
      <p:sp>
        <p:nvSpPr>
          <p:cNvPr id="290" name="TextBox 146"/>
          <p:cNvSpPr txBox="1">
            <a:spLocks noChangeArrowheads="1"/>
          </p:cNvSpPr>
          <p:nvPr/>
        </p:nvSpPr>
        <p:spPr bwMode="auto">
          <a:xfrm>
            <a:off x="6269654" y="4026149"/>
            <a:ext cx="324544" cy="375109"/>
          </a:xfrm>
          <a:prstGeom prst="rect">
            <a:avLst/>
          </a:prstGeom>
          <a:noFill/>
          <a:ln w="9525">
            <a:noFill/>
            <a:miter lim="800000"/>
            <a:headEnd/>
            <a:tailEnd/>
          </a:ln>
        </p:spPr>
        <p:txBody>
          <a:bodyPr wrap="none">
            <a:spAutoFit/>
          </a:bodyPr>
          <a:lstStyle/>
          <a:p>
            <a:r>
              <a:rPr lang="en-US" sz="1200"/>
              <a:t>j</a:t>
            </a:r>
            <a:r>
              <a:rPr lang="en-US" sz="1200">
                <a:latin typeface="Tahoma" pitchFamily="34" charset="0"/>
                <a:cs typeface="Tahoma" pitchFamily="34" charset="0"/>
              </a:rPr>
              <a:t>’</a:t>
            </a:r>
            <a:endParaRPr lang="en-US" sz="1200"/>
          </a:p>
        </p:txBody>
      </p:sp>
      <p:sp>
        <p:nvSpPr>
          <p:cNvPr id="291" name="TextBox 147"/>
          <p:cNvSpPr txBox="1">
            <a:spLocks noChangeArrowheads="1"/>
          </p:cNvSpPr>
          <p:nvPr/>
        </p:nvSpPr>
        <p:spPr bwMode="auto">
          <a:xfrm>
            <a:off x="6404291" y="4297031"/>
            <a:ext cx="380642" cy="375109"/>
          </a:xfrm>
          <a:prstGeom prst="rect">
            <a:avLst/>
          </a:prstGeom>
          <a:noFill/>
          <a:ln w="9525">
            <a:noFill/>
            <a:miter lim="800000"/>
            <a:headEnd/>
            <a:tailEnd/>
          </a:ln>
        </p:spPr>
        <p:txBody>
          <a:bodyPr wrap="none">
            <a:spAutoFit/>
          </a:bodyPr>
          <a:lstStyle/>
          <a:p>
            <a:r>
              <a:rPr lang="en-US" sz="1200"/>
              <a:t>k</a:t>
            </a:r>
            <a:r>
              <a:rPr lang="en-US" sz="1200">
                <a:latin typeface="Tahoma" pitchFamily="34" charset="0"/>
                <a:cs typeface="Tahoma" pitchFamily="34" charset="0"/>
              </a:rPr>
              <a:t>’</a:t>
            </a:r>
            <a:endParaRPr lang="en-US" sz="1200"/>
          </a:p>
        </p:txBody>
      </p:sp>
      <p:sp>
        <p:nvSpPr>
          <p:cNvPr id="292" name="TextBox 148"/>
          <p:cNvSpPr txBox="1">
            <a:spLocks noChangeArrowheads="1"/>
          </p:cNvSpPr>
          <p:nvPr/>
        </p:nvSpPr>
        <p:spPr bwMode="auto">
          <a:xfrm>
            <a:off x="6268691" y="4642517"/>
            <a:ext cx="324544" cy="375109"/>
          </a:xfrm>
          <a:prstGeom prst="rect">
            <a:avLst/>
          </a:prstGeom>
          <a:noFill/>
          <a:ln w="9525">
            <a:noFill/>
            <a:miter lim="800000"/>
            <a:headEnd/>
            <a:tailEnd/>
          </a:ln>
        </p:spPr>
        <p:txBody>
          <a:bodyPr wrap="none">
            <a:spAutoFit/>
          </a:bodyPr>
          <a:lstStyle/>
          <a:p>
            <a:r>
              <a:rPr lang="en-US" sz="1200" dirty="0"/>
              <a:t>l</a:t>
            </a:r>
            <a:r>
              <a:rPr lang="en-US" sz="1200" dirty="0">
                <a:latin typeface="Tahoma" pitchFamily="34" charset="0"/>
                <a:cs typeface="Tahoma" pitchFamily="34" charset="0"/>
              </a:rPr>
              <a:t>’</a:t>
            </a:r>
            <a:endParaRPr lang="en-US" sz="1200" dirty="0"/>
          </a:p>
        </p:txBody>
      </p:sp>
      <p:sp>
        <p:nvSpPr>
          <p:cNvPr id="293" name="TextBox 151"/>
          <p:cNvSpPr txBox="1">
            <a:spLocks noChangeArrowheads="1"/>
          </p:cNvSpPr>
          <p:nvPr/>
        </p:nvSpPr>
        <p:spPr bwMode="auto">
          <a:xfrm>
            <a:off x="5656971" y="4321833"/>
            <a:ext cx="391032" cy="375109"/>
          </a:xfrm>
          <a:prstGeom prst="rect">
            <a:avLst/>
          </a:prstGeom>
          <a:noFill/>
          <a:ln w="9525">
            <a:noFill/>
            <a:miter lim="800000"/>
            <a:headEnd/>
            <a:tailEnd/>
          </a:ln>
        </p:spPr>
        <p:txBody>
          <a:bodyPr wrap="none">
            <a:spAutoFit/>
          </a:bodyPr>
          <a:lstStyle/>
          <a:p>
            <a:r>
              <a:rPr lang="en-US" sz="1200"/>
              <a:t>n</a:t>
            </a:r>
            <a:r>
              <a:rPr lang="en-US" sz="1200">
                <a:latin typeface="Tahoma" pitchFamily="34" charset="0"/>
                <a:cs typeface="Tahoma" pitchFamily="34" charset="0"/>
              </a:rPr>
              <a:t>’</a:t>
            </a:r>
            <a:endParaRPr lang="en-US" sz="1200"/>
          </a:p>
        </p:txBody>
      </p:sp>
      <p:sp>
        <p:nvSpPr>
          <p:cNvPr id="294" name="TextBox 152"/>
          <p:cNvSpPr txBox="1">
            <a:spLocks noChangeArrowheads="1"/>
          </p:cNvSpPr>
          <p:nvPr/>
        </p:nvSpPr>
        <p:spPr bwMode="auto">
          <a:xfrm>
            <a:off x="5908609" y="4022336"/>
            <a:ext cx="324544" cy="375109"/>
          </a:xfrm>
          <a:prstGeom prst="rect">
            <a:avLst/>
          </a:prstGeom>
          <a:noFill/>
          <a:ln w="9525">
            <a:noFill/>
            <a:miter lim="800000"/>
            <a:headEnd/>
            <a:tailEnd/>
          </a:ln>
        </p:spPr>
        <p:txBody>
          <a:bodyPr wrap="none">
            <a:spAutoFit/>
          </a:bodyPr>
          <a:lstStyle/>
          <a:p>
            <a:r>
              <a:rPr lang="en-US" sz="1200"/>
              <a:t>i</a:t>
            </a:r>
            <a:r>
              <a:rPr lang="en-US" sz="1200">
                <a:latin typeface="Tahoma" pitchFamily="34" charset="0"/>
                <a:cs typeface="Tahoma" pitchFamily="34" charset="0"/>
              </a:rPr>
              <a:t>’</a:t>
            </a:r>
            <a:endParaRPr lang="en-US" sz="1200"/>
          </a:p>
        </p:txBody>
      </p:sp>
      <p:sp>
        <p:nvSpPr>
          <p:cNvPr id="295" name="TextBox 234"/>
          <p:cNvSpPr txBox="1">
            <a:spLocks noChangeArrowheads="1"/>
          </p:cNvSpPr>
          <p:nvPr/>
        </p:nvSpPr>
        <p:spPr bwMode="auto">
          <a:xfrm>
            <a:off x="6052785" y="4912606"/>
            <a:ext cx="349477" cy="375109"/>
          </a:xfrm>
          <a:prstGeom prst="rect">
            <a:avLst/>
          </a:prstGeom>
          <a:noFill/>
          <a:ln w="9525">
            <a:noFill/>
            <a:miter lim="800000"/>
            <a:headEnd/>
            <a:tailEnd/>
          </a:ln>
        </p:spPr>
        <p:txBody>
          <a:bodyPr wrap="none">
            <a:spAutoFit/>
          </a:bodyPr>
          <a:lstStyle/>
          <a:p>
            <a:r>
              <a:rPr lang="en-US" sz="1200"/>
              <a:t>e</a:t>
            </a:r>
          </a:p>
        </p:txBody>
      </p:sp>
      <p:sp>
        <p:nvSpPr>
          <p:cNvPr id="296" name="TextBox 140"/>
          <p:cNvSpPr txBox="1">
            <a:spLocks noChangeArrowheads="1"/>
          </p:cNvSpPr>
          <p:nvPr/>
        </p:nvSpPr>
        <p:spPr bwMode="auto">
          <a:xfrm>
            <a:off x="6049731" y="4317071"/>
            <a:ext cx="322146" cy="353018"/>
          </a:xfrm>
          <a:prstGeom prst="rect">
            <a:avLst/>
          </a:prstGeom>
          <a:noFill/>
          <a:ln w="9525">
            <a:noFill/>
            <a:miter lim="800000"/>
            <a:headEnd/>
            <a:tailEnd/>
          </a:ln>
        </p:spPr>
        <p:txBody>
          <a:bodyPr wrap="none">
            <a:spAutoFit/>
          </a:bodyPr>
          <a:lstStyle/>
          <a:p>
            <a:r>
              <a:rPr lang="en-US" sz="1400" b="1" dirty="0"/>
              <a:t>p</a:t>
            </a:r>
          </a:p>
        </p:txBody>
      </p:sp>
      <p:cxnSp>
        <p:nvCxnSpPr>
          <p:cNvPr id="297" name="Straight Connector 296"/>
          <p:cNvCxnSpPr/>
          <p:nvPr/>
        </p:nvCxnSpPr>
        <p:spPr bwMode="auto">
          <a:xfrm>
            <a:off x="5493651" y="3990975"/>
            <a:ext cx="0" cy="1173664"/>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98" name="Group 50"/>
          <p:cNvGrpSpPr>
            <a:grpSpLocks/>
          </p:cNvGrpSpPr>
          <p:nvPr/>
        </p:nvGrpSpPr>
        <p:grpSpPr bwMode="auto">
          <a:xfrm>
            <a:off x="6824445" y="3971924"/>
            <a:ext cx="471704" cy="1130369"/>
            <a:chOff x="3702418" y="3083858"/>
            <a:chExt cx="493064" cy="977164"/>
          </a:xfrm>
        </p:grpSpPr>
        <p:cxnSp>
          <p:nvCxnSpPr>
            <p:cNvPr id="299" name="Straight Connector 298"/>
            <p:cNvCxnSpPr/>
            <p:nvPr/>
          </p:nvCxnSpPr>
          <p:spPr>
            <a:xfrm>
              <a:off x="3709397" y="3084254"/>
              <a:ext cx="486085" cy="48405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rot="16200000">
              <a:off x="3701806" y="3575903"/>
              <a:ext cx="486209" cy="483935"/>
            </a:xfrm>
            <a:prstGeom prst="line">
              <a:avLst/>
            </a:prstGeom>
            <a:ln w="38100"/>
          </p:spPr>
          <p:style>
            <a:lnRef idx="1">
              <a:schemeClr val="accent1"/>
            </a:lnRef>
            <a:fillRef idx="0">
              <a:schemeClr val="accent1"/>
            </a:fillRef>
            <a:effectRef idx="0">
              <a:schemeClr val="accent1"/>
            </a:effectRef>
            <a:fontRef idx="minor">
              <a:schemeClr val="tx1"/>
            </a:fontRef>
          </p:style>
        </p:cxnSp>
      </p:grpSp>
      <p:graphicFrame>
        <p:nvGraphicFramePr>
          <p:cNvPr id="333" name="Object 10"/>
          <p:cNvGraphicFramePr>
            <a:graphicFrameLocks noChangeAspect="1"/>
          </p:cNvGraphicFramePr>
          <p:nvPr/>
        </p:nvGraphicFramePr>
        <p:xfrm>
          <a:off x="303213" y="5283200"/>
          <a:ext cx="1699552" cy="824839"/>
        </p:xfrm>
        <a:graphic>
          <a:graphicData uri="http://schemas.openxmlformats.org/presentationml/2006/ole">
            <mc:AlternateContent xmlns:mc="http://schemas.openxmlformats.org/markup-compatibility/2006">
              <mc:Choice xmlns:v="urn:schemas-microsoft-com:vml" Requires="v">
                <p:oleObj spid="_x0000_s12438" name="Equation" r:id="rId13" imgW="939800" imgH="457200" progId="Equation.3">
                  <p:embed/>
                </p:oleObj>
              </mc:Choice>
              <mc:Fallback>
                <p:oleObj name="Equation" r:id="rId13" imgW="939800" imgH="4572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3213" y="5283200"/>
                        <a:ext cx="1699552" cy="8248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8508367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776" name="Group 1"/>
          <p:cNvGrpSpPr>
            <a:grpSpLocks/>
          </p:cNvGrpSpPr>
          <p:nvPr/>
        </p:nvGrpSpPr>
        <p:grpSpPr bwMode="auto">
          <a:xfrm>
            <a:off x="2001838" y="1633538"/>
            <a:ext cx="7011987" cy="4572000"/>
            <a:chOff x="4325938" y="117475"/>
            <a:chExt cx="7632700" cy="4978400"/>
          </a:xfrm>
        </p:grpSpPr>
        <p:cxnSp>
          <p:nvCxnSpPr>
            <p:cNvPr id="3" name="Straight Connector 2"/>
            <p:cNvCxnSpPr/>
            <p:nvPr/>
          </p:nvCxnSpPr>
          <p:spPr bwMode="auto">
            <a:xfrm>
              <a:off x="8386804" y="3308491"/>
              <a:ext cx="0" cy="111668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bwMode="auto">
            <a:xfrm>
              <a:off x="7237665" y="4371586"/>
              <a:ext cx="24814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4774" name="Object 326"/>
            <p:cNvGraphicFramePr>
              <a:graphicFrameLocks noChangeAspect="1"/>
            </p:cNvGraphicFramePr>
            <p:nvPr/>
          </p:nvGraphicFramePr>
          <p:xfrm>
            <a:off x="6705600" y="4117975"/>
            <a:ext cx="442913" cy="600075"/>
          </p:xfrm>
          <a:graphic>
            <a:graphicData uri="http://schemas.openxmlformats.org/presentationml/2006/ole">
              <mc:AlternateContent xmlns:mc="http://schemas.openxmlformats.org/markup-compatibility/2006">
                <mc:Choice xmlns:v="urn:schemas-microsoft-com:vml" Requires="v">
                  <p:oleObj spid="_x0000_s13361" name="Equation" r:id="rId3" imgW="215713" imgH="253780" progId="Equation.3">
                    <p:embed/>
                  </p:oleObj>
                </mc:Choice>
                <mc:Fallback>
                  <p:oleObj name="Equation" r:id="rId3" imgW="215713" imgH="2537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4117975"/>
                          <a:ext cx="442913" cy="600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813" name="TextBox 52"/>
            <p:cNvSpPr txBox="1">
              <a:spLocks noChangeArrowheads="1"/>
            </p:cNvSpPr>
            <p:nvPr/>
          </p:nvSpPr>
          <p:spPr bwMode="auto">
            <a:xfrm>
              <a:off x="4391025" y="717550"/>
              <a:ext cx="361950" cy="396875"/>
            </a:xfrm>
            <a:prstGeom prst="rect">
              <a:avLst/>
            </a:prstGeom>
            <a:noFill/>
            <a:ln w="9525">
              <a:noFill/>
              <a:miter lim="800000"/>
              <a:headEnd/>
              <a:tailEnd/>
            </a:ln>
          </p:spPr>
          <p:txBody>
            <a:bodyPr wrap="none">
              <a:spAutoFit/>
            </a:bodyPr>
            <a:lstStyle/>
            <a:p>
              <a:r>
                <a:rPr lang="en-US" sz="2000"/>
                <a:t>3</a:t>
              </a:r>
            </a:p>
          </p:txBody>
        </p:sp>
        <p:sp>
          <p:nvSpPr>
            <p:cNvPr id="104814" name="TextBox 53"/>
            <p:cNvSpPr txBox="1">
              <a:spLocks noChangeArrowheads="1"/>
            </p:cNvSpPr>
            <p:nvPr/>
          </p:nvSpPr>
          <p:spPr bwMode="auto">
            <a:xfrm>
              <a:off x="4391025" y="987425"/>
              <a:ext cx="361950" cy="396875"/>
            </a:xfrm>
            <a:prstGeom prst="rect">
              <a:avLst/>
            </a:prstGeom>
            <a:noFill/>
            <a:ln w="9525">
              <a:noFill/>
              <a:miter lim="800000"/>
              <a:headEnd/>
              <a:tailEnd/>
            </a:ln>
          </p:spPr>
          <p:txBody>
            <a:bodyPr wrap="none">
              <a:spAutoFit/>
            </a:bodyPr>
            <a:lstStyle/>
            <a:p>
              <a:r>
                <a:rPr lang="en-US" sz="2000"/>
                <a:t>4</a:t>
              </a:r>
            </a:p>
          </p:txBody>
        </p:sp>
        <p:sp>
          <p:nvSpPr>
            <p:cNvPr id="104815" name="TextBox 54"/>
            <p:cNvSpPr txBox="1">
              <a:spLocks noChangeArrowheads="1"/>
            </p:cNvSpPr>
            <p:nvPr/>
          </p:nvSpPr>
          <p:spPr bwMode="auto">
            <a:xfrm>
              <a:off x="4391025" y="1254125"/>
              <a:ext cx="361950" cy="396875"/>
            </a:xfrm>
            <a:prstGeom prst="rect">
              <a:avLst/>
            </a:prstGeom>
            <a:noFill/>
            <a:ln w="9525">
              <a:noFill/>
              <a:miter lim="800000"/>
              <a:headEnd/>
              <a:tailEnd/>
            </a:ln>
          </p:spPr>
          <p:txBody>
            <a:bodyPr wrap="none">
              <a:spAutoFit/>
            </a:bodyPr>
            <a:lstStyle/>
            <a:p>
              <a:r>
                <a:rPr lang="en-US" sz="2000"/>
                <a:t>5</a:t>
              </a:r>
            </a:p>
          </p:txBody>
        </p:sp>
        <p:sp>
          <p:nvSpPr>
            <p:cNvPr id="104816" name="TextBox 58"/>
            <p:cNvSpPr txBox="1">
              <a:spLocks noChangeArrowheads="1"/>
            </p:cNvSpPr>
            <p:nvPr/>
          </p:nvSpPr>
          <p:spPr bwMode="auto">
            <a:xfrm>
              <a:off x="4391025" y="1520825"/>
              <a:ext cx="361950" cy="396875"/>
            </a:xfrm>
            <a:prstGeom prst="rect">
              <a:avLst/>
            </a:prstGeom>
            <a:noFill/>
            <a:ln w="9525">
              <a:noFill/>
              <a:miter lim="800000"/>
              <a:headEnd/>
              <a:tailEnd/>
            </a:ln>
          </p:spPr>
          <p:txBody>
            <a:bodyPr wrap="none">
              <a:spAutoFit/>
            </a:bodyPr>
            <a:lstStyle/>
            <a:p>
              <a:r>
                <a:rPr lang="en-US" sz="2000"/>
                <a:t>6</a:t>
              </a:r>
            </a:p>
          </p:txBody>
        </p:sp>
        <p:sp>
          <p:nvSpPr>
            <p:cNvPr id="104817" name="TextBox 52"/>
            <p:cNvSpPr txBox="1">
              <a:spLocks noChangeArrowheads="1"/>
            </p:cNvSpPr>
            <p:nvPr/>
          </p:nvSpPr>
          <p:spPr bwMode="auto">
            <a:xfrm>
              <a:off x="4391025" y="180975"/>
              <a:ext cx="361950" cy="396875"/>
            </a:xfrm>
            <a:prstGeom prst="rect">
              <a:avLst/>
            </a:prstGeom>
            <a:noFill/>
            <a:ln w="9525">
              <a:noFill/>
              <a:miter lim="800000"/>
              <a:headEnd/>
              <a:tailEnd/>
            </a:ln>
          </p:spPr>
          <p:txBody>
            <a:bodyPr wrap="none">
              <a:spAutoFit/>
            </a:bodyPr>
            <a:lstStyle/>
            <a:p>
              <a:r>
                <a:rPr lang="en-US" sz="2000"/>
                <a:t>1</a:t>
              </a:r>
            </a:p>
          </p:txBody>
        </p:sp>
        <p:sp>
          <p:nvSpPr>
            <p:cNvPr id="104818" name="TextBox 53"/>
            <p:cNvSpPr txBox="1">
              <a:spLocks noChangeArrowheads="1"/>
            </p:cNvSpPr>
            <p:nvPr/>
          </p:nvSpPr>
          <p:spPr bwMode="auto">
            <a:xfrm>
              <a:off x="4391025" y="449263"/>
              <a:ext cx="361950" cy="396875"/>
            </a:xfrm>
            <a:prstGeom prst="rect">
              <a:avLst/>
            </a:prstGeom>
            <a:noFill/>
            <a:ln w="9525">
              <a:noFill/>
              <a:miter lim="800000"/>
              <a:headEnd/>
              <a:tailEnd/>
            </a:ln>
          </p:spPr>
          <p:txBody>
            <a:bodyPr wrap="none">
              <a:spAutoFit/>
            </a:bodyPr>
            <a:lstStyle/>
            <a:p>
              <a:r>
                <a:rPr lang="en-US" sz="2000"/>
                <a:t>2</a:t>
              </a:r>
            </a:p>
          </p:txBody>
        </p:sp>
        <p:cxnSp>
          <p:nvCxnSpPr>
            <p:cNvPr id="12" name="Straight Connector 11"/>
            <p:cNvCxnSpPr/>
            <p:nvPr/>
          </p:nvCxnSpPr>
          <p:spPr bwMode="auto">
            <a:xfrm>
              <a:off x="4799418" y="375038"/>
              <a:ext cx="715922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auto">
            <a:xfrm>
              <a:off x="4799418" y="639516"/>
              <a:ext cx="715922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auto">
            <a:xfrm>
              <a:off x="4799418" y="905722"/>
              <a:ext cx="715922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auto">
            <a:xfrm>
              <a:off x="4799418" y="1170199"/>
              <a:ext cx="715922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auto">
            <a:xfrm>
              <a:off x="4799418" y="1434677"/>
              <a:ext cx="715922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auto">
            <a:xfrm>
              <a:off x="4799418" y="1702611"/>
              <a:ext cx="715922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auto">
            <a:xfrm>
              <a:off x="4799418" y="1967089"/>
              <a:ext cx="715922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a:off x="4799418" y="2231566"/>
              <a:ext cx="715922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auto">
            <a:xfrm>
              <a:off x="4799418" y="2497772"/>
              <a:ext cx="715922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a:off x="4799418" y="2762250"/>
              <a:ext cx="715922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a:off x="4799418" y="3026727"/>
              <a:ext cx="715922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auto">
            <a:xfrm>
              <a:off x="4799418" y="3292933"/>
              <a:ext cx="715922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04831" name="TextBox 52"/>
            <p:cNvSpPr txBox="1">
              <a:spLocks noChangeArrowheads="1"/>
            </p:cNvSpPr>
            <p:nvPr/>
          </p:nvSpPr>
          <p:spPr bwMode="auto">
            <a:xfrm>
              <a:off x="4386263" y="2327275"/>
              <a:ext cx="361950" cy="396875"/>
            </a:xfrm>
            <a:prstGeom prst="rect">
              <a:avLst/>
            </a:prstGeom>
            <a:noFill/>
            <a:ln w="9525">
              <a:noFill/>
              <a:miter lim="800000"/>
              <a:headEnd/>
              <a:tailEnd/>
            </a:ln>
          </p:spPr>
          <p:txBody>
            <a:bodyPr wrap="none">
              <a:spAutoFit/>
            </a:bodyPr>
            <a:lstStyle/>
            <a:p>
              <a:r>
                <a:rPr lang="en-US" sz="2000"/>
                <a:t>9</a:t>
              </a:r>
            </a:p>
          </p:txBody>
        </p:sp>
        <p:sp>
          <p:nvSpPr>
            <p:cNvPr id="104832" name="TextBox 53"/>
            <p:cNvSpPr txBox="1">
              <a:spLocks noChangeArrowheads="1"/>
            </p:cNvSpPr>
            <p:nvPr/>
          </p:nvSpPr>
          <p:spPr bwMode="auto">
            <a:xfrm>
              <a:off x="4325938" y="2593975"/>
              <a:ext cx="519112" cy="396875"/>
            </a:xfrm>
            <a:prstGeom prst="rect">
              <a:avLst/>
            </a:prstGeom>
            <a:noFill/>
            <a:ln w="9525">
              <a:noFill/>
              <a:miter lim="800000"/>
              <a:headEnd/>
              <a:tailEnd/>
            </a:ln>
          </p:spPr>
          <p:txBody>
            <a:bodyPr wrap="none">
              <a:spAutoFit/>
            </a:bodyPr>
            <a:lstStyle/>
            <a:p>
              <a:r>
                <a:rPr lang="en-US" sz="2000"/>
                <a:t>10</a:t>
              </a:r>
            </a:p>
          </p:txBody>
        </p:sp>
        <p:sp>
          <p:nvSpPr>
            <p:cNvPr id="104833" name="TextBox 54"/>
            <p:cNvSpPr txBox="1">
              <a:spLocks noChangeArrowheads="1"/>
            </p:cNvSpPr>
            <p:nvPr/>
          </p:nvSpPr>
          <p:spPr bwMode="auto">
            <a:xfrm>
              <a:off x="4333875" y="2862263"/>
              <a:ext cx="520700" cy="396875"/>
            </a:xfrm>
            <a:prstGeom prst="rect">
              <a:avLst/>
            </a:prstGeom>
            <a:noFill/>
            <a:ln w="9525">
              <a:noFill/>
              <a:miter lim="800000"/>
              <a:headEnd/>
              <a:tailEnd/>
            </a:ln>
          </p:spPr>
          <p:txBody>
            <a:bodyPr wrap="none">
              <a:spAutoFit/>
            </a:bodyPr>
            <a:lstStyle/>
            <a:p>
              <a:r>
                <a:rPr lang="en-US" sz="2000"/>
                <a:t>11</a:t>
              </a:r>
            </a:p>
          </p:txBody>
        </p:sp>
        <p:sp>
          <p:nvSpPr>
            <p:cNvPr id="104834" name="TextBox 58"/>
            <p:cNvSpPr txBox="1">
              <a:spLocks noChangeArrowheads="1"/>
            </p:cNvSpPr>
            <p:nvPr/>
          </p:nvSpPr>
          <p:spPr bwMode="auto">
            <a:xfrm>
              <a:off x="4325938" y="3130550"/>
              <a:ext cx="519112" cy="396875"/>
            </a:xfrm>
            <a:prstGeom prst="rect">
              <a:avLst/>
            </a:prstGeom>
            <a:noFill/>
            <a:ln w="9525">
              <a:noFill/>
              <a:miter lim="800000"/>
              <a:headEnd/>
              <a:tailEnd/>
            </a:ln>
          </p:spPr>
          <p:txBody>
            <a:bodyPr wrap="none">
              <a:spAutoFit/>
            </a:bodyPr>
            <a:lstStyle/>
            <a:p>
              <a:r>
                <a:rPr lang="en-US" sz="2000"/>
                <a:t>12</a:t>
              </a:r>
            </a:p>
          </p:txBody>
        </p:sp>
        <p:sp>
          <p:nvSpPr>
            <p:cNvPr id="104835" name="TextBox 52"/>
            <p:cNvSpPr txBox="1">
              <a:spLocks noChangeArrowheads="1"/>
            </p:cNvSpPr>
            <p:nvPr/>
          </p:nvSpPr>
          <p:spPr bwMode="auto">
            <a:xfrm>
              <a:off x="4386263" y="1790700"/>
              <a:ext cx="361950" cy="396875"/>
            </a:xfrm>
            <a:prstGeom prst="rect">
              <a:avLst/>
            </a:prstGeom>
            <a:noFill/>
            <a:ln w="9525">
              <a:noFill/>
              <a:miter lim="800000"/>
              <a:headEnd/>
              <a:tailEnd/>
            </a:ln>
          </p:spPr>
          <p:txBody>
            <a:bodyPr wrap="none">
              <a:spAutoFit/>
            </a:bodyPr>
            <a:lstStyle/>
            <a:p>
              <a:r>
                <a:rPr lang="en-US" sz="2000"/>
                <a:t>7</a:t>
              </a:r>
            </a:p>
          </p:txBody>
        </p:sp>
        <p:sp>
          <p:nvSpPr>
            <p:cNvPr id="104836" name="TextBox 53"/>
            <p:cNvSpPr txBox="1">
              <a:spLocks noChangeArrowheads="1"/>
            </p:cNvSpPr>
            <p:nvPr/>
          </p:nvSpPr>
          <p:spPr bwMode="auto">
            <a:xfrm>
              <a:off x="4386263" y="2058988"/>
              <a:ext cx="361950" cy="396875"/>
            </a:xfrm>
            <a:prstGeom prst="rect">
              <a:avLst/>
            </a:prstGeom>
            <a:noFill/>
            <a:ln w="9525">
              <a:noFill/>
              <a:miter lim="800000"/>
              <a:headEnd/>
              <a:tailEnd/>
            </a:ln>
          </p:spPr>
          <p:txBody>
            <a:bodyPr wrap="none">
              <a:spAutoFit/>
            </a:bodyPr>
            <a:lstStyle/>
            <a:p>
              <a:r>
                <a:rPr lang="en-US" sz="2000"/>
                <a:t>8</a:t>
              </a:r>
            </a:p>
          </p:txBody>
        </p:sp>
        <p:sp>
          <p:nvSpPr>
            <p:cNvPr id="30" name="Rectangle 29"/>
            <p:cNvSpPr/>
            <p:nvPr/>
          </p:nvSpPr>
          <p:spPr bwMode="auto">
            <a:xfrm>
              <a:off x="4971505" y="3406447"/>
              <a:ext cx="622458" cy="605166"/>
            </a:xfrm>
            <a:prstGeom prst="rect">
              <a:avLst/>
            </a:prstGeom>
            <a:noFill/>
          </p:spPr>
          <p:txBody>
            <a:bodyPr>
              <a:spAutoFit/>
            </a:bodyPr>
            <a:lstStyle/>
            <a:p>
              <a:pPr algn="ctr">
                <a:defRPr/>
              </a:pP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F</a:t>
              </a:r>
            </a:p>
          </p:txBody>
        </p:sp>
        <p:sp>
          <p:nvSpPr>
            <p:cNvPr id="31" name="Rectangle 30"/>
            <p:cNvSpPr/>
            <p:nvPr/>
          </p:nvSpPr>
          <p:spPr bwMode="auto">
            <a:xfrm>
              <a:off x="5561478" y="3481352"/>
              <a:ext cx="466568" cy="44598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p>
          </p:txBody>
        </p:sp>
        <p:sp>
          <p:nvSpPr>
            <p:cNvPr id="32" name="Rectangle 31"/>
            <p:cNvSpPr/>
            <p:nvPr/>
          </p:nvSpPr>
          <p:spPr bwMode="auto">
            <a:xfrm>
              <a:off x="5487778" y="3406447"/>
              <a:ext cx="622458" cy="605166"/>
            </a:xfrm>
            <a:prstGeom prst="rect">
              <a:avLst/>
            </a:prstGeom>
            <a:noFill/>
          </p:spPr>
          <p:txBody>
            <a:bodyPr>
              <a:spAutoFit/>
            </a:bodyPr>
            <a:lstStyle/>
            <a:p>
              <a:pPr algn="ctr">
                <a:defRPr/>
              </a:pP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F</a:t>
              </a:r>
            </a:p>
          </p:txBody>
        </p:sp>
        <p:sp>
          <p:nvSpPr>
            <p:cNvPr id="33" name="Rectangle 32"/>
            <p:cNvSpPr/>
            <p:nvPr/>
          </p:nvSpPr>
          <p:spPr bwMode="auto">
            <a:xfrm>
              <a:off x="6596567" y="3481352"/>
              <a:ext cx="463112" cy="44598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p>
          </p:txBody>
        </p:sp>
        <p:sp>
          <p:nvSpPr>
            <p:cNvPr id="34" name="Rectangle 33"/>
            <p:cNvSpPr/>
            <p:nvPr/>
          </p:nvSpPr>
          <p:spPr bwMode="auto">
            <a:xfrm>
              <a:off x="6520223" y="3406447"/>
              <a:ext cx="622459" cy="605166"/>
            </a:xfrm>
            <a:prstGeom prst="rect">
              <a:avLst/>
            </a:prstGeom>
            <a:noFill/>
          </p:spPr>
          <p:txBody>
            <a:bodyPr>
              <a:spAutoFit/>
            </a:bodyPr>
            <a:lstStyle/>
            <a:p>
              <a:pPr algn="ctr">
                <a:defRPr/>
              </a:pP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F</a:t>
              </a:r>
            </a:p>
          </p:txBody>
        </p:sp>
        <p:sp>
          <p:nvSpPr>
            <p:cNvPr id="35" name="Rectangle 34"/>
            <p:cNvSpPr/>
            <p:nvPr/>
          </p:nvSpPr>
          <p:spPr bwMode="auto">
            <a:xfrm>
              <a:off x="6078159" y="3481352"/>
              <a:ext cx="464839" cy="44598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p>
          </p:txBody>
        </p:sp>
        <p:sp>
          <p:nvSpPr>
            <p:cNvPr id="36" name="Rectangle 35"/>
            <p:cNvSpPr/>
            <p:nvPr/>
          </p:nvSpPr>
          <p:spPr bwMode="auto">
            <a:xfrm>
              <a:off x="6003950" y="3406447"/>
              <a:ext cx="621076" cy="605166"/>
            </a:xfrm>
            <a:prstGeom prst="rect">
              <a:avLst/>
            </a:prstGeom>
            <a:noFill/>
          </p:spPr>
          <p:txBody>
            <a:bodyPr>
              <a:spAutoFit/>
            </a:bodyPr>
            <a:lstStyle/>
            <a:p>
              <a:pPr algn="ctr">
                <a:defRPr/>
              </a:pP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F</a:t>
              </a:r>
            </a:p>
          </p:txBody>
        </p:sp>
        <p:sp>
          <p:nvSpPr>
            <p:cNvPr id="37" name="Rectangle 36"/>
            <p:cNvSpPr/>
            <p:nvPr/>
          </p:nvSpPr>
          <p:spPr bwMode="auto">
            <a:xfrm>
              <a:off x="7111519" y="3481352"/>
              <a:ext cx="464839" cy="44598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p>
          </p:txBody>
        </p:sp>
        <p:sp>
          <p:nvSpPr>
            <p:cNvPr id="38" name="Rectangle 37"/>
            <p:cNvSpPr/>
            <p:nvPr/>
          </p:nvSpPr>
          <p:spPr bwMode="auto">
            <a:xfrm>
              <a:off x="7035997" y="3406225"/>
              <a:ext cx="623421" cy="605387"/>
            </a:xfrm>
            <a:prstGeom prst="rect">
              <a:avLst/>
            </a:prstGeom>
            <a:noFill/>
          </p:spPr>
          <p:txBody>
            <a:bodyPr>
              <a:spAutoFit/>
            </a:bodyPr>
            <a:lstStyle/>
            <a:p>
              <a:pPr algn="ctr">
                <a:defRPr/>
              </a:pP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F</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ahoma" pitchFamily="34" charset="0"/>
                  <a:ea typeface="Tahoma" pitchFamily="34" charset="0"/>
                  <a:cs typeface="Tahoma" pitchFamily="34" charset="0"/>
                </a:rPr>
                <a:t>’</a:t>
              </a:r>
              <a:endPar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p:txBody>
        </p:sp>
        <p:sp>
          <p:nvSpPr>
            <p:cNvPr id="39" name="Rectangle 38"/>
            <p:cNvSpPr/>
            <p:nvPr/>
          </p:nvSpPr>
          <p:spPr bwMode="auto">
            <a:xfrm>
              <a:off x="6131727" y="732861"/>
              <a:ext cx="409543" cy="2751949"/>
            </a:xfrm>
            <a:prstGeom prst="rect">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FFFFFF"/>
                </a:solidFill>
                <a:latin typeface="Arial" charset="0"/>
              </a:endParaRPr>
            </a:p>
          </p:txBody>
        </p:sp>
        <p:sp>
          <p:nvSpPr>
            <p:cNvPr id="104847" name="TextBox 100"/>
            <p:cNvSpPr txBox="1">
              <a:spLocks noChangeArrowheads="1"/>
            </p:cNvSpPr>
            <p:nvPr/>
          </p:nvSpPr>
          <p:spPr bwMode="auto">
            <a:xfrm>
              <a:off x="6169025" y="644525"/>
              <a:ext cx="266700" cy="457200"/>
            </a:xfrm>
            <a:prstGeom prst="rect">
              <a:avLst/>
            </a:prstGeom>
            <a:noFill/>
            <a:ln w="9525">
              <a:noFill/>
              <a:miter lim="800000"/>
              <a:headEnd/>
              <a:tailEnd/>
            </a:ln>
          </p:spPr>
          <p:txBody>
            <a:bodyPr>
              <a:spAutoFit/>
            </a:bodyPr>
            <a:lstStyle/>
            <a:p>
              <a:r>
                <a:rPr lang="en-US" b="1"/>
                <a:t>b</a:t>
              </a:r>
            </a:p>
          </p:txBody>
        </p:sp>
        <p:sp>
          <p:nvSpPr>
            <p:cNvPr id="104848" name="TextBox 101"/>
            <p:cNvSpPr txBox="1">
              <a:spLocks noChangeArrowheads="1"/>
            </p:cNvSpPr>
            <p:nvPr/>
          </p:nvSpPr>
          <p:spPr bwMode="auto">
            <a:xfrm>
              <a:off x="6169025" y="2511425"/>
              <a:ext cx="254000" cy="457200"/>
            </a:xfrm>
            <a:prstGeom prst="rect">
              <a:avLst/>
            </a:prstGeom>
            <a:solidFill>
              <a:srgbClr val="92D050"/>
            </a:solidFill>
            <a:ln w="9525">
              <a:noFill/>
              <a:miter lim="800000"/>
              <a:headEnd/>
              <a:tailEnd/>
            </a:ln>
          </p:spPr>
          <p:txBody>
            <a:bodyPr>
              <a:spAutoFit/>
            </a:bodyPr>
            <a:lstStyle/>
            <a:p>
              <a:r>
                <a:rPr lang="en-US" b="1"/>
                <a:t>a</a:t>
              </a:r>
            </a:p>
          </p:txBody>
        </p:sp>
        <p:sp>
          <p:nvSpPr>
            <p:cNvPr id="104849" name="TextBox 102"/>
            <p:cNvSpPr txBox="1">
              <a:spLocks noChangeArrowheads="1"/>
            </p:cNvSpPr>
            <p:nvPr/>
          </p:nvSpPr>
          <p:spPr bwMode="auto">
            <a:xfrm>
              <a:off x="6169025" y="2262188"/>
              <a:ext cx="266700" cy="457200"/>
            </a:xfrm>
            <a:prstGeom prst="rect">
              <a:avLst/>
            </a:prstGeom>
            <a:noFill/>
            <a:ln w="9525">
              <a:noFill/>
              <a:miter lim="800000"/>
              <a:headEnd/>
              <a:tailEnd/>
            </a:ln>
          </p:spPr>
          <p:txBody>
            <a:bodyPr>
              <a:spAutoFit/>
            </a:bodyPr>
            <a:lstStyle/>
            <a:p>
              <a:r>
                <a:rPr lang="en-US" b="1">
                  <a:solidFill>
                    <a:srgbClr val="FF0000"/>
                  </a:solidFill>
                </a:rPr>
                <a:t>e</a:t>
              </a:r>
            </a:p>
          </p:txBody>
        </p:sp>
        <p:sp>
          <p:nvSpPr>
            <p:cNvPr id="104850" name="TextBox 103"/>
            <p:cNvSpPr txBox="1">
              <a:spLocks noChangeArrowheads="1"/>
            </p:cNvSpPr>
            <p:nvPr/>
          </p:nvSpPr>
          <p:spPr bwMode="auto">
            <a:xfrm>
              <a:off x="6169025" y="1973263"/>
              <a:ext cx="266700" cy="457200"/>
            </a:xfrm>
            <a:prstGeom prst="rect">
              <a:avLst/>
            </a:prstGeom>
            <a:noFill/>
            <a:ln w="9525">
              <a:noFill/>
              <a:miter lim="800000"/>
              <a:headEnd/>
              <a:tailEnd/>
            </a:ln>
          </p:spPr>
          <p:txBody>
            <a:bodyPr>
              <a:spAutoFit/>
            </a:bodyPr>
            <a:lstStyle/>
            <a:p>
              <a:r>
                <a:rPr lang="en-US" b="1"/>
                <a:t>c</a:t>
              </a:r>
            </a:p>
          </p:txBody>
        </p:sp>
        <p:sp>
          <p:nvSpPr>
            <p:cNvPr id="104851" name="TextBox 101"/>
            <p:cNvSpPr txBox="1">
              <a:spLocks noChangeArrowheads="1"/>
            </p:cNvSpPr>
            <p:nvPr/>
          </p:nvSpPr>
          <p:spPr bwMode="auto">
            <a:xfrm>
              <a:off x="6169025" y="3049588"/>
              <a:ext cx="254000" cy="457200"/>
            </a:xfrm>
            <a:prstGeom prst="rect">
              <a:avLst/>
            </a:prstGeom>
            <a:noFill/>
            <a:ln w="9525">
              <a:noFill/>
              <a:miter lim="800000"/>
              <a:headEnd/>
              <a:tailEnd/>
            </a:ln>
          </p:spPr>
          <p:txBody>
            <a:bodyPr>
              <a:spAutoFit/>
            </a:bodyPr>
            <a:lstStyle/>
            <a:p>
              <a:r>
                <a:rPr lang="en-US" b="1"/>
                <a:t>d</a:t>
              </a:r>
            </a:p>
          </p:txBody>
        </p:sp>
        <p:sp>
          <p:nvSpPr>
            <p:cNvPr id="45" name="Rectangle 44"/>
            <p:cNvSpPr/>
            <p:nvPr/>
          </p:nvSpPr>
          <p:spPr bwMode="auto">
            <a:xfrm>
              <a:off x="6624216" y="1021538"/>
              <a:ext cx="412998" cy="2463271"/>
            </a:xfrm>
            <a:prstGeom prst="rect">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FFFFFF"/>
                </a:solidFill>
                <a:latin typeface="Arial" charset="0"/>
              </a:endParaRPr>
            </a:p>
          </p:txBody>
        </p:sp>
        <p:sp>
          <p:nvSpPr>
            <p:cNvPr id="104853" name="TextBox 100"/>
            <p:cNvSpPr txBox="1">
              <a:spLocks noChangeArrowheads="1"/>
            </p:cNvSpPr>
            <p:nvPr/>
          </p:nvSpPr>
          <p:spPr bwMode="auto">
            <a:xfrm>
              <a:off x="6659563" y="925513"/>
              <a:ext cx="265112" cy="457200"/>
            </a:xfrm>
            <a:prstGeom prst="rect">
              <a:avLst/>
            </a:prstGeom>
            <a:noFill/>
            <a:ln w="9525">
              <a:noFill/>
              <a:miter lim="800000"/>
              <a:headEnd/>
              <a:tailEnd/>
            </a:ln>
          </p:spPr>
          <p:txBody>
            <a:bodyPr>
              <a:spAutoFit/>
            </a:bodyPr>
            <a:lstStyle/>
            <a:p>
              <a:r>
                <a:rPr lang="en-US" b="1"/>
                <a:t>b</a:t>
              </a:r>
            </a:p>
          </p:txBody>
        </p:sp>
        <p:sp>
          <p:nvSpPr>
            <p:cNvPr id="104854" name="TextBox 101"/>
            <p:cNvSpPr txBox="1">
              <a:spLocks noChangeArrowheads="1"/>
            </p:cNvSpPr>
            <p:nvPr/>
          </p:nvSpPr>
          <p:spPr bwMode="auto">
            <a:xfrm>
              <a:off x="6659563" y="2511425"/>
              <a:ext cx="250825" cy="457200"/>
            </a:xfrm>
            <a:prstGeom prst="rect">
              <a:avLst/>
            </a:prstGeom>
            <a:solidFill>
              <a:srgbClr val="92D050"/>
            </a:solidFill>
            <a:ln w="9525">
              <a:noFill/>
              <a:miter lim="800000"/>
              <a:headEnd/>
              <a:tailEnd/>
            </a:ln>
          </p:spPr>
          <p:txBody>
            <a:bodyPr>
              <a:spAutoFit/>
            </a:bodyPr>
            <a:lstStyle/>
            <a:p>
              <a:r>
                <a:rPr lang="en-US" b="1">
                  <a:solidFill>
                    <a:srgbClr val="FF0000"/>
                  </a:solidFill>
                </a:rPr>
                <a:t>e</a:t>
              </a:r>
            </a:p>
          </p:txBody>
        </p:sp>
        <p:sp>
          <p:nvSpPr>
            <p:cNvPr id="104855" name="TextBox 102"/>
            <p:cNvSpPr txBox="1">
              <a:spLocks noChangeArrowheads="1"/>
            </p:cNvSpPr>
            <p:nvPr/>
          </p:nvSpPr>
          <p:spPr bwMode="auto">
            <a:xfrm>
              <a:off x="6659563" y="2262188"/>
              <a:ext cx="263525" cy="457200"/>
            </a:xfrm>
            <a:prstGeom prst="rect">
              <a:avLst/>
            </a:prstGeom>
            <a:noFill/>
            <a:ln w="9525">
              <a:noFill/>
              <a:miter lim="800000"/>
              <a:headEnd/>
              <a:tailEnd/>
            </a:ln>
          </p:spPr>
          <p:txBody>
            <a:bodyPr>
              <a:spAutoFit/>
            </a:bodyPr>
            <a:lstStyle/>
            <a:p>
              <a:r>
                <a:rPr lang="en-US" b="1"/>
                <a:t>c</a:t>
              </a:r>
            </a:p>
          </p:txBody>
        </p:sp>
        <p:sp>
          <p:nvSpPr>
            <p:cNvPr id="104856" name="TextBox 101"/>
            <p:cNvSpPr txBox="1">
              <a:spLocks noChangeArrowheads="1"/>
            </p:cNvSpPr>
            <p:nvPr/>
          </p:nvSpPr>
          <p:spPr bwMode="auto">
            <a:xfrm>
              <a:off x="6659563" y="3049588"/>
              <a:ext cx="255587" cy="457200"/>
            </a:xfrm>
            <a:prstGeom prst="rect">
              <a:avLst/>
            </a:prstGeom>
            <a:noFill/>
            <a:ln w="9525">
              <a:noFill/>
              <a:miter lim="800000"/>
              <a:headEnd/>
              <a:tailEnd/>
            </a:ln>
          </p:spPr>
          <p:txBody>
            <a:bodyPr>
              <a:spAutoFit/>
            </a:bodyPr>
            <a:lstStyle/>
            <a:p>
              <a:r>
                <a:rPr lang="en-US" b="1"/>
                <a:t>d</a:t>
              </a:r>
            </a:p>
          </p:txBody>
        </p:sp>
        <p:sp>
          <p:nvSpPr>
            <p:cNvPr id="104857" name="TextBox 101"/>
            <p:cNvSpPr txBox="1">
              <a:spLocks noChangeArrowheads="1"/>
            </p:cNvSpPr>
            <p:nvPr/>
          </p:nvSpPr>
          <p:spPr bwMode="auto">
            <a:xfrm>
              <a:off x="6659563" y="2778125"/>
              <a:ext cx="255587" cy="457200"/>
            </a:xfrm>
            <a:prstGeom prst="rect">
              <a:avLst/>
            </a:prstGeom>
            <a:noFill/>
            <a:ln w="9525">
              <a:noFill/>
              <a:miter lim="800000"/>
              <a:headEnd/>
              <a:tailEnd/>
            </a:ln>
          </p:spPr>
          <p:txBody>
            <a:bodyPr>
              <a:spAutoFit/>
            </a:bodyPr>
            <a:lstStyle/>
            <a:p>
              <a:r>
                <a:rPr lang="en-US" b="1"/>
                <a:t>a</a:t>
              </a:r>
            </a:p>
          </p:txBody>
        </p:sp>
        <p:sp>
          <p:nvSpPr>
            <p:cNvPr id="51" name="Rectangle 50"/>
            <p:cNvSpPr/>
            <p:nvPr/>
          </p:nvSpPr>
          <p:spPr bwMode="auto">
            <a:xfrm>
              <a:off x="7123615" y="1280830"/>
              <a:ext cx="444104" cy="2203980"/>
            </a:xfrm>
            <a:prstGeom prst="rect">
              <a:avLst/>
            </a:prstGeom>
            <a:solidFill>
              <a:schemeClr val="accent3">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FFFFFF"/>
                </a:solidFill>
                <a:latin typeface="Arial" charset="0"/>
              </a:endParaRPr>
            </a:p>
          </p:txBody>
        </p:sp>
        <p:sp>
          <p:nvSpPr>
            <p:cNvPr id="104859" name="TextBox 100"/>
            <p:cNvSpPr txBox="1">
              <a:spLocks noChangeArrowheads="1"/>
            </p:cNvSpPr>
            <p:nvPr/>
          </p:nvSpPr>
          <p:spPr bwMode="auto">
            <a:xfrm>
              <a:off x="7173913" y="3049588"/>
              <a:ext cx="284162" cy="457200"/>
            </a:xfrm>
            <a:prstGeom prst="rect">
              <a:avLst/>
            </a:prstGeom>
            <a:noFill/>
            <a:ln w="9525">
              <a:noFill/>
              <a:miter lim="800000"/>
              <a:headEnd/>
              <a:tailEnd/>
            </a:ln>
          </p:spPr>
          <p:txBody>
            <a:bodyPr>
              <a:spAutoFit/>
            </a:bodyPr>
            <a:lstStyle/>
            <a:p>
              <a:r>
                <a:rPr lang="en-US" b="1"/>
                <a:t>a</a:t>
              </a:r>
            </a:p>
          </p:txBody>
        </p:sp>
        <p:sp>
          <p:nvSpPr>
            <p:cNvPr id="104860" name="TextBox 102"/>
            <p:cNvSpPr txBox="1">
              <a:spLocks noChangeArrowheads="1"/>
            </p:cNvSpPr>
            <p:nvPr/>
          </p:nvSpPr>
          <p:spPr bwMode="auto">
            <a:xfrm>
              <a:off x="7173913" y="2778125"/>
              <a:ext cx="234950" cy="457200"/>
            </a:xfrm>
            <a:prstGeom prst="rect">
              <a:avLst/>
            </a:prstGeom>
            <a:noFill/>
            <a:ln w="9525">
              <a:noFill/>
              <a:miter lim="800000"/>
              <a:headEnd/>
              <a:tailEnd/>
            </a:ln>
          </p:spPr>
          <p:txBody>
            <a:bodyPr>
              <a:spAutoFit/>
            </a:bodyPr>
            <a:lstStyle/>
            <a:p>
              <a:r>
                <a:rPr lang="en-US" b="1">
                  <a:solidFill>
                    <a:srgbClr val="FF0000"/>
                  </a:solidFill>
                </a:rPr>
                <a:t>e</a:t>
              </a:r>
            </a:p>
          </p:txBody>
        </p:sp>
        <p:sp>
          <p:nvSpPr>
            <p:cNvPr id="104861" name="TextBox 103"/>
            <p:cNvSpPr txBox="1">
              <a:spLocks noChangeArrowheads="1"/>
            </p:cNvSpPr>
            <p:nvPr/>
          </p:nvSpPr>
          <p:spPr bwMode="auto">
            <a:xfrm>
              <a:off x="7173913" y="1195388"/>
              <a:ext cx="284162" cy="457200"/>
            </a:xfrm>
            <a:prstGeom prst="rect">
              <a:avLst/>
            </a:prstGeom>
            <a:noFill/>
            <a:ln w="9525">
              <a:noFill/>
              <a:miter lim="800000"/>
              <a:headEnd/>
              <a:tailEnd/>
            </a:ln>
          </p:spPr>
          <p:txBody>
            <a:bodyPr>
              <a:spAutoFit/>
            </a:bodyPr>
            <a:lstStyle/>
            <a:p>
              <a:r>
                <a:rPr lang="en-US" b="1"/>
                <a:t>b</a:t>
              </a:r>
            </a:p>
          </p:txBody>
        </p:sp>
        <p:sp>
          <p:nvSpPr>
            <p:cNvPr id="104862" name="TextBox 101"/>
            <p:cNvSpPr txBox="1">
              <a:spLocks noChangeArrowheads="1"/>
            </p:cNvSpPr>
            <p:nvPr/>
          </p:nvSpPr>
          <p:spPr bwMode="auto">
            <a:xfrm>
              <a:off x="7173913" y="2511425"/>
              <a:ext cx="273050" cy="457200"/>
            </a:xfrm>
            <a:prstGeom prst="rect">
              <a:avLst/>
            </a:prstGeom>
            <a:noFill/>
            <a:ln w="9525">
              <a:noFill/>
              <a:miter lim="800000"/>
              <a:headEnd/>
              <a:tailEnd/>
            </a:ln>
          </p:spPr>
          <p:txBody>
            <a:bodyPr>
              <a:spAutoFit/>
            </a:bodyPr>
            <a:lstStyle/>
            <a:p>
              <a:r>
                <a:rPr lang="en-US" b="1"/>
                <a:t>c</a:t>
              </a:r>
            </a:p>
          </p:txBody>
        </p:sp>
        <p:sp>
          <p:nvSpPr>
            <p:cNvPr id="56" name="Rectangle 55"/>
            <p:cNvSpPr/>
            <p:nvPr/>
          </p:nvSpPr>
          <p:spPr bwMode="auto">
            <a:xfrm>
              <a:off x="7662760" y="2888438"/>
              <a:ext cx="411271" cy="596371"/>
            </a:xfrm>
            <a:prstGeom prst="rect">
              <a:avLst/>
            </a:prstGeom>
            <a:solidFill>
              <a:schemeClr val="accent4">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FFFFFF"/>
                </a:solidFill>
                <a:latin typeface="Arial" charset="0"/>
              </a:endParaRPr>
            </a:p>
          </p:txBody>
        </p:sp>
        <p:sp>
          <p:nvSpPr>
            <p:cNvPr id="104864" name="TextBox 100"/>
            <p:cNvSpPr txBox="1">
              <a:spLocks noChangeArrowheads="1"/>
            </p:cNvSpPr>
            <p:nvPr/>
          </p:nvSpPr>
          <p:spPr bwMode="auto">
            <a:xfrm>
              <a:off x="7707313" y="2778125"/>
              <a:ext cx="265112" cy="457200"/>
            </a:xfrm>
            <a:prstGeom prst="rect">
              <a:avLst/>
            </a:prstGeom>
            <a:noFill/>
            <a:ln w="9525">
              <a:noFill/>
              <a:miter lim="800000"/>
              <a:headEnd/>
              <a:tailEnd/>
            </a:ln>
          </p:spPr>
          <p:txBody>
            <a:bodyPr>
              <a:spAutoFit/>
            </a:bodyPr>
            <a:lstStyle/>
            <a:p>
              <a:r>
                <a:rPr lang="en-US" b="1"/>
                <a:t>a</a:t>
              </a:r>
            </a:p>
          </p:txBody>
        </p:sp>
        <p:sp>
          <p:nvSpPr>
            <p:cNvPr id="104865" name="TextBox 103"/>
            <p:cNvSpPr txBox="1">
              <a:spLocks noChangeArrowheads="1"/>
            </p:cNvSpPr>
            <p:nvPr/>
          </p:nvSpPr>
          <p:spPr bwMode="auto">
            <a:xfrm>
              <a:off x="7707313" y="3049588"/>
              <a:ext cx="263525" cy="457200"/>
            </a:xfrm>
            <a:prstGeom prst="rect">
              <a:avLst/>
            </a:prstGeom>
            <a:noFill/>
            <a:ln w="9525">
              <a:noFill/>
              <a:miter lim="800000"/>
              <a:headEnd/>
              <a:tailEnd/>
            </a:ln>
          </p:spPr>
          <p:txBody>
            <a:bodyPr>
              <a:spAutoFit/>
            </a:bodyPr>
            <a:lstStyle/>
            <a:p>
              <a:r>
                <a:rPr lang="en-US" b="1">
                  <a:solidFill>
                    <a:srgbClr val="FF0000"/>
                  </a:solidFill>
                </a:rPr>
                <a:t>b</a:t>
              </a:r>
            </a:p>
          </p:txBody>
        </p:sp>
        <p:sp>
          <p:nvSpPr>
            <p:cNvPr id="59" name="Rectangle 58"/>
            <p:cNvSpPr/>
            <p:nvPr/>
          </p:nvSpPr>
          <p:spPr bwMode="auto">
            <a:xfrm>
              <a:off x="5611591" y="494312"/>
              <a:ext cx="411271" cy="2990497"/>
            </a:xfrm>
            <a:prstGeom prst="rect">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FFFFFF"/>
                </a:solidFill>
                <a:latin typeface="Arial" charset="0"/>
              </a:endParaRPr>
            </a:p>
          </p:txBody>
        </p:sp>
        <p:sp>
          <p:nvSpPr>
            <p:cNvPr id="104867" name="TextBox 100"/>
            <p:cNvSpPr txBox="1">
              <a:spLocks noChangeArrowheads="1"/>
            </p:cNvSpPr>
            <p:nvPr/>
          </p:nvSpPr>
          <p:spPr bwMode="auto">
            <a:xfrm>
              <a:off x="5649913" y="388938"/>
              <a:ext cx="266700" cy="457200"/>
            </a:xfrm>
            <a:prstGeom prst="rect">
              <a:avLst/>
            </a:prstGeom>
            <a:noFill/>
            <a:ln w="9525">
              <a:noFill/>
              <a:miter lim="800000"/>
              <a:headEnd/>
              <a:tailEnd/>
            </a:ln>
          </p:spPr>
          <p:txBody>
            <a:bodyPr>
              <a:spAutoFit/>
            </a:bodyPr>
            <a:lstStyle/>
            <a:p>
              <a:r>
                <a:rPr lang="en-US" b="1"/>
                <a:t>b</a:t>
              </a:r>
            </a:p>
          </p:txBody>
        </p:sp>
        <p:sp>
          <p:nvSpPr>
            <p:cNvPr id="104868" name="TextBox 102"/>
            <p:cNvSpPr txBox="1">
              <a:spLocks noChangeArrowheads="1"/>
            </p:cNvSpPr>
            <p:nvPr/>
          </p:nvSpPr>
          <p:spPr bwMode="auto">
            <a:xfrm>
              <a:off x="5649913" y="1711325"/>
              <a:ext cx="263525" cy="457200"/>
            </a:xfrm>
            <a:prstGeom prst="rect">
              <a:avLst/>
            </a:prstGeom>
            <a:noFill/>
            <a:ln w="9525">
              <a:noFill/>
              <a:miter lim="800000"/>
              <a:headEnd/>
              <a:tailEnd/>
            </a:ln>
          </p:spPr>
          <p:txBody>
            <a:bodyPr>
              <a:spAutoFit/>
            </a:bodyPr>
            <a:lstStyle/>
            <a:p>
              <a:r>
                <a:rPr lang="en-US" b="1"/>
                <a:t>c</a:t>
              </a:r>
            </a:p>
          </p:txBody>
        </p:sp>
        <p:sp>
          <p:nvSpPr>
            <p:cNvPr id="104869" name="TextBox 101"/>
            <p:cNvSpPr txBox="1">
              <a:spLocks noChangeArrowheads="1"/>
            </p:cNvSpPr>
            <p:nvPr/>
          </p:nvSpPr>
          <p:spPr bwMode="auto">
            <a:xfrm>
              <a:off x="5649913" y="3049588"/>
              <a:ext cx="255587" cy="457200"/>
            </a:xfrm>
            <a:prstGeom prst="rect">
              <a:avLst/>
            </a:prstGeom>
            <a:noFill/>
            <a:ln w="9525">
              <a:noFill/>
              <a:miter lim="800000"/>
              <a:headEnd/>
              <a:tailEnd/>
            </a:ln>
          </p:spPr>
          <p:txBody>
            <a:bodyPr>
              <a:spAutoFit/>
            </a:bodyPr>
            <a:lstStyle/>
            <a:p>
              <a:r>
                <a:rPr lang="en-US" b="1"/>
                <a:t>d</a:t>
              </a:r>
            </a:p>
          </p:txBody>
        </p:sp>
        <p:sp>
          <p:nvSpPr>
            <p:cNvPr id="104870" name="TextBox 101"/>
            <p:cNvSpPr txBox="1">
              <a:spLocks noChangeArrowheads="1"/>
            </p:cNvSpPr>
            <p:nvPr/>
          </p:nvSpPr>
          <p:spPr bwMode="auto">
            <a:xfrm>
              <a:off x="5649913" y="2262188"/>
              <a:ext cx="255587" cy="457200"/>
            </a:xfrm>
            <a:prstGeom prst="rect">
              <a:avLst/>
            </a:prstGeom>
            <a:noFill/>
            <a:ln w="9525">
              <a:noFill/>
              <a:miter lim="800000"/>
              <a:headEnd/>
              <a:tailEnd/>
            </a:ln>
          </p:spPr>
          <p:txBody>
            <a:bodyPr>
              <a:spAutoFit/>
            </a:bodyPr>
            <a:lstStyle/>
            <a:p>
              <a:r>
                <a:rPr lang="en-US" b="1"/>
                <a:t>a</a:t>
              </a:r>
            </a:p>
          </p:txBody>
        </p:sp>
        <p:sp>
          <p:nvSpPr>
            <p:cNvPr id="64" name="Rectangle 63"/>
            <p:cNvSpPr/>
            <p:nvPr/>
          </p:nvSpPr>
          <p:spPr bwMode="auto">
            <a:xfrm>
              <a:off x="7626472" y="3481352"/>
              <a:ext cx="466568" cy="44598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p>
          </p:txBody>
        </p:sp>
        <p:sp>
          <p:nvSpPr>
            <p:cNvPr id="65" name="Rectangle 64"/>
            <p:cNvSpPr/>
            <p:nvPr/>
          </p:nvSpPr>
          <p:spPr bwMode="auto">
            <a:xfrm>
              <a:off x="7552371" y="3406447"/>
              <a:ext cx="623229" cy="605166"/>
            </a:xfrm>
            <a:prstGeom prst="rect">
              <a:avLst/>
            </a:prstGeom>
            <a:noFill/>
          </p:spPr>
          <p:txBody>
            <a:bodyPr>
              <a:spAutoFit/>
            </a:bodyPr>
            <a:lstStyle/>
            <a:p>
              <a:pPr algn="ctr">
                <a:defRPr/>
              </a:pP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S</a:t>
              </a:r>
            </a:p>
          </p:txBody>
        </p:sp>
        <p:sp>
          <p:nvSpPr>
            <p:cNvPr id="66" name="Rectangle 65"/>
            <p:cNvSpPr/>
            <p:nvPr/>
          </p:nvSpPr>
          <p:spPr bwMode="auto">
            <a:xfrm flipH="1">
              <a:off x="11276067" y="3481352"/>
              <a:ext cx="463112" cy="44598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p>
          </p:txBody>
        </p:sp>
        <p:sp>
          <p:nvSpPr>
            <p:cNvPr id="67" name="Rectangle 66"/>
            <p:cNvSpPr/>
            <p:nvPr/>
          </p:nvSpPr>
          <p:spPr bwMode="auto">
            <a:xfrm flipH="1">
              <a:off x="11193608" y="3406447"/>
              <a:ext cx="622459" cy="605166"/>
            </a:xfrm>
            <a:prstGeom prst="rect">
              <a:avLst/>
            </a:prstGeom>
            <a:noFill/>
          </p:spPr>
          <p:txBody>
            <a:bodyPr>
              <a:spAutoFit/>
            </a:bodyPr>
            <a:lstStyle/>
            <a:p>
              <a:pPr algn="ctr">
                <a:defRPr/>
              </a:pP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F</a:t>
              </a:r>
            </a:p>
          </p:txBody>
        </p:sp>
        <p:sp>
          <p:nvSpPr>
            <p:cNvPr id="68" name="Rectangle 67"/>
            <p:cNvSpPr/>
            <p:nvPr/>
          </p:nvSpPr>
          <p:spPr bwMode="auto">
            <a:xfrm flipH="1">
              <a:off x="10759386" y="3481352"/>
              <a:ext cx="466568" cy="44598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p>
          </p:txBody>
        </p:sp>
        <p:sp>
          <p:nvSpPr>
            <p:cNvPr id="69" name="Rectangle 68"/>
            <p:cNvSpPr/>
            <p:nvPr/>
          </p:nvSpPr>
          <p:spPr bwMode="auto">
            <a:xfrm flipH="1">
              <a:off x="10677052" y="3406447"/>
              <a:ext cx="622459" cy="605166"/>
            </a:xfrm>
            <a:prstGeom prst="rect">
              <a:avLst/>
            </a:prstGeom>
            <a:noFill/>
          </p:spPr>
          <p:txBody>
            <a:bodyPr>
              <a:spAutoFit/>
            </a:bodyPr>
            <a:lstStyle/>
            <a:p>
              <a:pPr algn="ctr">
                <a:defRPr/>
              </a:pP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F</a:t>
              </a:r>
            </a:p>
          </p:txBody>
        </p:sp>
        <p:sp>
          <p:nvSpPr>
            <p:cNvPr id="70" name="Rectangle 69"/>
            <p:cNvSpPr/>
            <p:nvPr/>
          </p:nvSpPr>
          <p:spPr bwMode="auto">
            <a:xfrm flipH="1">
              <a:off x="9727754" y="3481352"/>
              <a:ext cx="464839" cy="44598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p>
          </p:txBody>
        </p:sp>
        <p:sp>
          <p:nvSpPr>
            <p:cNvPr id="71" name="Rectangle 70"/>
            <p:cNvSpPr/>
            <p:nvPr/>
          </p:nvSpPr>
          <p:spPr bwMode="auto">
            <a:xfrm flipH="1">
              <a:off x="9644890" y="3406447"/>
              <a:ext cx="622458" cy="605166"/>
            </a:xfrm>
            <a:prstGeom prst="rect">
              <a:avLst/>
            </a:prstGeom>
            <a:noFill/>
          </p:spPr>
          <p:txBody>
            <a:bodyPr>
              <a:spAutoFit/>
            </a:bodyPr>
            <a:lstStyle/>
            <a:p>
              <a:pPr algn="ctr">
                <a:defRPr/>
              </a:pP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F</a:t>
              </a:r>
            </a:p>
          </p:txBody>
        </p:sp>
        <p:sp>
          <p:nvSpPr>
            <p:cNvPr id="72" name="Rectangle 71"/>
            <p:cNvSpPr/>
            <p:nvPr/>
          </p:nvSpPr>
          <p:spPr bwMode="auto">
            <a:xfrm flipH="1">
              <a:off x="10244434" y="3481352"/>
              <a:ext cx="464840" cy="44598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p>
          </p:txBody>
        </p:sp>
        <p:sp>
          <p:nvSpPr>
            <p:cNvPr id="73" name="Rectangle 72"/>
            <p:cNvSpPr/>
            <p:nvPr/>
          </p:nvSpPr>
          <p:spPr bwMode="auto">
            <a:xfrm flipH="1">
              <a:off x="10160780" y="3406447"/>
              <a:ext cx="621076" cy="605166"/>
            </a:xfrm>
            <a:prstGeom prst="rect">
              <a:avLst/>
            </a:prstGeom>
            <a:noFill/>
          </p:spPr>
          <p:txBody>
            <a:bodyPr>
              <a:spAutoFit/>
            </a:bodyPr>
            <a:lstStyle/>
            <a:p>
              <a:pPr algn="ctr">
                <a:defRPr/>
              </a:pP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F</a:t>
              </a:r>
            </a:p>
          </p:txBody>
        </p:sp>
        <p:sp>
          <p:nvSpPr>
            <p:cNvPr id="74" name="Rectangle 73"/>
            <p:cNvSpPr/>
            <p:nvPr/>
          </p:nvSpPr>
          <p:spPr bwMode="auto">
            <a:xfrm flipH="1">
              <a:off x="9209346" y="3481352"/>
              <a:ext cx="466568" cy="44598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p>
          </p:txBody>
        </p:sp>
        <p:sp>
          <p:nvSpPr>
            <p:cNvPr id="75" name="Rectangle 74"/>
            <p:cNvSpPr/>
            <p:nvPr/>
          </p:nvSpPr>
          <p:spPr bwMode="auto">
            <a:xfrm flipH="1">
              <a:off x="9127798" y="3406225"/>
              <a:ext cx="622334" cy="605387"/>
            </a:xfrm>
            <a:prstGeom prst="rect">
              <a:avLst/>
            </a:prstGeom>
            <a:noFill/>
            <a:ln w="12700">
              <a:noFill/>
            </a:ln>
          </p:spPr>
          <p:txBody>
            <a:bodyPr>
              <a:spAutoFit/>
            </a:bodyPr>
            <a:lstStyle/>
            <a:p>
              <a:pPr algn="ctr">
                <a:defRPr/>
              </a:pP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F</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ahoma" pitchFamily="34" charset="0"/>
                  <a:ea typeface="Tahoma" pitchFamily="34" charset="0"/>
                  <a:cs typeface="Tahoma" pitchFamily="34" charset="0"/>
                </a:rPr>
                <a:t>’</a:t>
              </a:r>
              <a:endPar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p:txBody>
        </p:sp>
        <p:sp>
          <p:nvSpPr>
            <p:cNvPr id="76" name="Rectangle 75"/>
            <p:cNvSpPr/>
            <p:nvPr/>
          </p:nvSpPr>
          <p:spPr bwMode="auto">
            <a:xfrm flipH="1">
              <a:off x="10251346" y="743232"/>
              <a:ext cx="412999" cy="2741577"/>
            </a:xfrm>
            <a:prstGeom prst="rect">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FFFFFF"/>
                </a:solidFill>
                <a:latin typeface="Arial" charset="0"/>
              </a:endParaRPr>
            </a:p>
          </p:txBody>
        </p:sp>
        <p:sp>
          <p:nvSpPr>
            <p:cNvPr id="104884" name="TextBox 100"/>
            <p:cNvSpPr txBox="1">
              <a:spLocks noChangeArrowheads="1"/>
            </p:cNvSpPr>
            <p:nvPr/>
          </p:nvSpPr>
          <p:spPr bwMode="auto">
            <a:xfrm flipH="1">
              <a:off x="10298113" y="644525"/>
              <a:ext cx="265112" cy="457200"/>
            </a:xfrm>
            <a:prstGeom prst="rect">
              <a:avLst/>
            </a:prstGeom>
            <a:noFill/>
            <a:ln w="9525">
              <a:noFill/>
              <a:miter lim="800000"/>
              <a:headEnd/>
              <a:tailEnd/>
            </a:ln>
          </p:spPr>
          <p:txBody>
            <a:bodyPr>
              <a:spAutoFit/>
            </a:bodyPr>
            <a:lstStyle/>
            <a:p>
              <a:r>
                <a:rPr lang="en-US" b="1"/>
                <a:t>b</a:t>
              </a:r>
            </a:p>
          </p:txBody>
        </p:sp>
        <p:sp>
          <p:nvSpPr>
            <p:cNvPr id="104885" name="TextBox 101"/>
            <p:cNvSpPr txBox="1">
              <a:spLocks noChangeArrowheads="1"/>
            </p:cNvSpPr>
            <p:nvPr/>
          </p:nvSpPr>
          <p:spPr bwMode="auto">
            <a:xfrm flipH="1">
              <a:off x="10298113" y="2511425"/>
              <a:ext cx="252412" cy="457200"/>
            </a:xfrm>
            <a:prstGeom prst="rect">
              <a:avLst/>
            </a:prstGeom>
            <a:solidFill>
              <a:srgbClr val="92D050"/>
            </a:solidFill>
            <a:ln w="9525">
              <a:noFill/>
              <a:miter lim="800000"/>
              <a:headEnd/>
              <a:tailEnd/>
            </a:ln>
          </p:spPr>
          <p:txBody>
            <a:bodyPr>
              <a:spAutoFit/>
            </a:bodyPr>
            <a:lstStyle/>
            <a:p>
              <a:r>
                <a:rPr lang="en-US" b="1"/>
                <a:t>a</a:t>
              </a:r>
            </a:p>
          </p:txBody>
        </p:sp>
        <p:sp>
          <p:nvSpPr>
            <p:cNvPr id="104886" name="TextBox 102"/>
            <p:cNvSpPr txBox="1">
              <a:spLocks noChangeArrowheads="1"/>
            </p:cNvSpPr>
            <p:nvPr/>
          </p:nvSpPr>
          <p:spPr bwMode="auto">
            <a:xfrm flipH="1">
              <a:off x="10298113" y="2262188"/>
              <a:ext cx="265112" cy="457200"/>
            </a:xfrm>
            <a:prstGeom prst="rect">
              <a:avLst/>
            </a:prstGeom>
            <a:noFill/>
            <a:ln w="9525">
              <a:noFill/>
              <a:miter lim="800000"/>
              <a:headEnd/>
              <a:tailEnd/>
            </a:ln>
          </p:spPr>
          <p:txBody>
            <a:bodyPr>
              <a:spAutoFit/>
            </a:bodyPr>
            <a:lstStyle/>
            <a:p>
              <a:r>
                <a:rPr lang="en-US" b="1">
                  <a:solidFill>
                    <a:srgbClr val="FF0000"/>
                  </a:solidFill>
                </a:rPr>
                <a:t>e</a:t>
              </a:r>
            </a:p>
          </p:txBody>
        </p:sp>
        <p:sp>
          <p:nvSpPr>
            <p:cNvPr id="104887" name="TextBox 103"/>
            <p:cNvSpPr txBox="1">
              <a:spLocks noChangeArrowheads="1"/>
            </p:cNvSpPr>
            <p:nvPr/>
          </p:nvSpPr>
          <p:spPr bwMode="auto">
            <a:xfrm flipH="1">
              <a:off x="10298113" y="1973263"/>
              <a:ext cx="265112" cy="457200"/>
            </a:xfrm>
            <a:prstGeom prst="rect">
              <a:avLst/>
            </a:prstGeom>
            <a:noFill/>
            <a:ln w="9525">
              <a:noFill/>
              <a:miter lim="800000"/>
              <a:headEnd/>
              <a:tailEnd/>
            </a:ln>
          </p:spPr>
          <p:txBody>
            <a:bodyPr>
              <a:spAutoFit/>
            </a:bodyPr>
            <a:lstStyle/>
            <a:p>
              <a:r>
                <a:rPr lang="en-US" b="1"/>
                <a:t>c</a:t>
              </a:r>
            </a:p>
          </p:txBody>
        </p:sp>
        <p:sp>
          <p:nvSpPr>
            <p:cNvPr id="104888" name="TextBox 101"/>
            <p:cNvSpPr txBox="1">
              <a:spLocks noChangeArrowheads="1"/>
            </p:cNvSpPr>
            <p:nvPr/>
          </p:nvSpPr>
          <p:spPr bwMode="auto">
            <a:xfrm flipH="1">
              <a:off x="10298113" y="3049588"/>
              <a:ext cx="252412" cy="457200"/>
            </a:xfrm>
            <a:prstGeom prst="rect">
              <a:avLst/>
            </a:prstGeom>
            <a:noFill/>
            <a:ln w="9525">
              <a:noFill/>
              <a:miter lim="800000"/>
              <a:headEnd/>
              <a:tailEnd/>
            </a:ln>
          </p:spPr>
          <p:txBody>
            <a:bodyPr>
              <a:spAutoFit/>
            </a:bodyPr>
            <a:lstStyle/>
            <a:p>
              <a:r>
                <a:rPr lang="en-US" b="1"/>
                <a:t>d</a:t>
              </a:r>
            </a:p>
          </p:txBody>
        </p:sp>
        <p:sp>
          <p:nvSpPr>
            <p:cNvPr id="82" name="Rectangle 81"/>
            <p:cNvSpPr/>
            <p:nvPr/>
          </p:nvSpPr>
          <p:spPr bwMode="auto">
            <a:xfrm flipH="1">
              <a:off x="9750218" y="1021538"/>
              <a:ext cx="411271" cy="2463271"/>
            </a:xfrm>
            <a:prstGeom prst="rect">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FFFFFF"/>
                </a:solidFill>
                <a:latin typeface="Arial" charset="0"/>
              </a:endParaRPr>
            </a:p>
          </p:txBody>
        </p:sp>
        <p:sp>
          <p:nvSpPr>
            <p:cNvPr id="104890" name="TextBox 100"/>
            <p:cNvSpPr txBox="1">
              <a:spLocks noChangeArrowheads="1"/>
            </p:cNvSpPr>
            <p:nvPr/>
          </p:nvSpPr>
          <p:spPr bwMode="auto">
            <a:xfrm flipH="1">
              <a:off x="9804400" y="925513"/>
              <a:ext cx="265113" cy="457200"/>
            </a:xfrm>
            <a:prstGeom prst="rect">
              <a:avLst/>
            </a:prstGeom>
            <a:noFill/>
            <a:ln w="9525">
              <a:noFill/>
              <a:miter lim="800000"/>
              <a:headEnd/>
              <a:tailEnd/>
            </a:ln>
          </p:spPr>
          <p:txBody>
            <a:bodyPr>
              <a:spAutoFit/>
            </a:bodyPr>
            <a:lstStyle/>
            <a:p>
              <a:r>
                <a:rPr lang="en-US" b="1"/>
                <a:t>b</a:t>
              </a:r>
            </a:p>
          </p:txBody>
        </p:sp>
        <p:sp>
          <p:nvSpPr>
            <p:cNvPr id="104891" name="TextBox 101"/>
            <p:cNvSpPr txBox="1">
              <a:spLocks noChangeArrowheads="1"/>
            </p:cNvSpPr>
            <p:nvPr/>
          </p:nvSpPr>
          <p:spPr bwMode="auto">
            <a:xfrm flipH="1">
              <a:off x="9804400" y="2511425"/>
              <a:ext cx="250825" cy="457200"/>
            </a:xfrm>
            <a:prstGeom prst="rect">
              <a:avLst/>
            </a:prstGeom>
            <a:solidFill>
              <a:srgbClr val="92D050"/>
            </a:solidFill>
            <a:ln w="9525">
              <a:noFill/>
              <a:miter lim="800000"/>
              <a:headEnd/>
              <a:tailEnd/>
            </a:ln>
          </p:spPr>
          <p:txBody>
            <a:bodyPr>
              <a:spAutoFit/>
            </a:bodyPr>
            <a:lstStyle/>
            <a:p>
              <a:r>
                <a:rPr lang="en-US" b="1">
                  <a:solidFill>
                    <a:srgbClr val="FF0000"/>
                  </a:solidFill>
                </a:rPr>
                <a:t>e</a:t>
              </a:r>
            </a:p>
          </p:txBody>
        </p:sp>
        <p:sp>
          <p:nvSpPr>
            <p:cNvPr id="104892" name="TextBox 102"/>
            <p:cNvSpPr txBox="1">
              <a:spLocks noChangeArrowheads="1"/>
            </p:cNvSpPr>
            <p:nvPr/>
          </p:nvSpPr>
          <p:spPr bwMode="auto">
            <a:xfrm flipH="1">
              <a:off x="9804400" y="2262188"/>
              <a:ext cx="261938" cy="457200"/>
            </a:xfrm>
            <a:prstGeom prst="rect">
              <a:avLst/>
            </a:prstGeom>
            <a:noFill/>
            <a:ln w="9525">
              <a:noFill/>
              <a:miter lim="800000"/>
              <a:headEnd/>
              <a:tailEnd/>
            </a:ln>
          </p:spPr>
          <p:txBody>
            <a:bodyPr>
              <a:spAutoFit/>
            </a:bodyPr>
            <a:lstStyle/>
            <a:p>
              <a:r>
                <a:rPr lang="en-US" b="1"/>
                <a:t>c</a:t>
              </a:r>
            </a:p>
          </p:txBody>
        </p:sp>
        <p:sp>
          <p:nvSpPr>
            <p:cNvPr id="104893" name="TextBox 101"/>
            <p:cNvSpPr txBox="1">
              <a:spLocks noChangeArrowheads="1"/>
            </p:cNvSpPr>
            <p:nvPr/>
          </p:nvSpPr>
          <p:spPr bwMode="auto">
            <a:xfrm flipH="1">
              <a:off x="9804400" y="3049588"/>
              <a:ext cx="254000" cy="457200"/>
            </a:xfrm>
            <a:prstGeom prst="rect">
              <a:avLst/>
            </a:prstGeom>
            <a:noFill/>
            <a:ln w="9525">
              <a:noFill/>
              <a:miter lim="800000"/>
              <a:headEnd/>
              <a:tailEnd/>
            </a:ln>
          </p:spPr>
          <p:txBody>
            <a:bodyPr>
              <a:spAutoFit/>
            </a:bodyPr>
            <a:lstStyle/>
            <a:p>
              <a:r>
                <a:rPr lang="en-US" b="1"/>
                <a:t>d</a:t>
              </a:r>
            </a:p>
          </p:txBody>
        </p:sp>
        <p:sp>
          <p:nvSpPr>
            <p:cNvPr id="104894" name="TextBox 101"/>
            <p:cNvSpPr txBox="1">
              <a:spLocks noChangeArrowheads="1"/>
            </p:cNvSpPr>
            <p:nvPr/>
          </p:nvSpPr>
          <p:spPr bwMode="auto">
            <a:xfrm flipH="1">
              <a:off x="9804400" y="2778125"/>
              <a:ext cx="254000" cy="457200"/>
            </a:xfrm>
            <a:prstGeom prst="rect">
              <a:avLst/>
            </a:prstGeom>
            <a:noFill/>
            <a:ln w="9525">
              <a:noFill/>
              <a:miter lim="800000"/>
              <a:headEnd/>
              <a:tailEnd/>
            </a:ln>
          </p:spPr>
          <p:txBody>
            <a:bodyPr>
              <a:spAutoFit/>
            </a:bodyPr>
            <a:lstStyle/>
            <a:p>
              <a:r>
                <a:rPr lang="en-US" b="1"/>
                <a:t>a</a:t>
              </a:r>
            </a:p>
          </p:txBody>
        </p:sp>
        <p:sp>
          <p:nvSpPr>
            <p:cNvPr id="88" name="Rectangle 87"/>
            <p:cNvSpPr/>
            <p:nvPr/>
          </p:nvSpPr>
          <p:spPr bwMode="auto">
            <a:xfrm flipH="1">
              <a:off x="9219714" y="1280830"/>
              <a:ext cx="442375" cy="2203980"/>
            </a:xfrm>
            <a:prstGeom prst="rect">
              <a:avLst/>
            </a:prstGeom>
            <a:solidFill>
              <a:schemeClr val="accent3">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FFFFFF"/>
                </a:solidFill>
                <a:latin typeface="Arial" charset="0"/>
              </a:endParaRPr>
            </a:p>
          </p:txBody>
        </p:sp>
        <p:sp>
          <p:nvSpPr>
            <p:cNvPr id="104896" name="TextBox 100"/>
            <p:cNvSpPr txBox="1">
              <a:spLocks noChangeArrowheads="1"/>
            </p:cNvSpPr>
            <p:nvPr/>
          </p:nvSpPr>
          <p:spPr bwMode="auto">
            <a:xfrm flipH="1">
              <a:off x="9269413" y="3049588"/>
              <a:ext cx="282575" cy="457200"/>
            </a:xfrm>
            <a:prstGeom prst="rect">
              <a:avLst/>
            </a:prstGeom>
            <a:noFill/>
            <a:ln w="9525">
              <a:noFill/>
              <a:miter lim="800000"/>
              <a:headEnd/>
              <a:tailEnd/>
            </a:ln>
          </p:spPr>
          <p:txBody>
            <a:bodyPr>
              <a:spAutoFit/>
            </a:bodyPr>
            <a:lstStyle/>
            <a:p>
              <a:r>
                <a:rPr lang="en-US" b="1"/>
                <a:t>a</a:t>
              </a:r>
            </a:p>
          </p:txBody>
        </p:sp>
        <p:sp>
          <p:nvSpPr>
            <p:cNvPr id="104897" name="TextBox 102"/>
            <p:cNvSpPr txBox="1">
              <a:spLocks noChangeArrowheads="1"/>
            </p:cNvSpPr>
            <p:nvPr/>
          </p:nvSpPr>
          <p:spPr bwMode="auto">
            <a:xfrm flipH="1">
              <a:off x="9269413" y="2778125"/>
              <a:ext cx="234950" cy="457200"/>
            </a:xfrm>
            <a:prstGeom prst="rect">
              <a:avLst/>
            </a:prstGeom>
            <a:noFill/>
            <a:ln w="9525">
              <a:noFill/>
              <a:miter lim="800000"/>
              <a:headEnd/>
              <a:tailEnd/>
            </a:ln>
          </p:spPr>
          <p:txBody>
            <a:bodyPr>
              <a:spAutoFit/>
            </a:bodyPr>
            <a:lstStyle/>
            <a:p>
              <a:r>
                <a:rPr lang="en-US" b="1">
                  <a:solidFill>
                    <a:srgbClr val="FF0000"/>
                  </a:solidFill>
                </a:rPr>
                <a:t>e</a:t>
              </a:r>
            </a:p>
          </p:txBody>
        </p:sp>
        <p:sp>
          <p:nvSpPr>
            <p:cNvPr id="104898" name="TextBox 103"/>
            <p:cNvSpPr txBox="1">
              <a:spLocks noChangeArrowheads="1"/>
            </p:cNvSpPr>
            <p:nvPr/>
          </p:nvSpPr>
          <p:spPr bwMode="auto">
            <a:xfrm flipH="1">
              <a:off x="9269413" y="1195388"/>
              <a:ext cx="285750" cy="457200"/>
            </a:xfrm>
            <a:prstGeom prst="rect">
              <a:avLst/>
            </a:prstGeom>
            <a:noFill/>
            <a:ln w="9525">
              <a:noFill/>
              <a:miter lim="800000"/>
              <a:headEnd/>
              <a:tailEnd/>
            </a:ln>
          </p:spPr>
          <p:txBody>
            <a:bodyPr>
              <a:spAutoFit/>
            </a:bodyPr>
            <a:lstStyle/>
            <a:p>
              <a:r>
                <a:rPr lang="en-US" b="1"/>
                <a:t>b</a:t>
              </a:r>
            </a:p>
          </p:txBody>
        </p:sp>
        <p:sp>
          <p:nvSpPr>
            <p:cNvPr id="104899" name="TextBox 101"/>
            <p:cNvSpPr txBox="1">
              <a:spLocks noChangeArrowheads="1"/>
            </p:cNvSpPr>
            <p:nvPr/>
          </p:nvSpPr>
          <p:spPr bwMode="auto">
            <a:xfrm flipH="1">
              <a:off x="9269413" y="2511425"/>
              <a:ext cx="271462" cy="457200"/>
            </a:xfrm>
            <a:prstGeom prst="rect">
              <a:avLst/>
            </a:prstGeom>
            <a:noFill/>
            <a:ln w="9525">
              <a:noFill/>
              <a:miter lim="800000"/>
              <a:headEnd/>
              <a:tailEnd/>
            </a:ln>
          </p:spPr>
          <p:txBody>
            <a:bodyPr>
              <a:spAutoFit/>
            </a:bodyPr>
            <a:lstStyle/>
            <a:p>
              <a:r>
                <a:rPr lang="en-US" b="1"/>
                <a:t>c</a:t>
              </a:r>
            </a:p>
          </p:txBody>
        </p:sp>
        <p:sp>
          <p:nvSpPr>
            <p:cNvPr id="93" name="Rectangle 92"/>
            <p:cNvSpPr/>
            <p:nvPr/>
          </p:nvSpPr>
          <p:spPr bwMode="auto">
            <a:xfrm flipH="1">
              <a:off x="8709945" y="2888438"/>
              <a:ext cx="414727" cy="596371"/>
            </a:xfrm>
            <a:prstGeom prst="rect">
              <a:avLst/>
            </a:prstGeom>
            <a:solidFill>
              <a:schemeClr val="accent4">
                <a:lumMod val="40000"/>
                <a:lumOff val="6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FFFFFF"/>
                </a:solidFill>
                <a:latin typeface="Arial" charset="0"/>
              </a:endParaRPr>
            </a:p>
          </p:txBody>
        </p:sp>
        <p:sp>
          <p:nvSpPr>
            <p:cNvPr id="104901" name="TextBox 100"/>
            <p:cNvSpPr txBox="1">
              <a:spLocks noChangeArrowheads="1"/>
            </p:cNvSpPr>
            <p:nvPr/>
          </p:nvSpPr>
          <p:spPr bwMode="auto">
            <a:xfrm flipH="1">
              <a:off x="8758238" y="2778125"/>
              <a:ext cx="265112" cy="457200"/>
            </a:xfrm>
            <a:prstGeom prst="rect">
              <a:avLst/>
            </a:prstGeom>
            <a:noFill/>
            <a:ln w="9525">
              <a:noFill/>
              <a:miter lim="800000"/>
              <a:headEnd/>
              <a:tailEnd/>
            </a:ln>
          </p:spPr>
          <p:txBody>
            <a:bodyPr>
              <a:spAutoFit/>
            </a:bodyPr>
            <a:lstStyle/>
            <a:p>
              <a:r>
                <a:rPr lang="en-US" b="1"/>
                <a:t>a</a:t>
              </a:r>
            </a:p>
          </p:txBody>
        </p:sp>
        <p:sp>
          <p:nvSpPr>
            <p:cNvPr id="104902" name="TextBox 103"/>
            <p:cNvSpPr txBox="1">
              <a:spLocks noChangeArrowheads="1"/>
            </p:cNvSpPr>
            <p:nvPr/>
          </p:nvSpPr>
          <p:spPr bwMode="auto">
            <a:xfrm flipH="1">
              <a:off x="8758238" y="3049588"/>
              <a:ext cx="265112" cy="457200"/>
            </a:xfrm>
            <a:prstGeom prst="rect">
              <a:avLst/>
            </a:prstGeom>
            <a:noFill/>
            <a:ln w="9525">
              <a:noFill/>
              <a:miter lim="800000"/>
              <a:headEnd/>
              <a:tailEnd/>
            </a:ln>
          </p:spPr>
          <p:txBody>
            <a:bodyPr>
              <a:spAutoFit/>
            </a:bodyPr>
            <a:lstStyle/>
            <a:p>
              <a:r>
                <a:rPr lang="en-US" b="1">
                  <a:solidFill>
                    <a:srgbClr val="FF0000"/>
                  </a:solidFill>
                </a:rPr>
                <a:t>b</a:t>
              </a:r>
            </a:p>
          </p:txBody>
        </p:sp>
        <p:sp>
          <p:nvSpPr>
            <p:cNvPr id="96" name="Rectangle 95"/>
            <p:cNvSpPr/>
            <p:nvPr/>
          </p:nvSpPr>
          <p:spPr bwMode="auto">
            <a:xfrm flipH="1">
              <a:off x="10761115" y="494312"/>
              <a:ext cx="414727" cy="2990497"/>
            </a:xfrm>
            <a:prstGeom prst="rect">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FFFFFF"/>
                </a:solidFill>
                <a:latin typeface="Arial" charset="0"/>
              </a:endParaRPr>
            </a:p>
          </p:txBody>
        </p:sp>
        <p:sp>
          <p:nvSpPr>
            <p:cNvPr id="104904" name="TextBox 100"/>
            <p:cNvSpPr txBox="1">
              <a:spLocks noChangeArrowheads="1"/>
            </p:cNvSpPr>
            <p:nvPr/>
          </p:nvSpPr>
          <p:spPr bwMode="auto">
            <a:xfrm flipH="1">
              <a:off x="10798175" y="388938"/>
              <a:ext cx="265113" cy="457200"/>
            </a:xfrm>
            <a:prstGeom prst="rect">
              <a:avLst/>
            </a:prstGeom>
            <a:noFill/>
            <a:ln w="9525">
              <a:noFill/>
              <a:miter lim="800000"/>
              <a:headEnd/>
              <a:tailEnd/>
            </a:ln>
          </p:spPr>
          <p:txBody>
            <a:bodyPr>
              <a:spAutoFit/>
            </a:bodyPr>
            <a:lstStyle/>
            <a:p>
              <a:r>
                <a:rPr lang="en-US" b="1"/>
                <a:t>b</a:t>
              </a:r>
            </a:p>
          </p:txBody>
        </p:sp>
        <p:sp>
          <p:nvSpPr>
            <p:cNvPr id="104905" name="TextBox 101"/>
            <p:cNvSpPr txBox="1">
              <a:spLocks noChangeArrowheads="1"/>
            </p:cNvSpPr>
            <p:nvPr/>
          </p:nvSpPr>
          <p:spPr bwMode="auto">
            <a:xfrm flipH="1">
              <a:off x="10798175" y="1973263"/>
              <a:ext cx="254000" cy="457200"/>
            </a:xfrm>
            <a:prstGeom prst="rect">
              <a:avLst/>
            </a:prstGeom>
            <a:noFill/>
            <a:ln w="9525">
              <a:noFill/>
              <a:miter lim="800000"/>
              <a:headEnd/>
              <a:tailEnd/>
            </a:ln>
          </p:spPr>
          <p:txBody>
            <a:bodyPr>
              <a:spAutoFit/>
            </a:bodyPr>
            <a:lstStyle/>
            <a:p>
              <a:r>
                <a:rPr lang="en-US" b="1">
                  <a:solidFill>
                    <a:srgbClr val="FF0000"/>
                  </a:solidFill>
                </a:rPr>
                <a:t>e</a:t>
              </a:r>
            </a:p>
          </p:txBody>
        </p:sp>
        <p:sp>
          <p:nvSpPr>
            <p:cNvPr id="104906" name="TextBox 102"/>
            <p:cNvSpPr txBox="1">
              <a:spLocks noChangeArrowheads="1"/>
            </p:cNvSpPr>
            <p:nvPr/>
          </p:nvSpPr>
          <p:spPr bwMode="auto">
            <a:xfrm flipH="1">
              <a:off x="10798175" y="1711325"/>
              <a:ext cx="261938" cy="457200"/>
            </a:xfrm>
            <a:prstGeom prst="rect">
              <a:avLst/>
            </a:prstGeom>
            <a:noFill/>
            <a:ln w="9525">
              <a:noFill/>
              <a:miter lim="800000"/>
              <a:headEnd/>
              <a:tailEnd/>
            </a:ln>
          </p:spPr>
          <p:txBody>
            <a:bodyPr>
              <a:spAutoFit/>
            </a:bodyPr>
            <a:lstStyle/>
            <a:p>
              <a:r>
                <a:rPr lang="en-US" b="1"/>
                <a:t>c</a:t>
              </a:r>
            </a:p>
          </p:txBody>
        </p:sp>
        <p:sp>
          <p:nvSpPr>
            <p:cNvPr id="104907" name="TextBox 101"/>
            <p:cNvSpPr txBox="1">
              <a:spLocks noChangeArrowheads="1"/>
            </p:cNvSpPr>
            <p:nvPr/>
          </p:nvSpPr>
          <p:spPr bwMode="auto">
            <a:xfrm flipH="1">
              <a:off x="10798175" y="3049588"/>
              <a:ext cx="254000" cy="457200"/>
            </a:xfrm>
            <a:prstGeom prst="rect">
              <a:avLst/>
            </a:prstGeom>
            <a:noFill/>
            <a:ln w="9525">
              <a:noFill/>
              <a:miter lim="800000"/>
              <a:headEnd/>
              <a:tailEnd/>
            </a:ln>
          </p:spPr>
          <p:txBody>
            <a:bodyPr>
              <a:spAutoFit/>
            </a:bodyPr>
            <a:lstStyle/>
            <a:p>
              <a:r>
                <a:rPr lang="en-US" b="1"/>
                <a:t>d</a:t>
              </a:r>
            </a:p>
          </p:txBody>
        </p:sp>
        <p:sp>
          <p:nvSpPr>
            <p:cNvPr id="104908" name="TextBox 101"/>
            <p:cNvSpPr txBox="1">
              <a:spLocks noChangeArrowheads="1"/>
            </p:cNvSpPr>
            <p:nvPr/>
          </p:nvSpPr>
          <p:spPr bwMode="auto">
            <a:xfrm flipH="1">
              <a:off x="10798175" y="2262188"/>
              <a:ext cx="254000" cy="457200"/>
            </a:xfrm>
            <a:prstGeom prst="rect">
              <a:avLst/>
            </a:prstGeom>
            <a:noFill/>
            <a:ln w="9525">
              <a:noFill/>
              <a:miter lim="800000"/>
              <a:headEnd/>
              <a:tailEnd/>
            </a:ln>
          </p:spPr>
          <p:txBody>
            <a:bodyPr>
              <a:spAutoFit/>
            </a:bodyPr>
            <a:lstStyle/>
            <a:p>
              <a:r>
                <a:rPr lang="en-US" b="1"/>
                <a:t>a</a:t>
              </a:r>
            </a:p>
          </p:txBody>
        </p:sp>
        <p:sp>
          <p:nvSpPr>
            <p:cNvPr id="102" name="Rectangle 101"/>
            <p:cNvSpPr/>
            <p:nvPr/>
          </p:nvSpPr>
          <p:spPr bwMode="auto">
            <a:xfrm flipH="1">
              <a:off x="11293348" y="200448"/>
              <a:ext cx="412998" cy="3284361"/>
            </a:xfrm>
            <a:prstGeom prst="rect">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FFFFFF"/>
                </a:solidFill>
                <a:latin typeface="Arial" charset="0"/>
              </a:endParaRPr>
            </a:p>
          </p:txBody>
        </p:sp>
        <p:sp>
          <p:nvSpPr>
            <p:cNvPr id="104910" name="TextBox 100"/>
            <p:cNvSpPr txBox="1">
              <a:spLocks noChangeArrowheads="1"/>
            </p:cNvSpPr>
            <p:nvPr/>
          </p:nvSpPr>
          <p:spPr bwMode="auto">
            <a:xfrm flipH="1">
              <a:off x="11350625" y="117475"/>
              <a:ext cx="265113" cy="457200"/>
            </a:xfrm>
            <a:prstGeom prst="rect">
              <a:avLst/>
            </a:prstGeom>
            <a:noFill/>
            <a:ln w="9525">
              <a:noFill/>
              <a:miter lim="800000"/>
              <a:headEnd/>
              <a:tailEnd/>
            </a:ln>
          </p:spPr>
          <p:txBody>
            <a:bodyPr>
              <a:spAutoFit/>
            </a:bodyPr>
            <a:lstStyle/>
            <a:p>
              <a:r>
                <a:rPr lang="en-US" b="1"/>
                <a:t>b</a:t>
              </a:r>
            </a:p>
          </p:txBody>
        </p:sp>
        <p:sp>
          <p:nvSpPr>
            <p:cNvPr id="104911" name="TextBox 101"/>
            <p:cNvSpPr txBox="1">
              <a:spLocks noChangeArrowheads="1"/>
            </p:cNvSpPr>
            <p:nvPr/>
          </p:nvSpPr>
          <p:spPr bwMode="auto">
            <a:xfrm flipH="1">
              <a:off x="11350625" y="1711325"/>
              <a:ext cx="250825" cy="457200"/>
            </a:xfrm>
            <a:prstGeom prst="rect">
              <a:avLst/>
            </a:prstGeom>
            <a:noFill/>
            <a:ln w="9525">
              <a:noFill/>
              <a:miter lim="800000"/>
              <a:headEnd/>
              <a:tailEnd/>
            </a:ln>
          </p:spPr>
          <p:txBody>
            <a:bodyPr>
              <a:spAutoFit/>
            </a:bodyPr>
            <a:lstStyle/>
            <a:p>
              <a:r>
                <a:rPr lang="en-US" b="1">
                  <a:solidFill>
                    <a:srgbClr val="FF0000"/>
                  </a:solidFill>
                </a:rPr>
                <a:t>e</a:t>
              </a:r>
            </a:p>
          </p:txBody>
        </p:sp>
        <p:sp>
          <p:nvSpPr>
            <p:cNvPr id="104912" name="TextBox 102"/>
            <p:cNvSpPr txBox="1">
              <a:spLocks noChangeArrowheads="1"/>
            </p:cNvSpPr>
            <p:nvPr/>
          </p:nvSpPr>
          <p:spPr bwMode="auto">
            <a:xfrm flipH="1">
              <a:off x="11350625" y="1449388"/>
              <a:ext cx="261938" cy="457200"/>
            </a:xfrm>
            <a:prstGeom prst="rect">
              <a:avLst/>
            </a:prstGeom>
            <a:noFill/>
            <a:ln w="9525">
              <a:noFill/>
              <a:miter lim="800000"/>
              <a:headEnd/>
              <a:tailEnd/>
            </a:ln>
          </p:spPr>
          <p:txBody>
            <a:bodyPr>
              <a:spAutoFit/>
            </a:bodyPr>
            <a:lstStyle/>
            <a:p>
              <a:r>
                <a:rPr lang="en-US" b="1"/>
                <a:t>c</a:t>
              </a:r>
            </a:p>
          </p:txBody>
        </p:sp>
        <p:sp>
          <p:nvSpPr>
            <p:cNvPr id="104913" name="TextBox 101"/>
            <p:cNvSpPr txBox="1">
              <a:spLocks noChangeArrowheads="1"/>
            </p:cNvSpPr>
            <p:nvPr/>
          </p:nvSpPr>
          <p:spPr bwMode="auto">
            <a:xfrm flipH="1">
              <a:off x="11350625" y="3049588"/>
              <a:ext cx="254000" cy="457200"/>
            </a:xfrm>
            <a:prstGeom prst="rect">
              <a:avLst/>
            </a:prstGeom>
            <a:noFill/>
            <a:ln w="9525">
              <a:noFill/>
              <a:miter lim="800000"/>
              <a:headEnd/>
              <a:tailEnd/>
            </a:ln>
          </p:spPr>
          <p:txBody>
            <a:bodyPr>
              <a:spAutoFit/>
            </a:bodyPr>
            <a:lstStyle/>
            <a:p>
              <a:r>
                <a:rPr lang="en-US" b="1"/>
                <a:t>d</a:t>
              </a:r>
            </a:p>
          </p:txBody>
        </p:sp>
        <p:sp>
          <p:nvSpPr>
            <p:cNvPr id="104914" name="TextBox 101"/>
            <p:cNvSpPr txBox="1">
              <a:spLocks noChangeArrowheads="1"/>
            </p:cNvSpPr>
            <p:nvPr/>
          </p:nvSpPr>
          <p:spPr bwMode="auto">
            <a:xfrm flipH="1">
              <a:off x="11350625" y="1973263"/>
              <a:ext cx="254000" cy="457200"/>
            </a:xfrm>
            <a:prstGeom prst="rect">
              <a:avLst/>
            </a:prstGeom>
            <a:noFill/>
            <a:ln w="9525">
              <a:noFill/>
              <a:miter lim="800000"/>
              <a:headEnd/>
              <a:tailEnd/>
            </a:ln>
          </p:spPr>
          <p:txBody>
            <a:bodyPr>
              <a:spAutoFit/>
            </a:bodyPr>
            <a:lstStyle/>
            <a:p>
              <a:r>
                <a:rPr lang="en-US" b="1"/>
                <a:t>a</a:t>
              </a:r>
            </a:p>
          </p:txBody>
        </p:sp>
        <p:sp>
          <p:nvSpPr>
            <p:cNvPr id="108" name="Rectangle 107"/>
            <p:cNvSpPr/>
            <p:nvPr/>
          </p:nvSpPr>
          <p:spPr bwMode="auto">
            <a:xfrm flipH="1">
              <a:off x="8694393" y="3481352"/>
              <a:ext cx="464839" cy="44598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p>
          </p:txBody>
        </p:sp>
        <p:sp>
          <p:nvSpPr>
            <p:cNvPr id="109" name="Rectangle 108"/>
            <p:cNvSpPr/>
            <p:nvPr/>
          </p:nvSpPr>
          <p:spPr bwMode="auto">
            <a:xfrm flipH="1">
              <a:off x="8611949" y="3406447"/>
              <a:ext cx="623227" cy="605166"/>
            </a:xfrm>
            <a:prstGeom prst="rect">
              <a:avLst/>
            </a:prstGeom>
            <a:noFill/>
          </p:spPr>
          <p:txBody>
            <a:bodyPr>
              <a:spAutoFit/>
            </a:bodyPr>
            <a:lstStyle/>
            <a:p>
              <a:pPr algn="ctr">
                <a:defRPr/>
              </a:pP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S</a:t>
              </a:r>
            </a:p>
          </p:txBody>
        </p:sp>
        <p:graphicFrame>
          <p:nvGraphicFramePr>
            <p:cNvPr id="104775" name="Object 327"/>
            <p:cNvGraphicFramePr>
              <a:graphicFrameLocks noChangeAspect="1"/>
            </p:cNvGraphicFramePr>
            <p:nvPr/>
          </p:nvGraphicFramePr>
          <p:xfrm>
            <a:off x="10294938" y="4549775"/>
            <a:ext cx="711200" cy="546100"/>
          </p:xfrm>
          <a:graphic>
            <a:graphicData uri="http://schemas.openxmlformats.org/presentationml/2006/ole">
              <mc:AlternateContent xmlns:mc="http://schemas.openxmlformats.org/markup-compatibility/2006">
                <mc:Choice xmlns:v="urn:schemas-microsoft-com:vml" Requires="v">
                  <p:oleObj spid="_x0000_s13362" name="Equation" r:id="rId5" imgW="368300" imgH="241300" progId="Equation.3">
                    <p:embed/>
                  </p:oleObj>
                </mc:Choice>
                <mc:Fallback>
                  <p:oleObj name="Equation" r:id="rId5" imgW="3683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4938" y="4549775"/>
                          <a:ext cx="711200"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1" name="Oval 110"/>
            <p:cNvSpPr/>
            <p:nvPr/>
          </p:nvSpPr>
          <p:spPr>
            <a:xfrm>
              <a:off x="8305586" y="3201317"/>
              <a:ext cx="181444" cy="1797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1"/>
            </a:p>
          </p:txBody>
        </p:sp>
        <p:grpSp>
          <p:nvGrpSpPr>
            <p:cNvPr id="5" name="Group 116"/>
            <p:cNvGrpSpPr/>
            <p:nvPr/>
          </p:nvGrpSpPr>
          <p:grpSpPr bwMode="auto">
            <a:xfrm>
              <a:off x="9735939" y="4169299"/>
              <a:ext cx="638117" cy="569102"/>
              <a:chOff x="6900672" y="2426208"/>
              <a:chExt cx="792480" cy="743712"/>
            </a:xfrm>
            <a:solidFill>
              <a:schemeClr val="bg1"/>
            </a:solidFill>
          </p:grpSpPr>
          <p:sp>
            <p:nvSpPr>
              <p:cNvPr id="124" name="Rectangle 123"/>
              <p:cNvSpPr/>
              <p:nvPr/>
            </p:nvSpPr>
            <p:spPr>
              <a:xfrm>
                <a:off x="6900672" y="2426208"/>
                <a:ext cx="792480" cy="54864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25" name="Arc 124"/>
              <p:cNvSpPr/>
              <p:nvPr/>
            </p:nvSpPr>
            <p:spPr>
              <a:xfrm>
                <a:off x="6949440" y="2511552"/>
                <a:ext cx="658368" cy="658368"/>
              </a:xfrm>
              <a:prstGeom prst="arc">
                <a:avLst>
                  <a:gd name="adj1" fmla="val 10656843"/>
                  <a:gd name="adj2" fmla="val 0"/>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p>
            </p:txBody>
          </p:sp>
          <p:cxnSp>
            <p:nvCxnSpPr>
              <p:cNvPr id="126" name="Straight Arrow Connector 125"/>
              <p:cNvCxnSpPr/>
              <p:nvPr/>
            </p:nvCxnSpPr>
            <p:spPr>
              <a:xfrm rot="16200000" flipV="1">
                <a:off x="6961632" y="2535936"/>
                <a:ext cx="292608" cy="292608"/>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13" name="Rectangle 112"/>
            <p:cNvSpPr/>
            <p:nvPr/>
          </p:nvSpPr>
          <p:spPr bwMode="auto">
            <a:xfrm>
              <a:off x="5079358" y="200448"/>
              <a:ext cx="411271" cy="3284361"/>
            </a:xfrm>
            <a:prstGeom prst="rect">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FFFFFF"/>
                </a:solidFill>
                <a:latin typeface="Arial" charset="0"/>
              </a:endParaRPr>
            </a:p>
          </p:txBody>
        </p:sp>
        <p:sp>
          <p:nvSpPr>
            <p:cNvPr id="104920" name="TextBox 101"/>
            <p:cNvSpPr txBox="1">
              <a:spLocks noChangeArrowheads="1"/>
            </p:cNvSpPr>
            <p:nvPr/>
          </p:nvSpPr>
          <p:spPr bwMode="auto">
            <a:xfrm>
              <a:off x="5116513" y="1973263"/>
              <a:ext cx="254000" cy="457200"/>
            </a:xfrm>
            <a:prstGeom prst="rect">
              <a:avLst/>
            </a:prstGeom>
            <a:noFill/>
            <a:ln w="9525">
              <a:noFill/>
              <a:miter lim="800000"/>
              <a:headEnd/>
              <a:tailEnd/>
            </a:ln>
          </p:spPr>
          <p:txBody>
            <a:bodyPr>
              <a:spAutoFit/>
            </a:bodyPr>
            <a:lstStyle/>
            <a:p>
              <a:r>
                <a:rPr lang="en-US" b="1"/>
                <a:t>a</a:t>
              </a:r>
            </a:p>
          </p:txBody>
        </p:sp>
        <p:sp>
          <p:nvSpPr>
            <p:cNvPr id="115" name="Rectangle 114"/>
            <p:cNvSpPr/>
            <p:nvPr/>
          </p:nvSpPr>
          <p:spPr bwMode="auto">
            <a:xfrm>
              <a:off x="5044798" y="3481352"/>
              <a:ext cx="466568" cy="445982"/>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p>
          </p:txBody>
        </p:sp>
        <p:sp>
          <p:nvSpPr>
            <p:cNvPr id="104922" name="TextBox 100"/>
            <p:cNvSpPr txBox="1">
              <a:spLocks noChangeArrowheads="1"/>
            </p:cNvSpPr>
            <p:nvPr/>
          </p:nvSpPr>
          <p:spPr bwMode="auto">
            <a:xfrm>
              <a:off x="5116513" y="117475"/>
              <a:ext cx="265112" cy="457200"/>
            </a:xfrm>
            <a:prstGeom prst="rect">
              <a:avLst/>
            </a:prstGeom>
            <a:noFill/>
            <a:ln w="9525">
              <a:noFill/>
              <a:miter lim="800000"/>
              <a:headEnd/>
              <a:tailEnd/>
            </a:ln>
          </p:spPr>
          <p:txBody>
            <a:bodyPr>
              <a:spAutoFit/>
            </a:bodyPr>
            <a:lstStyle/>
            <a:p>
              <a:r>
                <a:rPr lang="en-US" b="1"/>
                <a:t>b</a:t>
              </a:r>
            </a:p>
          </p:txBody>
        </p:sp>
        <p:sp>
          <p:nvSpPr>
            <p:cNvPr id="104923" name="TextBox 102"/>
            <p:cNvSpPr txBox="1">
              <a:spLocks noChangeArrowheads="1"/>
            </p:cNvSpPr>
            <p:nvPr/>
          </p:nvSpPr>
          <p:spPr bwMode="auto">
            <a:xfrm>
              <a:off x="5116513" y="1449388"/>
              <a:ext cx="261937" cy="457200"/>
            </a:xfrm>
            <a:prstGeom prst="rect">
              <a:avLst/>
            </a:prstGeom>
            <a:noFill/>
            <a:ln w="9525">
              <a:noFill/>
              <a:miter lim="800000"/>
              <a:headEnd/>
              <a:tailEnd/>
            </a:ln>
          </p:spPr>
          <p:txBody>
            <a:bodyPr>
              <a:spAutoFit/>
            </a:bodyPr>
            <a:lstStyle/>
            <a:p>
              <a:r>
                <a:rPr lang="en-US" b="1"/>
                <a:t>c</a:t>
              </a:r>
            </a:p>
          </p:txBody>
        </p:sp>
        <p:sp>
          <p:nvSpPr>
            <p:cNvPr id="104924" name="TextBox 101"/>
            <p:cNvSpPr txBox="1">
              <a:spLocks noChangeArrowheads="1"/>
            </p:cNvSpPr>
            <p:nvPr/>
          </p:nvSpPr>
          <p:spPr bwMode="auto">
            <a:xfrm>
              <a:off x="5116513" y="3049588"/>
              <a:ext cx="254000" cy="457200"/>
            </a:xfrm>
            <a:prstGeom prst="rect">
              <a:avLst/>
            </a:prstGeom>
            <a:noFill/>
            <a:ln w="9525">
              <a:noFill/>
              <a:miter lim="800000"/>
              <a:headEnd/>
              <a:tailEnd/>
            </a:ln>
          </p:spPr>
          <p:txBody>
            <a:bodyPr>
              <a:spAutoFit/>
            </a:bodyPr>
            <a:lstStyle/>
            <a:p>
              <a:r>
                <a:rPr lang="en-US" b="1"/>
                <a:t>d</a:t>
              </a:r>
            </a:p>
          </p:txBody>
        </p:sp>
        <p:sp>
          <p:nvSpPr>
            <p:cNvPr id="104925" name="TextBox 102"/>
            <p:cNvSpPr txBox="1">
              <a:spLocks noChangeArrowheads="1"/>
            </p:cNvSpPr>
            <p:nvPr/>
          </p:nvSpPr>
          <p:spPr bwMode="auto">
            <a:xfrm>
              <a:off x="5116513" y="1711325"/>
              <a:ext cx="261937" cy="457200"/>
            </a:xfrm>
            <a:prstGeom prst="rect">
              <a:avLst/>
            </a:prstGeom>
            <a:noFill/>
            <a:ln w="9525">
              <a:noFill/>
              <a:miter lim="800000"/>
              <a:headEnd/>
              <a:tailEnd/>
            </a:ln>
          </p:spPr>
          <p:txBody>
            <a:bodyPr>
              <a:spAutoFit/>
            </a:bodyPr>
            <a:lstStyle/>
            <a:p>
              <a:r>
                <a:rPr lang="en-US" b="1">
                  <a:solidFill>
                    <a:srgbClr val="FF0000"/>
                  </a:solidFill>
                </a:rPr>
                <a:t>e</a:t>
              </a:r>
            </a:p>
          </p:txBody>
        </p:sp>
        <p:sp>
          <p:nvSpPr>
            <p:cNvPr id="104926" name="TextBox 102"/>
            <p:cNvSpPr txBox="1">
              <a:spLocks noChangeArrowheads="1"/>
            </p:cNvSpPr>
            <p:nvPr/>
          </p:nvSpPr>
          <p:spPr bwMode="auto">
            <a:xfrm>
              <a:off x="5649913" y="1973263"/>
              <a:ext cx="261937" cy="457200"/>
            </a:xfrm>
            <a:prstGeom prst="rect">
              <a:avLst/>
            </a:prstGeom>
            <a:noFill/>
            <a:ln w="9525">
              <a:noFill/>
              <a:miter lim="800000"/>
              <a:headEnd/>
              <a:tailEnd/>
            </a:ln>
          </p:spPr>
          <p:txBody>
            <a:bodyPr>
              <a:spAutoFit/>
            </a:bodyPr>
            <a:lstStyle/>
            <a:p>
              <a:r>
                <a:rPr lang="en-US" b="1">
                  <a:solidFill>
                    <a:srgbClr val="FF0000"/>
                  </a:solidFill>
                </a:rPr>
                <a:t>e</a:t>
              </a:r>
            </a:p>
          </p:txBody>
        </p:sp>
        <p:grpSp>
          <p:nvGrpSpPr>
            <p:cNvPr id="104927" name="Group 136"/>
            <p:cNvGrpSpPr>
              <a:grpSpLocks/>
            </p:cNvGrpSpPr>
            <p:nvPr/>
          </p:nvGrpSpPr>
          <p:grpSpPr bwMode="auto">
            <a:xfrm>
              <a:off x="8151814" y="4054474"/>
              <a:ext cx="499483" cy="636657"/>
              <a:chOff x="2860675" y="3232150"/>
              <a:chExt cx="498199" cy="636872"/>
            </a:xfrm>
          </p:grpSpPr>
          <p:sp>
            <p:nvSpPr>
              <p:cNvPr id="122" name="Rectangle 121"/>
              <p:cNvSpPr/>
              <p:nvPr/>
            </p:nvSpPr>
            <p:spPr bwMode="auto">
              <a:xfrm>
                <a:off x="2896848" y="3336679"/>
                <a:ext cx="399872" cy="4426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104929" name="TextBox 1"/>
              <p:cNvSpPr txBox="1">
                <a:spLocks noChangeArrowheads="1"/>
              </p:cNvSpPr>
              <p:nvPr/>
            </p:nvSpPr>
            <p:spPr bwMode="auto">
              <a:xfrm>
                <a:off x="2860675" y="3232150"/>
                <a:ext cx="498199" cy="636872"/>
              </a:xfrm>
              <a:prstGeom prst="rect">
                <a:avLst/>
              </a:prstGeom>
              <a:noFill/>
              <a:ln w="9525">
                <a:noFill/>
                <a:miter lim="800000"/>
                <a:headEnd/>
                <a:tailEnd/>
              </a:ln>
            </p:spPr>
            <p:txBody>
              <a:bodyPr wrap="none">
                <a:spAutoFit/>
              </a:bodyPr>
              <a:lstStyle/>
              <a:p>
                <a:r>
                  <a:rPr lang="en-US" sz="3200"/>
                  <a:t>X</a:t>
                </a:r>
              </a:p>
            </p:txBody>
          </p:sp>
        </p:grpSp>
      </p:grpSp>
      <p:grpSp>
        <p:nvGrpSpPr>
          <p:cNvPr id="104777" name="Group 158"/>
          <p:cNvGrpSpPr>
            <a:grpSpLocks/>
          </p:cNvGrpSpPr>
          <p:nvPr/>
        </p:nvGrpSpPr>
        <p:grpSpPr bwMode="auto">
          <a:xfrm>
            <a:off x="-49213" y="2413000"/>
            <a:ext cx="1952626" cy="2146300"/>
            <a:chOff x="1901825" y="1017588"/>
            <a:chExt cx="2138283" cy="2349248"/>
          </a:xfrm>
        </p:grpSpPr>
        <p:grpSp>
          <p:nvGrpSpPr>
            <p:cNvPr id="104780" name="Group 51"/>
            <p:cNvGrpSpPr>
              <a:grpSpLocks noChangeAspect="1"/>
            </p:cNvGrpSpPr>
            <p:nvPr/>
          </p:nvGrpSpPr>
          <p:grpSpPr bwMode="auto">
            <a:xfrm rot="5400000">
              <a:off x="3012769" y="1763164"/>
              <a:ext cx="638091" cy="848700"/>
              <a:chOff x="1122267" y="572322"/>
              <a:chExt cx="1490620" cy="1775293"/>
            </a:xfrm>
          </p:grpSpPr>
          <p:cxnSp>
            <p:nvCxnSpPr>
              <p:cNvPr id="152" name="Straight Connector 151"/>
              <p:cNvCxnSpPr/>
              <p:nvPr/>
            </p:nvCxnSpPr>
            <p:spPr>
              <a:xfrm>
                <a:off x="1399573" y="1451133"/>
                <a:ext cx="937668"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nvGrpSpPr>
              <p:cNvPr id="104805" name="Group 41"/>
              <p:cNvGrpSpPr>
                <a:grpSpLocks/>
              </p:cNvGrpSpPr>
              <p:nvPr/>
            </p:nvGrpSpPr>
            <p:grpSpPr bwMode="auto">
              <a:xfrm>
                <a:off x="1122267" y="572322"/>
                <a:ext cx="56139" cy="1746362"/>
                <a:chOff x="3713067" y="3963222"/>
                <a:chExt cx="56139" cy="1746362"/>
              </a:xfrm>
            </p:grpSpPr>
            <p:cxnSp>
              <p:nvCxnSpPr>
                <p:cNvPr id="157" name="Straight Connector 156"/>
                <p:cNvCxnSpPr/>
                <p:nvPr/>
              </p:nvCxnSpPr>
              <p:spPr>
                <a:xfrm rot="3600000">
                  <a:off x="3227066" y="4445660"/>
                  <a:ext cx="974565"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8000000" flipH="1">
                  <a:off x="3300260" y="5240221"/>
                  <a:ext cx="941836"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nvGrpSpPr>
              <p:cNvPr id="104806" name="Group 42"/>
              <p:cNvGrpSpPr>
                <a:grpSpLocks/>
              </p:cNvGrpSpPr>
              <p:nvPr/>
            </p:nvGrpSpPr>
            <p:grpSpPr bwMode="auto">
              <a:xfrm flipH="1">
                <a:off x="2597709" y="595533"/>
                <a:ext cx="15178" cy="1752082"/>
                <a:chOff x="3740289" y="3986433"/>
                <a:chExt cx="15178" cy="1752082"/>
              </a:xfrm>
            </p:grpSpPr>
            <p:cxnSp>
              <p:nvCxnSpPr>
                <p:cNvPr id="155" name="Straight Connector 154"/>
                <p:cNvCxnSpPr/>
                <p:nvPr/>
              </p:nvCxnSpPr>
              <p:spPr>
                <a:xfrm rot="3600000">
                  <a:off x="3287049" y="4449296"/>
                  <a:ext cx="938201"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8000000" flipH="1">
                  <a:off x="3268994" y="5302041"/>
                  <a:ext cx="941838"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104781" name="Group 51"/>
            <p:cNvGrpSpPr>
              <a:grpSpLocks noChangeAspect="1"/>
            </p:cNvGrpSpPr>
            <p:nvPr/>
          </p:nvGrpSpPr>
          <p:grpSpPr bwMode="auto">
            <a:xfrm rot="5400000">
              <a:off x="2256311" y="1775281"/>
              <a:ext cx="644006" cy="832405"/>
              <a:chOff x="1121757" y="523887"/>
              <a:chExt cx="1507449" cy="1742649"/>
            </a:xfrm>
          </p:grpSpPr>
          <p:cxnSp>
            <p:nvCxnSpPr>
              <p:cNvPr id="145" name="Straight Connector 144"/>
              <p:cNvCxnSpPr/>
              <p:nvPr/>
            </p:nvCxnSpPr>
            <p:spPr>
              <a:xfrm>
                <a:off x="1393180" y="1373867"/>
                <a:ext cx="943611"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nvGrpSpPr>
              <p:cNvPr id="104798" name="Group 41"/>
              <p:cNvGrpSpPr>
                <a:grpSpLocks/>
              </p:cNvGrpSpPr>
              <p:nvPr/>
            </p:nvGrpSpPr>
            <p:grpSpPr bwMode="auto">
              <a:xfrm>
                <a:off x="1121757" y="523888"/>
                <a:ext cx="25342" cy="1731768"/>
                <a:chOff x="3712557" y="3914788"/>
                <a:chExt cx="25342" cy="1731768"/>
              </a:xfrm>
            </p:grpSpPr>
            <p:cxnSp>
              <p:nvCxnSpPr>
                <p:cNvPr id="150" name="Straight Connector 149"/>
                <p:cNvCxnSpPr/>
                <p:nvPr/>
              </p:nvCxnSpPr>
              <p:spPr>
                <a:xfrm rot="3600000">
                  <a:off x="3306204" y="4371706"/>
                  <a:ext cx="924419"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rot="18000000" flipH="1">
                  <a:off x="3245622" y="5205139"/>
                  <a:ext cx="931698"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nvGrpSpPr>
              <p:cNvPr id="104799" name="Group 42"/>
              <p:cNvGrpSpPr>
                <a:grpSpLocks/>
              </p:cNvGrpSpPr>
              <p:nvPr/>
            </p:nvGrpSpPr>
            <p:grpSpPr bwMode="auto">
              <a:xfrm flipH="1">
                <a:off x="2597783" y="523887"/>
                <a:ext cx="31423" cy="1742649"/>
                <a:chOff x="3723970" y="3914787"/>
                <a:chExt cx="31423" cy="1742649"/>
              </a:xfrm>
            </p:grpSpPr>
            <p:cxnSp>
              <p:nvCxnSpPr>
                <p:cNvPr id="148" name="Straight Connector 147"/>
                <p:cNvCxnSpPr/>
                <p:nvPr/>
              </p:nvCxnSpPr>
              <p:spPr>
                <a:xfrm rot="3600000">
                  <a:off x="3293867" y="4371705"/>
                  <a:ext cx="924419"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8000000" flipH="1">
                  <a:off x="3255871" y="5217877"/>
                  <a:ext cx="935336"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cxnSp>
          <p:nvCxnSpPr>
            <p:cNvPr id="130" name="Straight Connector 129"/>
            <p:cNvCxnSpPr/>
            <p:nvPr/>
          </p:nvCxnSpPr>
          <p:spPr bwMode="auto">
            <a:xfrm rot="5400000">
              <a:off x="2752888" y="1564066"/>
              <a:ext cx="397913"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bwMode="auto">
            <a:xfrm rot="5400000">
              <a:off x="2752019" y="2805589"/>
              <a:ext cx="399650"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104784" name="TextBox 126"/>
            <p:cNvSpPr txBox="1">
              <a:spLocks noChangeArrowheads="1"/>
            </p:cNvSpPr>
            <p:nvPr/>
          </p:nvSpPr>
          <p:spPr bwMode="auto">
            <a:xfrm>
              <a:off x="1901825" y="2501362"/>
              <a:ext cx="358377" cy="438012"/>
            </a:xfrm>
            <a:prstGeom prst="rect">
              <a:avLst/>
            </a:prstGeom>
            <a:noFill/>
            <a:ln w="9525">
              <a:noFill/>
              <a:miter lim="800000"/>
              <a:headEnd/>
              <a:tailEnd/>
            </a:ln>
          </p:spPr>
          <p:txBody>
            <a:bodyPr wrap="none">
              <a:spAutoFit/>
            </a:bodyPr>
            <a:lstStyle/>
            <a:p>
              <a:r>
                <a:rPr lang="en-US" sz="2000"/>
                <a:t>6</a:t>
              </a:r>
            </a:p>
          </p:txBody>
        </p:sp>
        <p:sp>
          <p:nvSpPr>
            <p:cNvPr id="104785" name="TextBox 128"/>
            <p:cNvSpPr txBox="1">
              <a:spLocks noChangeArrowheads="1"/>
            </p:cNvSpPr>
            <p:nvPr/>
          </p:nvSpPr>
          <p:spPr bwMode="auto">
            <a:xfrm>
              <a:off x="1901825" y="1500918"/>
              <a:ext cx="358377" cy="438012"/>
            </a:xfrm>
            <a:prstGeom prst="rect">
              <a:avLst/>
            </a:prstGeom>
            <a:noFill/>
            <a:ln w="9525">
              <a:noFill/>
              <a:miter lim="800000"/>
              <a:headEnd/>
              <a:tailEnd/>
            </a:ln>
          </p:spPr>
          <p:txBody>
            <a:bodyPr wrap="none">
              <a:spAutoFit/>
            </a:bodyPr>
            <a:lstStyle/>
            <a:p>
              <a:r>
                <a:rPr lang="en-US" sz="2000"/>
                <a:t>1</a:t>
              </a:r>
            </a:p>
          </p:txBody>
        </p:sp>
        <p:sp>
          <p:nvSpPr>
            <p:cNvPr id="104786" name="TextBox 131"/>
            <p:cNvSpPr txBox="1">
              <a:spLocks noChangeArrowheads="1"/>
            </p:cNvSpPr>
            <p:nvPr/>
          </p:nvSpPr>
          <p:spPr bwMode="auto">
            <a:xfrm>
              <a:off x="2786599" y="1017588"/>
              <a:ext cx="358377" cy="438012"/>
            </a:xfrm>
            <a:prstGeom prst="rect">
              <a:avLst/>
            </a:prstGeom>
            <a:noFill/>
            <a:ln w="9525">
              <a:noFill/>
              <a:miter lim="800000"/>
              <a:headEnd/>
              <a:tailEnd/>
            </a:ln>
          </p:spPr>
          <p:txBody>
            <a:bodyPr wrap="none">
              <a:spAutoFit/>
            </a:bodyPr>
            <a:lstStyle/>
            <a:p>
              <a:r>
                <a:rPr lang="en-US" sz="2000"/>
                <a:t>2</a:t>
              </a:r>
            </a:p>
          </p:txBody>
        </p:sp>
        <p:sp>
          <p:nvSpPr>
            <p:cNvPr id="104787" name="TextBox 138"/>
            <p:cNvSpPr txBox="1">
              <a:spLocks noChangeArrowheads="1"/>
            </p:cNvSpPr>
            <p:nvPr/>
          </p:nvSpPr>
          <p:spPr bwMode="auto">
            <a:xfrm>
              <a:off x="3671302" y="2480507"/>
              <a:ext cx="358377" cy="438012"/>
            </a:xfrm>
            <a:prstGeom prst="rect">
              <a:avLst/>
            </a:prstGeom>
            <a:noFill/>
            <a:ln w="9525">
              <a:noFill/>
              <a:miter lim="800000"/>
              <a:headEnd/>
              <a:tailEnd/>
            </a:ln>
          </p:spPr>
          <p:txBody>
            <a:bodyPr wrap="none">
              <a:spAutoFit/>
            </a:bodyPr>
            <a:lstStyle/>
            <a:p>
              <a:r>
                <a:rPr lang="en-US" sz="2000"/>
                <a:t>4</a:t>
              </a:r>
            </a:p>
          </p:txBody>
        </p:sp>
        <p:sp>
          <p:nvSpPr>
            <p:cNvPr id="104788" name="TextBox 142"/>
            <p:cNvSpPr txBox="1">
              <a:spLocks noChangeArrowheads="1"/>
            </p:cNvSpPr>
            <p:nvPr/>
          </p:nvSpPr>
          <p:spPr bwMode="auto">
            <a:xfrm>
              <a:off x="3681731" y="1500919"/>
              <a:ext cx="358377" cy="438012"/>
            </a:xfrm>
            <a:prstGeom prst="rect">
              <a:avLst/>
            </a:prstGeom>
            <a:noFill/>
            <a:ln w="9525">
              <a:noFill/>
              <a:miter lim="800000"/>
              <a:headEnd/>
              <a:tailEnd/>
            </a:ln>
          </p:spPr>
          <p:txBody>
            <a:bodyPr wrap="none">
              <a:spAutoFit/>
            </a:bodyPr>
            <a:lstStyle/>
            <a:p>
              <a:r>
                <a:rPr lang="en-US" sz="2000"/>
                <a:t>3</a:t>
              </a:r>
            </a:p>
          </p:txBody>
        </p:sp>
        <p:sp>
          <p:nvSpPr>
            <p:cNvPr id="104789" name="TextBox 145"/>
            <p:cNvSpPr txBox="1">
              <a:spLocks noChangeArrowheads="1"/>
            </p:cNvSpPr>
            <p:nvPr/>
          </p:nvSpPr>
          <p:spPr bwMode="auto">
            <a:xfrm>
              <a:off x="2407142" y="2427303"/>
              <a:ext cx="514574" cy="438012"/>
            </a:xfrm>
            <a:prstGeom prst="rect">
              <a:avLst/>
            </a:prstGeom>
            <a:noFill/>
            <a:ln w="9525">
              <a:noFill/>
              <a:miter lim="800000"/>
              <a:headEnd/>
              <a:tailEnd/>
            </a:ln>
          </p:spPr>
          <p:txBody>
            <a:bodyPr wrap="none">
              <a:spAutoFit/>
            </a:bodyPr>
            <a:lstStyle/>
            <a:p>
              <a:r>
                <a:rPr lang="en-US" sz="2000"/>
                <a:t>12</a:t>
              </a:r>
            </a:p>
          </p:txBody>
        </p:sp>
        <p:sp>
          <p:nvSpPr>
            <p:cNvPr id="104790" name="TextBox 146"/>
            <p:cNvSpPr txBox="1">
              <a:spLocks noChangeArrowheads="1"/>
            </p:cNvSpPr>
            <p:nvPr/>
          </p:nvSpPr>
          <p:spPr bwMode="auto">
            <a:xfrm>
              <a:off x="3041154" y="1523006"/>
              <a:ext cx="358377" cy="438012"/>
            </a:xfrm>
            <a:prstGeom prst="rect">
              <a:avLst/>
            </a:prstGeom>
            <a:noFill/>
            <a:ln w="9525">
              <a:noFill/>
              <a:miter lim="800000"/>
              <a:headEnd/>
              <a:tailEnd/>
            </a:ln>
          </p:spPr>
          <p:txBody>
            <a:bodyPr wrap="none">
              <a:spAutoFit/>
            </a:bodyPr>
            <a:lstStyle/>
            <a:p>
              <a:r>
                <a:rPr lang="en-US" sz="2000" dirty="0"/>
                <a:t>9</a:t>
              </a:r>
            </a:p>
          </p:txBody>
        </p:sp>
        <p:sp>
          <p:nvSpPr>
            <p:cNvPr id="104791" name="TextBox 147"/>
            <p:cNvSpPr txBox="1">
              <a:spLocks noChangeArrowheads="1"/>
            </p:cNvSpPr>
            <p:nvPr/>
          </p:nvSpPr>
          <p:spPr bwMode="auto">
            <a:xfrm>
              <a:off x="3275093" y="1976453"/>
              <a:ext cx="514574" cy="438012"/>
            </a:xfrm>
            <a:prstGeom prst="rect">
              <a:avLst/>
            </a:prstGeom>
            <a:noFill/>
            <a:ln w="9525">
              <a:noFill/>
              <a:miter lim="800000"/>
              <a:headEnd/>
              <a:tailEnd/>
            </a:ln>
          </p:spPr>
          <p:txBody>
            <a:bodyPr wrap="none">
              <a:spAutoFit/>
            </a:bodyPr>
            <a:lstStyle/>
            <a:p>
              <a:r>
                <a:rPr lang="en-US" sz="2000"/>
                <a:t>10</a:t>
              </a:r>
            </a:p>
          </p:txBody>
        </p:sp>
        <p:sp>
          <p:nvSpPr>
            <p:cNvPr id="104792" name="TextBox 148"/>
            <p:cNvSpPr txBox="1">
              <a:spLocks noChangeArrowheads="1"/>
            </p:cNvSpPr>
            <p:nvPr/>
          </p:nvSpPr>
          <p:spPr bwMode="auto">
            <a:xfrm>
              <a:off x="2988020" y="2427303"/>
              <a:ext cx="493725" cy="438012"/>
            </a:xfrm>
            <a:prstGeom prst="rect">
              <a:avLst/>
            </a:prstGeom>
            <a:noFill/>
            <a:ln w="9525">
              <a:noFill/>
              <a:miter lim="800000"/>
              <a:headEnd/>
              <a:tailEnd/>
            </a:ln>
          </p:spPr>
          <p:txBody>
            <a:bodyPr wrap="none">
              <a:spAutoFit/>
            </a:bodyPr>
            <a:lstStyle/>
            <a:p>
              <a:r>
                <a:rPr lang="en-US" sz="2000"/>
                <a:t>11</a:t>
              </a:r>
            </a:p>
          </p:txBody>
        </p:sp>
        <p:sp>
          <p:nvSpPr>
            <p:cNvPr id="104793" name="TextBox 151"/>
            <p:cNvSpPr txBox="1">
              <a:spLocks noChangeArrowheads="1"/>
            </p:cNvSpPr>
            <p:nvPr/>
          </p:nvSpPr>
          <p:spPr bwMode="auto">
            <a:xfrm>
              <a:off x="2298105" y="1976454"/>
              <a:ext cx="358377" cy="438012"/>
            </a:xfrm>
            <a:prstGeom prst="rect">
              <a:avLst/>
            </a:prstGeom>
            <a:noFill/>
            <a:ln w="9525">
              <a:noFill/>
              <a:miter lim="800000"/>
              <a:headEnd/>
              <a:tailEnd/>
            </a:ln>
          </p:spPr>
          <p:txBody>
            <a:bodyPr wrap="none">
              <a:spAutoFit/>
            </a:bodyPr>
            <a:lstStyle/>
            <a:p>
              <a:r>
                <a:rPr lang="en-US" sz="2000"/>
                <a:t>7</a:t>
              </a:r>
            </a:p>
          </p:txBody>
        </p:sp>
        <p:sp>
          <p:nvSpPr>
            <p:cNvPr id="104794" name="TextBox 152"/>
            <p:cNvSpPr txBox="1">
              <a:spLocks noChangeArrowheads="1"/>
            </p:cNvSpPr>
            <p:nvPr/>
          </p:nvSpPr>
          <p:spPr bwMode="auto">
            <a:xfrm>
              <a:off x="2564456" y="1523006"/>
              <a:ext cx="358377" cy="438012"/>
            </a:xfrm>
            <a:prstGeom prst="rect">
              <a:avLst/>
            </a:prstGeom>
            <a:noFill/>
            <a:ln w="9525">
              <a:noFill/>
              <a:miter lim="800000"/>
              <a:headEnd/>
              <a:tailEnd/>
            </a:ln>
          </p:spPr>
          <p:txBody>
            <a:bodyPr wrap="none">
              <a:spAutoFit/>
            </a:bodyPr>
            <a:lstStyle/>
            <a:p>
              <a:r>
                <a:rPr lang="en-US" sz="2000"/>
                <a:t>8</a:t>
              </a:r>
            </a:p>
          </p:txBody>
        </p:sp>
        <p:sp>
          <p:nvSpPr>
            <p:cNvPr id="104795" name="TextBox 234"/>
            <p:cNvSpPr txBox="1">
              <a:spLocks noChangeArrowheads="1"/>
            </p:cNvSpPr>
            <p:nvPr/>
          </p:nvSpPr>
          <p:spPr bwMode="auto">
            <a:xfrm>
              <a:off x="2768375" y="2928824"/>
              <a:ext cx="358377" cy="438012"/>
            </a:xfrm>
            <a:prstGeom prst="rect">
              <a:avLst/>
            </a:prstGeom>
            <a:noFill/>
            <a:ln w="9525">
              <a:noFill/>
              <a:miter lim="800000"/>
              <a:headEnd/>
              <a:tailEnd/>
            </a:ln>
          </p:spPr>
          <p:txBody>
            <a:bodyPr wrap="none">
              <a:spAutoFit/>
            </a:bodyPr>
            <a:lstStyle/>
            <a:p>
              <a:r>
                <a:rPr lang="en-US" sz="2000"/>
                <a:t>5</a:t>
              </a:r>
            </a:p>
          </p:txBody>
        </p:sp>
        <p:sp>
          <p:nvSpPr>
            <p:cNvPr id="104796" name="TextBox 140"/>
            <p:cNvSpPr txBox="1">
              <a:spLocks noChangeArrowheads="1"/>
            </p:cNvSpPr>
            <p:nvPr/>
          </p:nvSpPr>
          <p:spPr bwMode="auto">
            <a:xfrm>
              <a:off x="2798326" y="1937476"/>
              <a:ext cx="374172" cy="438012"/>
            </a:xfrm>
            <a:prstGeom prst="rect">
              <a:avLst/>
            </a:prstGeom>
            <a:noFill/>
            <a:ln w="9525">
              <a:noFill/>
              <a:miter lim="800000"/>
              <a:headEnd/>
              <a:tailEnd/>
            </a:ln>
          </p:spPr>
          <p:txBody>
            <a:bodyPr wrap="none">
              <a:spAutoFit/>
            </a:bodyPr>
            <a:lstStyle/>
            <a:p>
              <a:r>
                <a:rPr lang="en-US" sz="2000" b="1"/>
                <a:t>p</a:t>
              </a:r>
            </a:p>
          </p:txBody>
        </p:sp>
      </p:grpSp>
      <p:sp>
        <p:nvSpPr>
          <p:cNvPr id="104778" name="Title 1"/>
          <p:cNvSpPr>
            <a:spLocks noGrp="1"/>
          </p:cNvSpPr>
          <p:nvPr>
            <p:ph type="title"/>
          </p:nvPr>
        </p:nvSpPr>
        <p:spPr>
          <a:xfrm>
            <a:off x="228600" y="0"/>
            <a:ext cx="8610600" cy="1143000"/>
          </a:xfrm>
        </p:spPr>
        <p:txBody>
          <a:bodyPr/>
          <a:lstStyle/>
          <a:p>
            <a:pPr eaLnBrk="1" hangingPunct="1"/>
            <a:r>
              <a:rPr lang="en-US" sz="3600" dirty="0" smtClean="0">
                <a:latin typeface="Arial" pitchFamily="34" charset="0"/>
                <a:cs typeface="Arial" pitchFamily="34" charset="0"/>
              </a:rPr>
              <a:t>Quantum Circuit for Measuring </a:t>
            </a:r>
            <a:r>
              <a:rPr lang="en-US" sz="3600" i="1" dirty="0" smtClean="0">
                <a:latin typeface="Arial" pitchFamily="34" charset="0"/>
                <a:cs typeface="Arial" pitchFamily="34" charset="0"/>
              </a:rPr>
              <a:t>B</a:t>
            </a:r>
            <a:r>
              <a:rPr lang="en-US" sz="3600" baseline="-25000" dirty="0" smtClean="0">
                <a:latin typeface="Arial" pitchFamily="34" charset="0"/>
                <a:cs typeface="Arial" pitchFamily="34" charset="0"/>
              </a:rPr>
              <a:t>p</a:t>
            </a:r>
            <a:endParaRPr lang="en-US" sz="3600" dirty="0" smtClean="0">
              <a:latin typeface="Arial" pitchFamily="34" charset="0"/>
              <a:cs typeface="Arial" pitchFamily="34" charset="0"/>
            </a:endParaRPr>
          </a:p>
        </p:txBody>
      </p:sp>
      <p:cxnSp>
        <p:nvCxnSpPr>
          <p:cNvPr id="104779" name="Straight Connector 160"/>
          <p:cNvCxnSpPr>
            <a:cxnSpLocks noChangeShapeType="1"/>
          </p:cNvCxnSpPr>
          <p:nvPr/>
        </p:nvCxnSpPr>
        <p:spPr bwMode="auto">
          <a:xfrm>
            <a:off x="-3175" y="1112838"/>
            <a:ext cx="9070975" cy="0"/>
          </a:xfrm>
          <a:prstGeom prst="line">
            <a:avLst/>
          </a:prstGeom>
          <a:noFill/>
          <a:ln w="76200" algn="ctr">
            <a:solidFill>
              <a:srgbClr val="B6DCDF"/>
            </a:solidFill>
            <a:round/>
            <a:headEnd/>
            <a:tailEnd/>
          </a:ln>
        </p:spPr>
      </p:cxnSp>
      <p:sp>
        <p:nvSpPr>
          <p:cNvPr id="161" name="TextBox 160"/>
          <p:cNvSpPr txBox="1"/>
          <p:nvPr/>
        </p:nvSpPr>
        <p:spPr>
          <a:xfrm>
            <a:off x="4748712" y="6457890"/>
            <a:ext cx="4384534"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smtClean="0">
                <a:solidFill>
                  <a:srgbClr val="2D2D8A"/>
                </a:solidFill>
              </a:rPr>
              <a:t>N.</a:t>
            </a:r>
            <a:r>
              <a:rPr kumimoji="0" lang="en-US" sz="2000" b="0" i="0" u="none" strike="noStrike" kern="0" cap="none" spc="0" normalizeH="0" baseline="0" noProof="0" dirty="0" smtClean="0">
                <a:ln>
                  <a:noFill/>
                </a:ln>
                <a:solidFill>
                  <a:srgbClr val="2D2D8A"/>
                </a:solidFill>
                <a:effectLst/>
                <a:uLnTx/>
                <a:uFillTx/>
              </a:rPr>
              <a:t> </a:t>
            </a:r>
            <a:r>
              <a:rPr kumimoji="0" lang="en-US" sz="2000" b="0" i="0" u="none" strike="noStrike" kern="0" cap="none" spc="0" normalizeH="0" baseline="0" noProof="0" dirty="0" err="1" smtClean="0">
                <a:ln>
                  <a:noFill/>
                </a:ln>
                <a:solidFill>
                  <a:srgbClr val="2D2D8A"/>
                </a:solidFill>
                <a:effectLst/>
                <a:uLnTx/>
                <a:uFillTx/>
              </a:rPr>
              <a:t>Bonesteel</a:t>
            </a:r>
            <a:r>
              <a:rPr kumimoji="0" lang="en-US" sz="2000" b="0" i="0" u="none" strike="noStrike" kern="0" cap="none" spc="0" normalizeH="0" baseline="0" noProof="0" dirty="0" smtClean="0">
                <a:ln>
                  <a:noFill/>
                </a:ln>
                <a:solidFill>
                  <a:srgbClr val="2D2D8A"/>
                </a:solidFill>
                <a:effectLst/>
                <a:uLnTx/>
                <a:uFillTx/>
              </a:rPr>
              <a:t>, </a:t>
            </a:r>
            <a:r>
              <a:rPr kumimoji="0" lang="en-US" sz="2000" b="0" i="0" u="none" strike="noStrike" kern="0" cap="none" spc="0" normalizeH="0" baseline="0" noProof="0" dirty="0" smtClean="0">
                <a:ln>
                  <a:noFill/>
                </a:ln>
                <a:solidFill>
                  <a:srgbClr val="2D2D8A"/>
                </a:solidFill>
                <a:effectLst/>
                <a:uLnTx/>
                <a:uFillTx/>
              </a:rPr>
              <a:t>D.P. </a:t>
            </a:r>
            <a:r>
              <a:rPr kumimoji="0" lang="en-US" sz="2000" b="0" i="0" u="none" strike="noStrike" kern="0" cap="none" spc="0" normalizeH="0" baseline="0" noProof="0" dirty="0" err="1" smtClean="0">
                <a:ln>
                  <a:noFill/>
                </a:ln>
                <a:solidFill>
                  <a:srgbClr val="2D2D8A"/>
                </a:solidFill>
                <a:effectLst/>
                <a:uLnTx/>
                <a:uFillTx/>
              </a:rPr>
              <a:t>DiVincenzo</a:t>
            </a:r>
            <a:r>
              <a:rPr kumimoji="0" lang="en-US" sz="2000" b="0" i="0" u="none" strike="noStrike" kern="0" cap="none" spc="0" normalizeH="0" baseline="0" noProof="0" dirty="0" smtClean="0">
                <a:ln>
                  <a:noFill/>
                </a:ln>
                <a:solidFill>
                  <a:srgbClr val="2D2D8A"/>
                </a:solidFill>
                <a:effectLst/>
                <a:uLnTx/>
                <a:uFillTx/>
              </a:rPr>
              <a:t>, PRB 2012 </a:t>
            </a:r>
            <a:endParaRPr kumimoji="0" lang="en-US" sz="2000" b="0" i="0" u="none" strike="noStrike" kern="0" cap="none" spc="0" normalizeH="0" baseline="0" noProof="0" dirty="0">
              <a:ln>
                <a:noFill/>
              </a:ln>
              <a:solidFill>
                <a:srgbClr val="2D2D8A"/>
              </a:solidFill>
              <a:effectLst/>
              <a:uLnTx/>
              <a:uFillTx/>
            </a:endParaRPr>
          </a:p>
        </p:txBody>
      </p:sp>
    </p:spTree>
    <p:extLst>
      <p:ext uri="{BB962C8B-B14F-4D97-AF65-F5344CB8AC3E}">
        <p14:creationId xmlns:p14="http://schemas.microsoft.com/office/powerpoint/2010/main" val="289419625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tle 1"/>
          <p:cNvSpPr>
            <a:spLocks noGrp="1"/>
          </p:cNvSpPr>
          <p:nvPr>
            <p:ph type="title"/>
          </p:nvPr>
        </p:nvSpPr>
        <p:spPr>
          <a:xfrm>
            <a:off x="228600" y="0"/>
            <a:ext cx="8610600" cy="1143000"/>
          </a:xfrm>
        </p:spPr>
        <p:txBody>
          <a:bodyPr/>
          <a:lstStyle/>
          <a:p>
            <a:pPr eaLnBrk="1" hangingPunct="1"/>
            <a:r>
              <a:rPr lang="en-US" sz="3600" dirty="0" smtClean="0">
                <a:latin typeface="Arial" pitchFamily="34" charset="0"/>
                <a:cs typeface="Arial" pitchFamily="34" charset="0"/>
              </a:rPr>
              <a:t>Gate Count</a:t>
            </a:r>
          </a:p>
        </p:txBody>
      </p:sp>
      <p:grpSp>
        <p:nvGrpSpPr>
          <p:cNvPr id="2" name="Group 188"/>
          <p:cNvGrpSpPr/>
          <p:nvPr/>
        </p:nvGrpSpPr>
        <p:grpSpPr>
          <a:xfrm>
            <a:off x="3590925" y="1185863"/>
            <a:ext cx="5181600" cy="3462337"/>
            <a:chOff x="268288" y="1233488"/>
            <a:chExt cx="5494337" cy="3582452"/>
          </a:xfrm>
        </p:grpSpPr>
        <p:cxnSp>
          <p:nvCxnSpPr>
            <p:cNvPr id="4" name="Straight Connector 3"/>
            <p:cNvCxnSpPr/>
            <p:nvPr/>
          </p:nvCxnSpPr>
          <p:spPr bwMode="auto">
            <a:xfrm>
              <a:off x="3191469" y="3529740"/>
              <a:ext cx="0" cy="80356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bwMode="auto">
            <a:xfrm>
              <a:off x="2364271" y="4294742"/>
              <a:ext cx="17862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 name="Object 326"/>
            <p:cNvGraphicFramePr>
              <a:graphicFrameLocks noChangeAspect="1"/>
            </p:cNvGraphicFramePr>
            <p:nvPr/>
          </p:nvGraphicFramePr>
          <p:xfrm>
            <a:off x="1981268" y="4112244"/>
            <a:ext cx="318827" cy="431813"/>
          </p:xfrm>
          <a:graphic>
            <a:graphicData uri="http://schemas.openxmlformats.org/presentationml/2006/ole">
              <mc:AlternateContent xmlns:mc="http://schemas.openxmlformats.org/markup-compatibility/2006">
                <mc:Choice xmlns:v="urn:schemas-microsoft-com:vml" Requires="v">
                  <p:oleObj spid="_x0000_s14385" name="Equation" r:id="rId3" imgW="215713" imgH="253780" progId="Equation.3">
                    <p:embed/>
                  </p:oleObj>
                </mc:Choice>
                <mc:Fallback>
                  <p:oleObj name="Equation" r:id="rId3" imgW="215713" imgH="2537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68" y="4112244"/>
                          <a:ext cx="318827" cy="431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52"/>
            <p:cNvSpPr txBox="1">
              <a:spLocks noChangeArrowheads="1"/>
            </p:cNvSpPr>
            <p:nvPr/>
          </p:nvSpPr>
          <p:spPr bwMode="auto">
            <a:xfrm>
              <a:off x="315140" y="1665301"/>
              <a:ext cx="331792" cy="382145"/>
            </a:xfrm>
            <a:prstGeom prst="rect">
              <a:avLst/>
            </a:prstGeom>
            <a:noFill/>
            <a:ln w="9525">
              <a:noFill/>
              <a:miter lim="800000"/>
              <a:headEnd/>
              <a:tailEnd/>
            </a:ln>
          </p:spPr>
          <p:txBody>
            <a:bodyPr wrap="none">
              <a:spAutoFit/>
            </a:bodyPr>
            <a:lstStyle/>
            <a:p>
              <a:r>
                <a:rPr lang="en-US" sz="1800"/>
                <a:t>3</a:t>
              </a:r>
            </a:p>
          </p:txBody>
        </p:sp>
        <p:sp>
          <p:nvSpPr>
            <p:cNvPr id="8" name="TextBox 53"/>
            <p:cNvSpPr txBox="1">
              <a:spLocks noChangeArrowheads="1"/>
            </p:cNvSpPr>
            <p:nvPr/>
          </p:nvSpPr>
          <p:spPr bwMode="auto">
            <a:xfrm>
              <a:off x="315140" y="1859503"/>
              <a:ext cx="331792" cy="382145"/>
            </a:xfrm>
            <a:prstGeom prst="rect">
              <a:avLst/>
            </a:prstGeom>
            <a:noFill/>
            <a:ln w="9525">
              <a:noFill/>
              <a:miter lim="800000"/>
              <a:headEnd/>
              <a:tailEnd/>
            </a:ln>
          </p:spPr>
          <p:txBody>
            <a:bodyPr wrap="none">
              <a:spAutoFit/>
            </a:bodyPr>
            <a:lstStyle/>
            <a:p>
              <a:r>
                <a:rPr lang="en-US" sz="1800"/>
                <a:t>4</a:t>
              </a:r>
            </a:p>
          </p:txBody>
        </p:sp>
        <p:sp>
          <p:nvSpPr>
            <p:cNvPr id="9" name="TextBox 54"/>
            <p:cNvSpPr txBox="1">
              <a:spLocks noChangeArrowheads="1"/>
            </p:cNvSpPr>
            <p:nvPr/>
          </p:nvSpPr>
          <p:spPr bwMode="auto">
            <a:xfrm>
              <a:off x="315140" y="2051420"/>
              <a:ext cx="331792" cy="382145"/>
            </a:xfrm>
            <a:prstGeom prst="rect">
              <a:avLst/>
            </a:prstGeom>
            <a:noFill/>
            <a:ln w="9525">
              <a:noFill/>
              <a:miter lim="800000"/>
              <a:headEnd/>
              <a:tailEnd/>
            </a:ln>
          </p:spPr>
          <p:txBody>
            <a:bodyPr wrap="none">
              <a:spAutoFit/>
            </a:bodyPr>
            <a:lstStyle/>
            <a:p>
              <a:r>
                <a:rPr lang="en-US" sz="1800"/>
                <a:t>5</a:t>
              </a:r>
            </a:p>
          </p:txBody>
        </p:sp>
        <p:sp>
          <p:nvSpPr>
            <p:cNvPr id="10" name="TextBox 58"/>
            <p:cNvSpPr txBox="1">
              <a:spLocks noChangeArrowheads="1"/>
            </p:cNvSpPr>
            <p:nvPr/>
          </p:nvSpPr>
          <p:spPr bwMode="auto">
            <a:xfrm>
              <a:off x="315140" y="2243337"/>
              <a:ext cx="331792" cy="382145"/>
            </a:xfrm>
            <a:prstGeom prst="rect">
              <a:avLst/>
            </a:prstGeom>
            <a:noFill/>
            <a:ln w="9525">
              <a:noFill/>
              <a:miter lim="800000"/>
              <a:headEnd/>
              <a:tailEnd/>
            </a:ln>
          </p:spPr>
          <p:txBody>
            <a:bodyPr wrap="none">
              <a:spAutoFit/>
            </a:bodyPr>
            <a:lstStyle/>
            <a:p>
              <a:r>
                <a:rPr lang="en-US" sz="1800"/>
                <a:t>6</a:t>
              </a:r>
            </a:p>
          </p:txBody>
        </p:sp>
        <p:sp>
          <p:nvSpPr>
            <p:cNvPr id="11" name="TextBox 52"/>
            <p:cNvSpPr txBox="1">
              <a:spLocks noChangeArrowheads="1"/>
            </p:cNvSpPr>
            <p:nvPr/>
          </p:nvSpPr>
          <p:spPr bwMode="auto">
            <a:xfrm>
              <a:off x="315140" y="1279183"/>
              <a:ext cx="331792" cy="382145"/>
            </a:xfrm>
            <a:prstGeom prst="rect">
              <a:avLst/>
            </a:prstGeom>
            <a:noFill/>
            <a:ln w="9525">
              <a:noFill/>
              <a:miter lim="800000"/>
              <a:headEnd/>
              <a:tailEnd/>
            </a:ln>
          </p:spPr>
          <p:txBody>
            <a:bodyPr wrap="none">
              <a:spAutoFit/>
            </a:bodyPr>
            <a:lstStyle/>
            <a:p>
              <a:r>
                <a:rPr lang="en-US" sz="1800"/>
                <a:t>1</a:t>
              </a:r>
            </a:p>
          </p:txBody>
        </p:sp>
        <p:sp>
          <p:nvSpPr>
            <p:cNvPr id="12" name="TextBox 53"/>
            <p:cNvSpPr txBox="1">
              <a:spLocks noChangeArrowheads="1"/>
            </p:cNvSpPr>
            <p:nvPr/>
          </p:nvSpPr>
          <p:spPr bwMode="auto">
            <a:xfrm>
              <a:off x="315140" y="1472242"/>
              <a:ext cx="331792" cy="382145"/>
            </a:xfrm>
            <a:prstGeom prst="rect">
              <a:avLst/>
            </a:prstGeom>
            <a:noFill/>
            <a:ln w="9525">
              <a:noFill/>
              <a:miter lim="800000"/>
              <a:headEnd/>
              <a:tailEnd/>
            </a:ln>
          </p:spPr>
          <p:txBody>
            <a:bodyPr wrap="none">
              <a:spAutoFit/>
            </a:bodyPr>
            <a:lstStyle/>
            <a:p>
              <a:r>
                <a:rPr lang="en-US" sz="1800"/>
                <a:t>2</a:t>
              </a:r>
            </a:p>
          </p:txBody>
        </p:sp>
        <p:cxnSp>
          <p:nvCxnSpPr>
            <p:cNvPr id="13" name="Straight Connector 12"/>
            <p:cNvCxnSpPr/>
            <p:nvPr/>
          </p:nvCxnSpPr>
          <p:spPr bwMode="auto">
            <a:xfrm>
              <a:off x="609119" y="1418830"/>
              <a:ext cx="515350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auto">
            <a:xfrm>
              <a:off x="609119" y="1609148"/>
              <a:ext cx="515350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auto">
            <a:xfrm>
              <a:off x="609119" y="1800710"/>
              <a:ext cx="515350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auto">
            <a:xfrm>
              <a:off x="609119" y="1991027"/>
              <a:ext cx="515350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auto">
            <a:xfrm>
              <a:off x="609119" y="2181345"/>
              <a:ext cx="515350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auto">
            <a:xfrm>
              <a:off x="609119" y="2374150"/>
              <a:ext cx="515350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a:off x="609119" y="2564469"/>
              <a:ext cx="5153506"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auto">
            <a:xfrm>
              <a:off x="609119" y="2754786"/>
              <a:ext cx="5153506"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a:off x="609119" y="2946348"/>
              <a:ext cx="5153506"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a:off x="609119" y="3136666"/>
              <a:ext cx="5153506"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auto">
            <a:xfrm>
              <a:off x="609119" y="3326983"/>
              <a:ext cx="5153506"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auto">
            <a:xfrm>
              <a:off x="609119" y="3518545"/>
              <a:ext cx="5153506"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5" name="TextBox 52"/>
            <p:cNvSpPr txBox="1">
              <a:spLocks noChangeArrowheads="1"/>
            </p:cNvSpPr>
            <p:nvPr/>
          </p:nvSpPr>
          <p:spPr bwMode="auto">
            <a:xfrm>
              <a:off x="311712" y="2823658"/>
              <a:ext cx="331792" cy="382145"/>
            </a:xfrm>
            <a:prstGeom prst="rect">
              <a:avLst/>
            </a:prstGeom>
            <a:noFill/>
            <a:ln w="9525">
              <a:noFill/>
              <a:miter lim="800000"/>
              <a:headEnd/>
              <a:tailEnd/>
            </a:ln>
          </p:spPr>
          <p:txBody>
            <a:bodyPr wrap="none">
              <a:spAutoFit/>
            </a:bodyPr>
            <a:lstStyle/>
            <a:p>
              <a:r>
                <a:rPr lang="en-US" sz="1800"/>
                <a:t>9</a:t>
              </a:r>
            </a:p>
          </p:txBody>
        </p:sp>
        <p:sp>
          <p:nvSpPr>
            <p:cNvPr id="26" name="TextBox 53"/>
            <p:cNvSpPr txBox="1">
              <a:spLocks noChangeArrowheads="1"/>
            </p:cNvSpPr>
            <p:nvPr/>
          </p:nvSpPr>
          <p:spPr bwMode="auto">
            <a:xfrm>
              <a:off x="268288" y="3015575"/>
              <a:ext cx="467771" cy="382145"/>
            </a:xfrm>
            <a:prstGeom prst="rect">
              <a:avLst/>
            </a:prstGeom>
            <a:noFill/>
            <a:ln w="9525">
              <a:noFill/>
              <a:miter lim="800000"/>
              <a:headEnd/>
              <a:tailEnd/>
            </a:ln>
          </p:spPr>
          <p:txBody>
            <a:bodyPr wrap="none">
              <a:spAutoFit/>
            </a:bodyPr>
            <a:lstStyle/>
            <a:p>
              <a:r>
                <a:rPr lang="en-US" sz="1800"/>
                <a:t>10</a:t>
              </a:r>
            </a:p>
          </p:txBody>
        </p:sp>
        <p:sp>
          <p:nvSpPr>
            <p:cNvPr id="27" name="TextBox 54"/>
            <p:cNvSpPr txBox="1">
              <a:spLocks noChangeArrowheads="1"/>
            </p:cNvSpPr>
            <p:nvPr/>
          </p:nvSpPr>
          <p:spPr bwMode="auto">
            <a:xfrm>
              <a:off x="274001" y="3208635"/>
              <a:ext cx="449619" cy="382145"/>
            </a:xfrm>
            <a:prstGeom prst="rect">
              <a:avLst/>
            </a:prstGeom>
            <a:noFill/>
            <a:ln w="9525">
              <a:noFill/>
              <a:miter lim="800000"/>
              <a:headEnd/>
              <a:tailEnd/>
            </a:ln>
          </p:spPr>
          <p:txBody>
            <a:bodyPr wrap="none">
              <a:spAutoFit/>
            </a:bodyPr>
            <a:lstStyle/>
            <a:p>
              <a:r>
                <a:rPr lang="en-US" sz="1800"/>
                <a:t>11</a:t>
              </a:r>
            </a:p>
          </p:txBody>
        </p:sp>
        <p:sp>
          <p:nvSpPr>
            <p:cNvPr id="28" name="TextBox 58"/>
            <p:cNvSpPr txBox="1">
              <a:spLocks noChangeArrowheads="1"/>
            </p:cNvSpPr>
            <p:nvPr/>
          </p:nvSpPr>
          <p:spPr bwMode="auto">
            <a:xfrm>
              <a:off x="268288" y="3401694"/>
              <a:ext cx="467771" cy="382145"/>
            </a:xfrm>
            <a:prstGeom prst="rect">
              <a:avLst/>
            </a:prstGeom>
            <a:noFill/>
            <a:ln w="9525">
              <a:noFill/>
              <a:miter lim="800000"/>
              <a:headEnd/>
              <a:tailEnd/>
            </a:ln>
          </p:spPr>
          <p:txBody>
            <a:bodyPr wrap="none">
              <a:spAutoFit/>
            </a:bodyPr>
            <a:lstStyle/>
            <a:p>
              <a:r>
                <a:rPr lang="en-US" sz="1800"/>
                <a:t>12</a:t>
              </a:r>
            </a:p>
          </p:txBody>
        </p:sp>
        <p:sp>
          <p:nvSpPr>
            <p:cNvPr id="29" name="TextBox 52"/>
            <p:cNvSpPr txBox="1">
              <a:spLocks noChangeArrowheads="1"/>
            </p:cNvSpPr>
            <p:nvPr/>
          </p:nvSpPr>
          <p:spPr bwMode="auto">
            <a:xfrm>
              <a:off x="311712" y="2437539"/>
              <a:ext cx="331792" cy="382145"/>
            </a:xfrm>
            <a:prstGeom prst="rect">
              <a:avLst/>
            </a:prstGeom>
            <a:noFill/>
            <a:ln w="9525">
              <a:noFill/>
              <a:miter lim="800000"/>
              <a:headEnd/>
              <a:tailEnd/>
            </a:ln>
          </p:spPr>
          <p:txBody>
            <a:bodyPr wrap="none">
              <a:spAutoFit/>
            </a:bodyPr>
            <a:lstStyle/>
            <a:p>
              <a:r>
                <a:rPr lang="en-US" sz="1800"/>
                <a:t>7</a:t>
              </a:r>
            </a:p>
          </p:txBody>
        </p:sp>
        <p:sp>
          <p:nvSpPr>
            <p:cNvPr id="30" name="TextBox 53"/>
            <p:cNvSpPr txBox="1">
              <a:spLocks noChangeArrowheads="1"/>
            </p:cNvSpPr>
            <p:nvPr/>
          </p:nvSpPr>
          <p:spPr bwMode="auto">
            <a:xfrm>
              <a:off x="311712" y="2630599"/>
              <a:ext cx="331792" cy="382145"/>
            </a:xfrm>
            <a:prstGeom prst="rect">
              <a:avLst/>
            </a:prstGeom>
            <a:noFill/>
            <a:ln w="9525">
              <a:noFill/>
              <a:miter lim="800000"/>
              <a:headEnd/>
              <a:tailEnd/>
            </a:ln>
          </p:spPr>
          <p:txBody>
            <a:bodyPr wrap="none">
              <a:spAutoFit/>
            </a:bodyPr>
            <a:lstStyle/>
            <a:p>
              <a:r>
                <a:rPr lang="en-US" sz="1800"/>
                <a:t>8</a:t>
              </a:r>
            </a:p>
          </p:txBody>
        </p:sp>
        <p:sp>
          <p:nvSpPr>
            <p:cNvPr id="31" name="Rectangle 30"/>
            <p:cNvSpPr/>
            <p:nvPr/>
          </p:nvSpPr>
          <p:spPr bwMode="auto">
            <a:xfrm>
              <a:off x="732994" y="3600229"/>
              <a:ext cx="448071" cy="382145"/>
            </a:xfrm>
            <a:prstGeom prst="rect">
              <a:avLst/>
            </a:prstGeom>
            <a:noFill/>
          </p:spPr>
          <p:txBody>
            <a:bodyPr>
              <a:spAutoFit/>
            </a:bodyPr>
            <a:lstStyle/>
            <a:p>
              <a:pPr algn="ctr">
                <a:defRPr/>
              </a:pPr>
              <a:r>
                <a:rPr 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F</a:t>
              </a:r>
            </a:p>
          </p:txBody>
        </p:sp>
        <p:sp>
          <p:nvSpPr>
            <p:cNvPr id="32" name="Rectangle 31"/>
            <p:cNvSpPr/>
            <p:nvPr/>
          </p:nvSpPr>
          <p:spPr bwMode="auto">
            <a:xfrm>
              <a:off x="1157681" y="3654131"/>
              <a:ext cx="335855" cy="32092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3" name="Rectangle 32"/>
            <p:cNvSpPr/>
            <p:nvPr/>
          </p:nvSpPr>
          <p:spPr bwMode="auto">
            <a:xfrm>
              <a:off x="1104629" y="3600229"/>
              <a:ext cx="448071" cy="382145"/>
            </a:xfrm>
            <a:prstGeom prst="rect">
              <a:avLst/>
            </a:prstGeom>
            <a:noFill/>
          </p:spPr>
          <p:txBody>
            <a:bodyPr>
              <a:spAutoFit/>
            </a:bodyPr>
            <a:lstStyle/>
            <a:p>
              <a:pPr algn="ctr">
                <a:defRPr/>
              </a:pPr>
              <a:r>
                <a:rPr 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F</a:t>
              </a:r>
            </a:p>
          </p:txBody>
        </p:sp>
        <p:sp>
          <p:nvSpPr>
            <p:cNvPr id="34" name="Rectangle 33"/>
            <p:cNvSpPr/>
            <p:nvPr/>
          </p:nvSpPr>
          <p:spPr bwMode="auto">
            <a:xfrm>
              <a:off x="1902782" y="3654131"/>
              <a:ext cx="333367" cy="32092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5" name="Rectangle 34"/>
            <p:cNvSpPr/>
            <p:nvPr/>
          </p:nvSpPr>
          <p:spPr bwMode="auto">
            <a:xfrm>
              <a:off x="1847826" y="3600229"/>
              <a:ext cx="448072" cy="382145"/>
            </a:xfrm>
            <a:prstGeom prst="rect">
              <a:avLst/>
            </a:prstGeom>
            <a:noFill/>
          </p:spPr>
          <p:txBody>
            <a:bodyPr>
              <a:spAutoFit/>
            </a:bodyPr>
            <a:lstStyle/>
            <a:p>
              <a:pPr algn="ctr">
                <a:defRPr/>
              </a:pPr>
              <a:r>
                <a:rPr 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F</a:t>
              </a:r>
            </a:p>
          </p:txBody>
        </p:sp>
        <p:sp>
          <p:nvSpPr>
            <p:cNvPr id="36" name="Rectangle 35"/>
            <p:cNvSpPr/>
            <p:nvPr/>
          </p:nvSpPr>
          <p:spPr bwMode="auto">
            <a:xfrm>
              <a:off x="1529610" y="3654131"/>
              <a:ext cx="334611" cy="32092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7" name="Rectangle 36"/>
            <p:cNvSpPr/>
            <p:nvPr/>
          </p:nvSpPr>
          <p:spPr bwMode="auto">
            <a:xfrm>
              <a:off x="1476191" y="3600229"/>
              <a:ext cx="447077" cy="382145"/>
            </a:xfrm>
            <a:prstGeom prst="rect">
              <a:avLst/>
            </a:prstGeom>
            <a:noFill/>
          </p:spPr>
          <p:txBody>
            <a:bodyPr>
              <a:spAutoFit/>
            </a:bodyPr>
            <a:lstStyle/>
            <a:p>
              <a:pPr algn="ctr">
                <a:defRPr/>
              </a:pPr>
              <a:r>
                <a:rPr 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F</a:t>
              </a:r>
            </a:p>
          </p:txBody>
        </p:sp>
        <p:sp>
          <p:nvSpPr>
            <p:cNvPr id="38" name="Rectangle 37"/>
            <p:cNvSpPr/>
            <p:nvPr/>
          </p:nvSpPr>
          <p:spPr bwMode="auto">
            <a:xfrm>
              <a:off x="2273466" y="3654131"/>
              <a:ext cx="334611" cy="32092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9" name="Rectangle 38"/>
            <p:cNvSpPr/>
            <p:nvPr/>
          </p:nvSpPr>
          <p:spPr bwMode="auto">
            <a:xfrm>
              <a:off x="2219102" y="3600069"/>
              <a:ext cx="448765" cy="382145"/>
            </a:xfrm>
            <a:prstGeom prst="rect">
              <a:avLst/>
            </a:prstGeom>
            <a:noFill/>
          </p:spPr>
          <p:txBody>
            <a:bodyPr>
              <a:spAutoFit/>
            </a:bodyPr>
            <a:lstStyle/>
            <a:p>
              <a:pPr algn="ctr">
                <a:defRPr/>
              </a:pPr>
              <a:r>
                <a:rPr 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F</a:t>
              </a:r>
              <a:r>
                <a:rPr 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ahoma" pitchFamily="34" charset="0"/>
                  <a:ea typeface="Tahoma" pitchFamily="34" charset="0"/>
                  <a:cs typeface="Tahoma" pitchFamily="34" charset="0"/>
                </a:rPr>
                <a:t>’</a:t>
              </a:r>
              <a:endParaRPr 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p:txBody>
        </p:sp>
        <p:sp>
          <p:nvSpPr>
            <p:cNvPr id="40" name="Rectangle 39"/>
            <p:cNvSpPr/>
            <p:nvPr/>
          </p:nvSpPr>
          <p:spPr bwMode="auto">
            <a:xfrm>
              <a:off x="1568171" y="1676319"/>
              <a:ext cx="294806" cy="1980300"/>
            </a:xfrm>
            <a:prstGeom prst="rect">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1">
                <a:solidFill>
                  <a:srgbClr val="FFFFFF"/>
                </a:solidFill>
                <a:latin typeface="Arial" charset="0"/>
              </a:endParaRPr>
            </a:p>
          </p:txBody>
        </p:sp>
        <p:sp>
          <p:nvSpPr>
            <p:cNvPr id="41" name="TextBox 100"/>
            <p:cNvSpPr txBox="1">
              <a:spLocks noChangeArrowheads="1"/>
            </p:cNvSpPr>
            <p:nvPr/>
          </p:nvSpPr>
          <p:spPr bwMode="auto">
            <a:xfrm>
              <a:off x="1595019" y="1612753"/>
              <a:ext cx="191982" cy="382145"/>
            </a:xfrm>
            <a:prstGeom prst="rect">
              <a:avLst/>
            </a:prstGeom>
            <a:noFill/>
            <a:ln w="9525">
              <a:noFill/>
              <a:miter lim="800000"/>
              <a:headEnd/>
              <a:tailEnd/>
            </a:ln>
          </p:spPr>
          <p:txBody>
            <a:bodyPr>
              <a:spAutoFit/>
            </a:bodyPr>
            <a:lstStyle/>
            <a:p>
              <a:r>
                <a:rPr lang="en-US" sz="1800" b="1"/>
                <a:t>b</a:t>
              </a:r>
            </a:p>
          </p:txBody>
        </p:sp>
        <p:sp>
          <p:nvSpPr>
            <p:cNvPr id="42" name="TextBox 101"/>
            <p:cNvSpPr txBox="1">
              <a:spLocks noChangeArrowheads="1"/>
            </p:cNvSpPr>
            <p:nvPr/>
          </p:nvSpPr>
          <p:spPr bwMode="auto">
            <a:xfrm>
              <a:off x="1595019" y="2956172"/>
              <a:ext cx="182840" cy="382145"/>
            </a:xfrm>
            <a:prstGeom prst="rect">
              <a:avLst/>
            </a:prstGeom>
            <a:solidFill>
              <a:srgbClr val="92D050"/>
            </a:solidFill>
            <a:ln w="9525">
              <a:noFill/>
              <a:miter lim="800000"/>
              <a:headEnd/>
              <a:tailEnd/>
            </a:ln>
          </p:spPr>
          <p:txBody>
            <a:bodyPr>
              <a:spAutoFit/>
            </a:bodyPr>
            <a:lstStyle/>
            <a:p>
              <a:r>
                <a:rPr lang="en-US" sz="1800" b="1"/>
                <a:t>a</a:t>
              </a:r>
            </a:p>
          </p:txBody>
        </p:sp>
        <p:sp>
          <p:nvSpPr>
            <p:cNvPr id="43" name="TextBox 102"/>
            <p:cNvSpPr txBox="1">
              <a:spLocks noChangeArrowheads="1"/>
            </p:cNvSpPr>
            <p:nvPr/>
          </p:nvSpPr>
          <p:spPr bwMode="auto">
            <a:xfrm>
              <a:off x="1595019" y="2776821"/>
              <a:ext cx="191982" cy="382145"/>
            </a:xfrm>
            <a:prstGeom prst="rect">
              <a:avLst/>
            </a:prstGeom>
            <a:noFill/>
            <a:ln w="9525">
              <a:noFill/>
              <a:miter lim="800000"/>
              <a:headEnd/>
              <a:tailEnd/>
            </a:ln>
          </p:spPr>
          <p:txBody>
            <a:bodyPr>
              <a:spAutoFit/>
            </a:bodyPr>
            <a:lstStyle/>
            <a:p>
              <a:r>
                <a:rPr lang="en-US" sz="1800" b="1">
                  <a:solidFill>
                    <a:srgbClr val="FF0000"/>
                  </a:solidFill>
                </a:rPr>
                <a:t>e</a:t>
              </a:r>
            </a:p>
          </p:txBody>
        </p:sp>
        <p:sp>
          <p:nvSpPr>
            <p:cNvPr id="44" name="TextBox 103"/>
            <p:cNvSpPr txBox="1">
              <a:spLocks noChangeArrowheads="1"/>
            </p:cNvSpPr>
            <p:nvPr/>
          </p:nvSpPr>
          <p:spPr bwMode="auto">
            <a:xfrm>
              <a:off x="1595019" y="2568911"/>
              <a:ext cx="191982" cy="382145"/>
            </a:xfrm>
            <a:prstGeom prst="rect">
              <a:avLst/>
            </a:prstGeom>
            <a:noFill/>
            <a:ln w="9525">
              <a:noFill/>
              <a:miter lim="800000"/>
              <a:headEnd/>
              <a:tailEnd/>
            </a:ln>
          </p:spPr>
          <p:txBody>
            <a:bodyPr>
              <a:spAutoFit/>
            </a:bodyPr>
            <a:lstStyle/>
            <a:p>
              <a:r>
                <a:rPr lang="en-US" sz="1800" b="1"/>
                <a:t>c</a:t>
              </a:r>
            </a:p>
          </p:txBody>
        </p:sp>
        <p:sp>
          <p:nvSpPr>
            <p:cNvPr id="45" name="TextBox 101"/>
            <p:cNvSpPr txBox="1">
              <a:spLocks noChangeArrowheads="1"/>
            </p:cNvSpPr>
            <p:nvPr/>
          </p:nvSpPr>
          <p:spPr bwMode="auto">
            <a:xfrm>
              <a:off x="1595019" y="3343434"/>
              <a:ext cx="182840" cy="382145"/>
            </a:xfrm>
            <a:prstGeom prst="rect">
              <a:avLst/>
            </a:prstGeom>
            <a:noFill/>
            <a:ln w="9525">
              <a:noFill/>
              <a:miter lim="800000"/>
              <a:headEnd/>
              <a:tailEnd/>
            </a:ln>
          </p:spPr>
          <p:txBody>
            <a:bodyPr>
              <a:spAutoFit/>
            </a:bodyPr>
            <a:lstStyle/>
            <a:p>
              <a:r>
                <a:rPr lang="en-US" sz="1800" b="1"/>
                <a:t>d</a:t>
              </a:r>
            </a:p>
          </p:txBody>
        </p:sp>
        <p:sp>
          <p:nvSpPr>
            <p:cNvPr id="46" name="Rectangle 45"/>
            <p:cNvSpPr/>
            <p:nvPr/>
          </p:nvSpPr>
          <p:spPr bwMode="auto">
            <a:xfrm>
              <a:off x="1922685" y="1884051"/>
              <a:ext cx="297293" cy="1772568"/>
            </a:xfrm>
            <a:prstGeom prst="rect">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1">
                <a:solidFill>
                  <a:srgbClr val="FFFFFF"/>
                </a:solidFill>
                <a:latin typeface="Arial" charset="0"/>
              </a:endParaRPr>
            </a:p>
          </p:txBody>
        </p:sp>
        <p:sp>
          <p:nvSpPr>
            <p:cNvPr id="47" name="TextBox 100"/>
            <p:cNvSpPr txBox="1">
              <a:spLocks noChangeArrowheads="1"/>
            </p:cNvSpPr>
            <p:nvPr/>
          </p:nvSpPr>
          <p:spPr bwMode="auto">
            <a:xfrm>
              <a:off x="1948129" y="1814951"/>
              <a:ext cx="190839" cy="382145"/>
            </a:xfrm>
            <a:prstGeom prst="rect">
              <a:avLst/>
            </a:prstGeom>
            <a:noFill/>
            <a:ln w="9525">
              <a:noFill/>
              <a:miter lim="800000"/>
              <a:headEnd/>
              <a:tailEnd/>
            </a:ln>
          </p:spPr>
          <p:txBody>
            <a:bodyPr>
              <a:spAutoFit/>
            </a:bodyPr>
            <a:lstStyle/>
            <a:p>
              <a:r>
                <a:rPr lang="en-US" sz="1800" b="1"/>
                <a:t>b</a:t>
              </a:r>
            </a:p>
          </p:txBody>
        </p:sp>
        <p:sp>
          <p:nvSpPr>
            <p:cNvPr id="48" name="TextBox 101"/>
            <p:cNvSpPr txBox="1">
              <a:spLocks noChangeArrowheads="1"/>
            </p:cNvSpPr>
            <p:nvPr/>
          </p:nvSpPr>
          <p:spPr bwMode="auto">
            <a:xfrm>
              <a:off x="1948129" y="2956172"/>
              <a:ext cx="180554" cy="382145"/>
            </a:xfrm>
            <a:prstGeom prst="rect">
              <a:avLst/>
            </a:prstGeom>
            <a:solidFill>
              <a:srgbClr val="92D050"/>
            </a:solidFill>
            <a:ln w="9525">
              <a:noFill/>
              <a:miter lim="800000"/>
              <a:headEnd/>
              <a:tailEnd/>
            </a:ln>
          </p:spPr>
          <p:txBody>
            <a:bodyPr>
              <a:spAutoFit/>
            </a:bodyPr>
            <a:lstStyle/>
            <a:p>
              <a:r>
                <a:rPr lang="en-US" sz="1800" b="1">
                  <a:solidFill>
                    <a:srgbClr val="FF0000"/>
                  </a:solidFill>
                </a:rPr>
                <a:t>e</a:t>
              </a:r>
            </a:p>
          </p:txBody>
        </p:sp>
        <p:sp>
          <p:nvSpPr>
            <p:cNvPr id="49" name="TextBox 102"/>
            <p:cNvSpPr txBox="1">
              <a:spLocks noChangeArrowheads="1"/>
            </p:cNvSpPr>
            <p:nvPr/>
          </p:nvSpPr>
          <p:spPr bwMode="auto">
            <a:xfrm>
              <a:off x="1948129" y="2776821"/>
              <a:ext cx="189697" cy="382145"/>
            </a:xfrm>
            <a:prstGeom prst="rect">
              <a:avLst/>
            </a:prstGeom>
            <a:noFill/>
            <a:ln w="9525">
              <a:noFill/>
              <a:miter lim="800000"/>
              <a:headEnd/>
              <a:tailEnd/>
            </a:ln>
          </p:spPr>
          <p:txBody>
            <a:bodyPr>
              <a:spAutoFit/>
            </a:bodyPr>
            <a:lstStyle/>
            <a:p>
              <a:r>
                <a:rPr lang="en-US" sz="1800" b="1"/>
                <a:t>c</a:t>
              </a:r>
            </a:p>
          </p:txBody>
        </p:sp>
        <p:sp>
          <p:nvSpPr>
            <p:cNvPr id="50" name="TextBox 101"/>
            <p:cNvSpPr txBox="1">
              <a:spLocks noChangeArrowheads="1"/>
            </p:cNvSpPr>
            <p:nvPr/>
          </p:nvSpPr>
          <p:spPr bwMode="auto">
            <a:xfrm>
              <a:off x="1948129" y="3343434"/>
              <a:ext cx="183982" cy="382145"/>
            </a:xfrm>
            <a:prstGeom prst="rect">
              <a:avLst/>
            </a:prstGeom>
            <a:noFill/>
            <a:ln w="9525">
              <a:noFill/>
              <a:miter lim="800000"/>
              <a:headEnd/>
              <a:tailEnd/>
            </a:ln>
          </p:spPr>
          <p:txBody>
            <a:bodyPr>
              <a:spAutoFit/>
            </a:bodyPr>
            <a:lstStyle/>
            <a:p>
              <a:r>
                <a:rPr lang="en-US" sz="1800" b="1"/>
                <a:t>d</a:t>
              </a:r>
            </a:p>
          </p:txBody>
        </p:sp>
        <p:sp>
          <p:nvSpPr>
            <p:cNvPr id="51" name="TextBox 101"/>
            <p:cNvSpPr txBox="1">
              <a:spLocks noChangeArrowheads="1"/>
            </p:cNvSpPr>
            <p:nvPr/>
          </p:nvSpPr>
          <p:spPr bwMode="auto">
            <a:xfrm>
              <a:off x="1948129" y="3148089"/>
              <a:ext cx="183982" cy="382145"/>
            </a:xfrm>
            <a:prstGeom prst="rect">
              <a:avLst/>
            </a:prstGeom>
            <a:noFill/>
            <a:ln w="9525">
              <a:noFill/>
              <a:miter lim="800000"/>
              <a:headEnd/>
              <a:tailEnd/>
            </a:ln>
          </p:spPr>
          <p:txBody>
            <a:bodyPr>
              <a:spAutoFit/>
            </a:bodyPr>
            <a:lstStyle/>
            <a:p>
              <a:r>
                <a:rPr lang="en-US" sz="1800" b="1"/>
                <a:t>a</a:t>
              </a:r>
            </a:p>
          </p:txBody>
        </p:sp>
        <p:sp>
          <p:nvSpPr>
            <p:cNvPr id="52" name="Rectangle 51"/>
            <p:cNvSpPr/>
            <p:nvPr/>
          </p:nvSpPr>
          <p:spPr bwMode="auto">
            <a:xfrm>
              <a:off x="2282173" y="2070637"/>
              <a:ext cx="319685" cy="1585982"/>
            </a:xfrm>
            <a:prstGeom prst="rect">
              <a:avLst/>
            </a:prstGeom>
            <a:solidFill>
              <a:schemeClr val="accent3">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1">
                <a:solidFill>
                  <a:srgbClr val="FFFFFF"/>
                </a:solidFill>
                <a:latin typeface="Arial" charset="0"/>
              </a:endParaRPr>
            </a:p>
          </p:txBody>
        </p:sp>
        <p:sp>
          <p:nvSpPr>
            <p:cNvPr id="53" name="TextBox 100"/>
            <p:cNvSpPr txBox="1">
              <a:spLocks noChangeArrowheads="1"/>
            </p:cNvSpPr>
            <p:nvPr/>
          </p:nvSpPr>
          <p:spPr bwMode="auto">
            <a:xfrm>
              <a:off x="2318380" y="3343434"/>
              <a:ext cx="204552" cy="382145"/>
            </a:xfrm>
            <a:prstGeom prst="rect">
              <a:avLst/>
            </a:prstGeom>
            <a:noFill/>
            <a:ln w="9525">
              <a:noFill/>
              <a:miter lim="800000"/>
              <a:headEnd/>
              <a:tailEnd/>
            </a:ln>
          </p:spPr>
          <p:txBody>
            <a:bodyPr>
              <a:spAutoFit/>
            </a:bodyPr>
            <a:lstStyle/>
            <a:p>
              <a:r>
                <a:rPr lang="en-US" sz="1800" b="1"/>
                <a:t>a</a:t>
              </a:r>
            </a:p>
          </p:txBody>
        </p:sp>
        <p:sp>
          <p:nvSpPr>
            <p:cNvPr id="54" name="TextBox 102"/>
            <p:cNvSpPr txBox="1">
              <a:spLocks noChangeArrowheads="1"/>
            </p:cNvSpPr>
            <p:nvPr/>
          </p:nvSpPr>
          <p:spPr bwMode="auto">
            <a:xfrm>
              <a:off x="2318380" y="3148089"/>
              <a:ext cx="169127" cy="382145"/>
            </a:xfrm>
            <a:prstGeom prst="rect">
              <a:avLst/>
            </a:prstGeom>
            <a:noFill/>
            <a:ln w="9525">
              <a:noFill/>
              <a:miter lim="800000"/>
              <a:headEnd/>
              <a:tailEnd/>
            </a:ln>
          </p:spPr>
          <p:txBody>
            <a:bodyPr>
              <a:spAutoFit/>
            </a:bodyPr>
            <a:lstStyle/>
            <a:p>
              <a:r>
                <a:rPr lang="en-US" sz="1800" b="1">
                  <a:solidFill>
                    <a:srgbClr val="FF0000"/>
                  </a:solidFill>
                </a:rPr>
                <a:t>e</a:t>
              </a:r>
            </a:p>
          </p:txBody>
        </p:sp>
        <p:sp>
          <p:nvSpPr>
            <p:cNvPr id="55" name="TextBox 103"/>
            <p:cNvSpPr txBox="1">
              <a:spLocks noChangeArrowheads="1"/>
            </p:cNvSpPr>
            <p:nvPr/>
          </p:nvSpPr>
          <p:spPr bwMode="auto">
            <a:xfrm>
              <a:off x="2318380" y="2009153"/>
              <a:ext cx="204552" cy="382145"/>
            </a:xfrm>
            <a:prstGeom prst="rect">
              <a:avLst/>
            </a:prstGeom>
            <a:noFill/>
            <a:ln w="9525">
              <a:noFill/>
              <a:miter lim="800000"/>
              <a:headEnd/>
              <a:tailEnd/>
            </a:ln>
          </p:spPr>
          <p:txBody>
            <a:bodyPr>
              <a:spAutoFit/>
            </a:bodyPr>
            <a:lstStyle/>
            <a:p>
              <a:r>
                <a:rPr lang="en-US" sz="1800" b="1"/>
                <a:t>b</a:t>
              </a:r>
            </a:p>
          </p:txBody>
        </p:sp>
        <p:sp>
          <p:nvSpPr>
            <p:cNvPr id="56" name="TextBox 101"/>
            <p:cNvSpPr txBox="1">
              <a:spLocks noChangeArrowheads="1"/>
            </p:cNvSpPr>
            <p:nvPr/>
          </p:nvSpPr>
          <p:spPr bwMode="auto">
            <a:xfrm>
              <a:off x="2318380" y="2956172"/>
              <a:ext cx="196553" cy="382145"/>
            </a:xfrm>
            <a:prstGeom prst="rect">
              <a:avLst/>
            </a:prstGeom>
            <a:noFill/>
            <a:ln w="9525">
              <a:noFill/>
              <a:miter lim="800000"/>
              <a:headEnd/>
              <a:tailEnd/>
            </a:ln>
          </p:spPr>
          <p:txBody>
            <a:bodyPr>
              <a:spAutoFit/>
            </a:bodyPr>
            <a:lstStyle/>
            <a:p>
              <a:r>
                <a:rPr lang="en-US" sz="1800" b="1"/>
                <a:t>c</a:t>
              </a:r>
            </a:p>
          </p:txBody>
        </p:sp>
        <p:sp>
          <p:nvSpPr>
            <p:cNvPr id="57" name="Rectangle 56"/>
            <p:cNvSpPr/>
            <p:nvPr/>
          </p:nvSpPr>
          <p:spPr bwMode="auto">
            <a:xfrm>
              <a:off x="2670272" y="3227470"/>
              <a:ext cx="296050" cy="429148"/>
            </a:xfrm>
            <a:prstGeom prst="rect">
              <a:avLst/>
            </a:prstGeom>
            <a:solidFill>
              <a:schemeClr val="accent4">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1">
                <a:solidFill>
                  <a:srgbClr val="FFFFFF"/>
                </a:solidFill>
                <a:latin typeface="Arial" charset="0"/>
              </a:endParaRPr>
            </a:p>
          </p:txBody>
        </p:sp>
        <p:sp>
          <p:nvSpPr>
            <p:cNvPr id="58" name="TextBox 100"/>
            <p:cNvSpPr txBox="1">
              <a:spLocks noChangeArrowheads="1"/>
            </p:cNvSpPr>
            <p:nvPr/>
          </p:nvSpPr>
          <p:spPr bwMode="auto">
            <a:xfrm>
              <a:off x="2702343" y="3148089"/>
              <a:ext cx="190839" cy="382145"/>
            </a:xfrm>
            <a:prstGeom prst="rect">
              <a:avLst/>
            </a:prstGeom>
            <a:noFill/>
            <a:ln w="9525">
              <a:noFill/>
              <a:miter lim="800000"/>
              <a:headEnd/>
              <a:tailEnd/>
            </a:ln>
          </p:spPr>
          <p:txBody>
            <a:bodyPr>
              <a:spAutoFit/>
            </a:bodyPr>
            <a:lstStyle/>
            <a:p>
              <a:r>
                <a:rPr lang="en-US" sz="1800" b="1"/>
                <a:t>a</a:t>
              </a:r>
            </a:p>
          </p:txBody>
        </p:sp>
        <p:sp>
          <p:nvSpPr>
            <p:cNvPr id="59" name="TextBox 103"/>
            <p:cNvSpPr txBox="1">
              <a:spLocks noChangeArrowheads="1"/>
            </p:cNvSpPr>
            <p:nvPr/>
          </p:nvSpPr>
          <p:spPr bwMode="auto">
            <a:xfrm>
              <a:off x="2702343" y="3343434"/>
              <a:ext cx="189697" cy="382145"/>
            </a:xfrm>
            <a:prstGeom prst="rect">
              <a:avLst/>
            </a:prstGeom>
            <a:noFill/>
            <a:ln w="9525">
              <a:noFill/>
              <a:miter lim="800000"/>
              <a:headEnd/>
              <a:tailEnd/>
            </a:ln>
          </p:spPr>
          <p:txBody>
            <a:bodyPr>
              <a:spAutoFit/>
            </a:bodyPr>
            <a:lstStyle/>
            <a:p>
              <a:r>
                <a:rPr lang="en-US" sz="1800" b="1">
                  <a:solidFill>
                    <a:srgbClr val="FF0000"/>
                  </a:solidFill>
                </a:rPr>
                <a:t>b</a:t>
              </a:r>
            </a:p>
          </p:txBody>
        </p:sp>
        <p:sp>
          <p:nvSpPr>
            <p:cNvPr id="60" name="Rectangle 59"/>
            <p:cNvSpPr/>
            <p:nvPr/>
          </p:nvSpPr>
          <p:spPr bwMode="auto">
            <a:xfrm>
              <a:off x="1193755" y="1504660"/>
              <a:ext cx="296050" cy="2151959"/>
            </a:xfrm>
            <a:prstGeom prst="rect">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1">
                <a:solidFill>
                  <a:srgbClr val="FFFFFF"/>
                </a:solidFill>
                <a:latin typeface="Arial" charset="0"/>
              </a:endParaRPr>
            </a:p>
          </p:txBody>
        </p:sp>
        <p:sp>
          <p:nvSpPr>
            <p:cNvPr id="61" name="TextBox 100"/>
            <p:cNvSpPr txBox="1">
              <a:spLocks noChangeArrowheads="1"/>
            </p:cNvSpPr>
            <p:nvPr/>
          </p:nvSpPr>
          <p:spPr bwMode="auto">
            <a:xfrm>
              <a:off x="1221341" y="1428833"/>
              <a:ext cx="191982" cy="382145"/>
            </a:xfrm>
            <a:prstGeom prst="rect">
              <a:avLst/>
            </a:prstGeom>
            <a:noFill/>
            <a:ln w="9525">
              <a:noFill/>
              <a:miter lim="800000"/>
              <a:headEnd/>
              <a:tailEnd/>
            </a:ln>
          </p:spPr>
          <p:txBody>
            <a:bodyPr>
              <a:spAutoFit/>
            </a:bodyPr>
            <a:lstStyle/>
            <a:p>
              <a:r>
                <a:rPr lang="en-US" sz="1800" b="1"/>
                <a:t>b</a:t>
              </a:r>
            </a:p>
          </p:txBody>
        </p:sp>
        <p:sp>
          <p:nvSpPr>
            <p:cNvPr id="62" name="TextBox 102"/>
            <p:cNvSpPr txBox="1">
              <a:spLocks noChangeArrowheads="1"/>
            </p:cNvSpPr>
            <p:nvPr/>
          </p:nvSpPr>
          <p:spPr bwMode="auto">
            <a:xfrm>
              <a:off x="1221341" y="2380421"/>
              <a:ext cx="189697" cy="382145"/>
            </a:xfrm>
            <a:prstGeom prst="rect">
              <a:avLst/>
            </a:prstGeom>
            <a:noFill/>
            <a:ln w="9525">
              <a:noFill/>
              <a:miter lim="800000"/>
              <a:headEnd/>
              <a:tailEnd/>
            </a:ln>
          </p:spPr>
          <p:txBody>
            <a:bodyPr>
              <a:spAutoFit/>
            </a:bodyPr>
            <a:lstStyle/>
            <a:p>
              <a:r>
                <a:rPr lang="en-US" sz="1800" b="1"/>
                <a:t>c</a:t>
              </a:r>
            </a:p>
          </p:txBody>
        </p:sp>
        <p:sp>
          <p:nvSpPr>
            <p:cNvPr id="63" name="TextBox 101"/>
            <p:cNvSpPr txBox="1">
              <a:spLocks noChangeArrowheads="1"/>
            </p:cNvSpPr>
            <p:nvPr/>
          </p:nvSpPr>
          <p:spPr bwMode="auto">
            <a:xfrm>
              <a:off x="1221341" y="3343434"/>
              <a:ext cx="183982" cy="382145"/>
            </a:xfrm>
            <a:prstGeom prst="rect">
              <a:avLst/>
            </a:prstGeom>
            <a:noFill/>
            <a:ln w="9525">
              <a:noFill/>
              <a:miter lim="800000"/>
              <a:headEnd/>
              <a:tailEnd/>
            </a:ln>
          </p:spPr>
          <p:txBody>
            <a:bodyPr>
              <a:spAutoFit/>
            </a:bodyPr>
            <a:lstStyle/>
            <a:p>
              <a:r>
                <a:rPr lang="en-US" sz="1800" b="1"/>
                <a:t>d</a:t>
              </a:r>
            </a:p>
          </p:txBody>
        </p:sp>
        <p:sp>
          <p:nvSpPr>
            <p:cNvPr id="64" name="TextBox 101"/>
            <p:cNvSpPr txBox="1">
              <a:spLocks noChangeArrowheads="1"/>
            </p:cNvSpPr>
            <p:nvPr/>
          </p:nvSpPr>
          <p:spPr bwMode="auto">
            <a:xfrm>
              <a:off x="1221341" y="2776821"/>
              <a:ext cx="183982" cy="382145"/>
            </a:xfrm>
            <a:prstGeom prst="rect">
              <a:avLst/>
            </a:prstGeom>
            <a:noFill/>
            <a:ln w="9525">
              <a:noFill/>
              <a:miter lim="800000"/>
              <a:headEnd/>
              <a:tailEnd/>
            </a:ln>
          </p:spPr>
          <p:txBody>
            <a:bodyPr>
              <a:spAutoFit/>
            </a:bodyPr>
            <a:lstStyle/>
            <a:p>
              <a:r>
                <a:rPr lang="en-US" sz="1800" b="1"/>
                <a:t>a</a:t>
              </a:r>
            </a:p>
          </p:txBody>
        </p:sp>
        <p:sp>
          <p:nvSpPr>
            <p:cNvPr id="65" name="Rectangle 64"/>
            <p:cNvSpPr/>
            <p:nvPr/>
          </p:nvSpPr>
          <p:spPr bwMode="auto">
            <a:xfrm>
              <a:off x="2644151" y="3654131"/>
              <a:ext cx="335855" cy="32092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6" name="Rectangle 65"/>
            <p:cNvSpPr/>
            <p:nvPr/>
          </p:nvSpPr>
          <p:spPr bwMode="auto">
            <a:xfrm>
              <a:off x="2590810" y="3600229"/>
              <a:ext cx="448626" cy="382145"/>
            </a:xfrm>
            <a:prstGeom prst="rect">
              <a:avLst/>
            </a:prstGeom>
            <a:noFill/>
          </p:spPr>
          <p:txBody>
            <a:bodyPr>
              <a:spAutoFit/>
            </a:bodyPr>
            <a:lstStyle/>
            <a:p>
              <a:pPr algn="ctr">
                <a:defRPr/>
              </a:pPr>
              <a:r>
                <a:rPr 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S</a:t>
              </a:r>
            </a:p>
          </p:txBody>
        </p:sp>
        <p:sp>
          <p:nvSpPr>
            <p:cNvPr id="67" name="Rectangle 66"/>
            <p:cNvSpPr/>
            <p:nvPr/>
          </p:nvSpPr>
          <p:spPr bwMode="auto">
            <a:xfrm flipH="1">
              <a:off x="5271282" y="3654131"/>
              <a:ext cx="333367" cy="32092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8" name="Rectangle 67"/>
            <p:cNvSpPr/>
            <p:nvPr/>
          </p:nvSpPr>
          <p:spPr bwMode="auto">
            <a:xfrm flipH="1">
              <a:off x="5211924" y="3600229"/>
              <a:ext cx="448072" cy="382145"/>
            </a:xfrm>
            <a:prstGeom prst="rect">
              <a:avLst/>
            </a:prstGeom>
            <a:noFill/>
          </p:spPr>
          <p:txBody>
            <a:bodyPr>
              <a:spAutoFit/>
            </a:bodyPr>
            <a:lstStyle/>
            <a:p>
              <a:pPr algn="ctr">
                <a:defRPr/>
              </a:pPr>
              <a:r>
                <a:rPr 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F</a:t>
              </a:r>
            </a:p>
          </p:txBody>
        </p:sp>
        <p:sp>
          <p:nvSpPr>
            <p:cNvPr id="69" name="Rectangle 68"/>
            <p:cNvSpPr/>
            <p:nvPr/>
          </p:nvSpPr>
          <p:spPr bwMode="auto">
            <a:xfrm flipH="1">
              <a:off x="4899353" y="3654131"/>
              <a:ext cx="335855" cy="32092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0" name="Rectangle 69"/>
            <p:cNvSpPr/>
            <p:nvPr/>
          </p:nvSpPr>
          <p:spPr bwMode="auto">
            <a:xfrm flipH="1">
              <a:off x="4840086" y="3600229"/>
              <a:ext cx="448072" cy="382145"/>
            </a:xfrm>
            <a:prstGeom prst="rect">
              <a:avLst/>
            </a:prstGeom>
            <a:noFill/>
          </p:spPr>
          <p:txBody>
            <a:bodyPr>
              <a:spAutoFit/>
            </a:bodyPr>
            <a:lstStyle/>
            <a:p>
              <a:pPr algn="ctr">
                <a:defRPr/>
              </a:pPr>
              <a:r>
                <a:rPr 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F</a:t>
              </a:r>
            </a:p>
          </p:txBody>
        </p:sp>
        <p:sp>
          <p:nvSpPr>
            <p:cNvPr id="71" name="Rectangle 70"/>
            <p:cNvSpPr/>
            <p:nvPr/>
          </p:nvSpPr>
          <p:spPr bwMode="auto">
            <a:xfrm flipH="1">
              <a:off x="4156741" y="3654131"/>
              <a:ext cx="334611" cy="32092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2" name="Rectangle 71"/>
            <p:cNvSpPr/>
            <p:nvPr/>
          </p:nvSpPr>
          <p:spPr bwMode="auto">
            <a:xfrm flipH="1">
              <a:off x="4097092" y="3600229"/>
              <a:ext cx="448071" cy="382145"/>
            </a:xfrm>
            <a:prstGeom prst="rect">
              <a:avLst/>
            </a:prstGeom>
            <a:noFill/>
          </p:spPr>
          <p:txBody>
            <a:bodyPr>
              <a:spAutoFit/>
            </a:bodyPr>
            <a:lstStyle/>
            <a:p>
              <a:pPr algn="ctr">
                <a:defRPr/>
              </a:pPr>
              <a:r>
                <a:rPr 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F</a:t>
              </a:r>
            </a:p>
          </p:txBody>
        </p:sp>
        <p:sp>
          <p:nvSpPr>
            <p:cNvPr id="73" name="Rectangle 72"/>
            <p:cNvSpPr/>
            <p:nvPr/>
          </p:nvSpPr>
          <p:spPr bwMode="auto">
            <a:xfrm flipH="1">
              <a:off x="4528669" y="3654131"/>
              <a:ext cx="334611" cy="32092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4" name="Rectangle 73"/>
            <p:cNvSpPr/>
            <p:nvPr/>
          </p:nvSpPr>
          <p:spPr bwMode="auto">
            <a:xfrm flipH="1">
              <a:off x="4468452" y="3600229"/>
              <a:ext cx="447077" cy="382145"/>
            </a:xfrm>
            <a:prstGeom prst="rect">
              <a:avLst/>
            </a:prstGeom>
            <a:noFill/>
          </p:spPr>
          <p:txBody>
            <a:bodyPr>
              <a:spAutoFit/>
            </a:bodyPr>
            <a:lstStyle/>
            <a:p>
              <a:pPr algn="ctr">
                <a:defRPr/>
              </a:pPr>
              <a:r>
                <a:rPr 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F</a:t>
              </a:r>
            </a:p>
          </p:txBody>
        </p:sp>
        <p:sp>
          <p:nvSpPr>
            <p:cNvPr id="75" name="Rectangle 74"/>
            <p:cNvSpPr/>
            <p:nvPr/>
          </p:nvSpPr>
          <p:spPr bwMode="auto">
            <a:xfrm flipH="1">
              <a:off x="3783570" y="3654131"/>
              <a:ext cx="335855" cy="32092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6" name="Rectangle 75"/>
            <p:cNvSpPr/>
            <p:nvPr/>
          </p:nvSpPr>
          <p:spPr bwMode="auto">
            <a:xfrm flipH="1">
              <a:off x="3724868" y="3600069"/>
              <a:ext cx="447982" cy="382145"/>
            </a:xfrm>
            <a:prstGeom prst="rect">
              <a:avLst/>
            </a:prstGeom>
            <a:noFill/>
            <a:ln w="12700">
              <a:noFill/>
            </a:ln>
          </p:spPr>
          <p:txBody>
            <a:bodyPr>
              <a:spAutoFit/>
            </a:bodyPr>
            <a:lstStyle/>
            <a:p>
              <a:pPr algn="ctr">
                <a:defRPr/>
              </a:pPr>
              <a:r>
                <a:rPr 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F</a:t>
              </a:r>
              <a:r>
                <a:rPr 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ahoma" pitchFamily="34" charset="0"/>
                  <a:ea typeface="Tahoma" pitchFamily="34" charset="0"/>
                  <a:cs typeface="Tahoma" pitchFamily="34" charset="0"/>
                </a:rPr>
                <a:t>’</a:t>
              </a:r>
              <a:endParaRPr 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p:txBody>
        </p:sp>
        <p:sp>
          <p:nvSpPr>
            <p:cNvPr id="77" name="Rectangle 76"/>
            <p:cNvSpPr/>
            <p:nvPr/>
          </p:nvSpPr>
          <p:spPr bwMode="auto">
            <a:xfrm flipH="1">
              <a:off x="4533645" y="1683782"/>
              <a:ext cx="297294" cy="1972836"/>
            </a:xfrm>
            <a:prstGeom prst="rect">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1">
                <a:solidFill>
                  <a:srgbClr val="FFFFFF"/>
                </a:solidFill>
                <a:latin typeface="Arial" charset="0"/>
              </a:endParaRPr>
            </a:p>
          </p:txBody>
        </p:sp>
        <p:sp>
          <p:nvSpPr>
            <p:cNvPr id="78" name="TextBox 100"/>
            <p:cNvSpPr txBox="1">
              <a:spLocks noChangeArrowheads="1"/>
            </p:cNvSpPr>
            <p:nvPr/>
          </p:nvSpPr>
          <p:spPr bwMode="auto">
            <a:xfrm flipH="1">
              <a:off x="4567310" y="1612753"/>
              <a:ext cx="190839" cy="382145"/>
            </a:xfrm>
            <a:prstGeom prst="rect">
              <a:avLst/>
            </a:prstGeom>
            <a:noFill/>
            <a:ln w="9525">
              <a:noFill/>
              <a:miter lim="800000"/>
              <a:headEnd/>
              <a:tailEnd/>
            </a:ln>
          </p:spPr>
          <p:txBody>
            <a:bodyPr>
              <a:spAutoFit/>
            </a:bodyPr>
            <a:lstStyle/>
            <a:p>
              <a:r>
                <a:rPr lang="en-US" sz="1800" b="1"/>
                <a:t>b</a:t>
              </a:r>
            </a:p>
          </p:txBody>
        </p:sp>
        <p:sp>
          <p:nvSpPr>
            <p:cNvPr id="79" name="TextBox 101"/>
            <p:cNvSpPr txBox="1">
              <a:spLocks noChangeArrowheads="1"/>
            </p:cNvSpPr>
            <p:nvPr/>
          </p:nvSpPr>
          <p:spPr bwMode="auto">
            <a:xfrm flipH="1">
              <a:off x="4567310" y="2956172"/>
              <a:ext cx="181697" cy="382145"/>
            </a:xfrm>
            <a:prstGeom prst="rect">
              <a:avLst/>
            </a:prstGeom>
            <a:solidFill>
              <a:srgbClr val="92D050"/>
            </a:solidFill>
            <a:ln w="9525">
              <a:noFill/>
              <a:miter lim="800000"/>
              <a:headEnd/>
              <a:tailEnd/>
            </a:ln>
          </p:spPr>
          <p:txBody>
            <a:bodyPr>
              <a:spAutoFit/>
            </a:bodyPr>
            <a:lstStyle/>
            <a:p>
              <a:r>
                <a:rPr lang="en-US" sz="1800" b="1"/>
                <a:t>a</a:t>
              </a:r>
            </a:p>
          </p:txBody>
        </p:sp>
        <p:sp>
          <p:nvSpPr>
            <p:cNvPr id="80" name="TextBox 102"/>
            <p:cNvSpPr txBox="1">
              <a:spLocks noChangeArrowheads="1"/>
            </p:cNvSpPr>
            <p:nvPr/>
          </p:nvSpPr>
          <p:spPr bwMode="auto">
            <a:xfrm flipH="1">
              <a:off x="4567310" y="2776821"/>
              <a:ext cx="190839" cy="382145"/>
            </a:xfrm>
            <a:prstGeom prst="rect">
              <a:avLst/>
            </a:prstGeom>
            <a:noFill/>
            <a:ln w="9525">
              <a:noFill/>
              <a:miter lim="800000"/>
              <a:headEnd/>
              <a:tailEnd/>
            </a:ln>
          </p:spPr>
          <p:txBody>
            <a:bodyPr>
              <a:spAutoFit/>
            </a:bodyPr>
            <a:lstStyle/>
            <a:p>
              <a:r>
                <a:rPr lang="en-US" sz="1800" b="1">
                  <a:solidFill>
                    <a:srgbClr val="FF0000"/>
                  </a:solidFill>
                </a:rPr>
                <a:t>e</a:t>
              </a:r>
            </a:p>
          </p:txBody>
        </p:sp>
        <p:sp>
          <p:nvSpPr>
            <p:cNvPr id="81" name="TextBox 103"/>
            <p:cNvSpPr txBox="1">
              <a:spLocks noChangeArrowheads="1"/>
            </p:cNvSpPr>
            <p:nvPr/>
          </p:nvSpPr>
          <p:spPr bwMode="auto">
            <a:xfrm flipH="1">
              <a:off x="4567310" y="2568911"/>
              <a:ext cx="190839" cy="382145"/>
            </a:xfrm>
            <a:prstGeom prst="rect">
              <a:avLst/>
            </a:prstGeom>
            <a:noFill/>
            <a:ln w="9525">
              <a:noFill/>
              <a:miter lim="800000"/>
              <a:headEnd/>
              <a:tailEnd/>
            </a:ln>
          </p:spPr>
          <p:txBody>
            <a:bodyPr>
              <a:spAutoFit/>
            </a:bodyPr>
            <a:lstStyle/>
            <a:p>
              <a:r>
                <a:rPr lang="en-US" sz="1800" b="1"/>
                <a:t>c</a:t>
              </a:r>
            </a:p>
          </p:txBody>
        </p:sp>
        <p:sp>
          <p:nvSpPr>
            <p:cNvPr id="82" name="TextBox 101"/>
            <p:cNvSpPr txBox="1">
              <a:spLocks noChangeArrowheads="1"/>
            </p:cNvSpPr>
            <p:nvPr/>
          </p:nvSpPr>
          <p:spPr bwMode="auto">
            <a:xfrm flipH="1">
              <a:off x="4567310" y="3343434"/>
              <a:ext cx="181697" cy="382145"/>
            </a:xfrm>
            <a:prstGeom prst="rect">
              <a:avLst/>
            </a:prstGeom>
            <a:noFill/>
            <a:ln w="9525">
              <a:noFill/>
              <a:miter lim="800000"/>
              <a:headEnd/>
              <a:tailEnd/>
            </a:ln>
          </p:spPr>
          <p:txBody>
            <a:bodyPr>
              <a:spAutoFit/>
            </a:bodyPr>
            <a:lstStyle/>
            <a:p>
              <a:r>
                <a:rPr lang="en-US" sz="1800" b="1"/>
                <a:t>d</a:t>
              </a:r>
            </a:p>
          </p:txBody>
        </p:sp>
        <p:sp>
          <p:nvSpPr>
            <p:cNvPr id="83" name="Rectangle 82"/>
            <p:cNvSpPr/>
            <p:nvPr/>
          </p:nvSpPr>
          <p:spPr bwMode="auto">
            <a:xfrm flipH="1">
              <a:off x="4172912" y="1884051"/>
              <a:ext cx="296050" cy="1772568"/>
            </a:xfrm>
            <a:prstGeom prst="rect">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1">
                <a:solidFill>
                  <a:srgbClr val="FFFFFF"/>
                </a:solidFill>
                <a:latin typeface="Arial" charset="0"/>
              </a:endParaRPr>
            </a:p>
          </p:txBody>
        </p:sp>
        <p:sp>
          <p:nvSpPr>
            <p:cNvPr id="84" name="TextBox 100"/>
            <p:cNvSpPr txBox="1">
              <a:spLocks noChangeArrowheads="1"/>
            </p:cNvSpPr>
            <p:nvPr/>
          </p:nvSpPr>
          <p:spPr bwMode="auto">
            <a:xfrm flipH="1">
              <a:off x="4211914" y="1814951"/>
              <a:ext cx="190839" cy="382145"/>
            </a:xfrm>
            <a:prstGeom prst="rect">
              <a:avLst/>
            </a:prstGeom>
            <a:noFill/>
            <a:ln w="9525">
              <a:noFill/>
              <a:miter lim="800000"/>
              <a:headEnd/>
              <a:tailEnd/>
            </a:ln>
          </p:spPr>
          <p:txBody>
            <a:bodyPr>
              <a:spAutoFit/>
            </a:bodyPr>
            <a:lstStyle/>
            <a:p>
              <a:r>
                <a:rPr lang="en-US" sz="1800" b="1"/>
                <a:t>b</a:t>
              </a:r>
            </a:p>
          </p:txBody>
        </p:sp>
        <p:sp>
          <p:nvSpPr>
            <p:cNvPr id="85" name="TextBox 101"/>
            <p:cNvSpPr txBox="1">
              <a:spLocks noChangeArrowheads="1"/>
            </p:cNvSpPr>
            <p:nvPr/>
          </p:nvSpPr>
          <p:spPr bwMode="auto">
            <a:xfrm flipH="1">
              <a:off x="4211914" y="2956172"/>
              <a:ext cx="180554" cy="382145"/>
            </a:xfrm>
            <a:prstGeom prst="rect">
              <a:avLst/>
            </a:prstGeom>
            <a:solidFill>
              <a:srgbClr val="92D050"/>
            </a:solidFill>
            <a:ln w="9525">
              <a:noFill/>
              <a:miter lim="800000"/>
              <a:headEnd/>
              <a:tailEnd/>
            </a:ln>
          </p:spPr>
          <p:txBody>
            <a:bodyPr>
              <a:spAutoFit/>
            </a:bodyPr>
            <a:lstStyle/>
            <a:p>
              <a:r>
                <a:rPr lang="en-US" sz="1800" b="1">
                  <a:solidFill>
                    <a:srgbClr val="FF0000"/>
                  </a:solidFill>
                </a:rPr>
                <a:t>e</a:t>
              </a:r>
            </a:p>
          </p:txBody>
        </p:sp>
        <p:sp>
          <p:nvSpPr>
            <p:cNvPr id="86" name="TextBox 102"/>
            <p:cNvSpPr txBox="1">
              <a:spLocks noChangeArrowheads="1"/>
            </p:cNvSpPr>
            <p:nvPr/>
          </p:nvSpPr>
          <p:spPr bwMode="auto">
            <a:xfrm flipH="1">
              <a:off x="4211914" y="2776821"/>
              <a:ext cx="188554" cy="382145"/>
            </a:xfrm>
            <a:prstGeom prst="rect">
              <a:avLst/>
            </a:prstGeom>
            <a:noFill/>
            <a:ln w="9525">
              <a:noFill/>
              <a:miter lim="800000"/>
              <a:headEnd/>
              <a:tailEnd/>
            </a:ln>
          </p:spPr>
          <p:txBody>
            <a:bodyPr>
              <a:spAutoFit/>
            </a:bodyPr>
            <a:lstStyle/>
            <a:p>
              <a:r>
                <a:rPr lang="en-US" sz="1800" b="1"/>
                <a:t>c</a:t>
              </a:r>
            </a:p>
          </p:txBody>
        </p:sp>
        <p:sp>
          <p:nvSpPr>
            <p:cNvPr id="87" name="TextBox 101"/>
            <p:cNvSpPr txBox="1">
              <a:spLocks noChangeArrowheads="1"/>
            </p:cNvSpPr>
            <p:nvPr/>
          </p:nvSpPr>
          <p:spPr bwMode="auto">
            <a:xfrm flipH="1">
              <a:off x="4211914" y="3343434"/>
              <a:ext cx="182840" cy="382145"/>
            </a:xfrm>
            <a:prstGeom prst="rect">
              <a:avLst/>
            </a:prstGeom>
            <a:noFill/>
            <a:ln w="9525">
              <a:noFill/>
              <a:miter lim="800000"/>
              <a:headEnd/>
              <a:tailEnd/>
            </a:ln>
          </p:spPr>
          <p:txBody>
            <a:bodyPr>
              <a:spAutoFit/>
            </a:bodyPr>
            <a:lstStyle/>
            <a:p>
              <a:r>
                <a:rPr lang="en-US" sz="1800" b="1"/>
                <a:t>d</a:t>
              </a:r>
            </a:p>
          </p:txBody>
        </p:sp>
        <p:sp>
          <p:nvSpPr>
            <p:cNvPr id="88" name="TextBox 101"/>
            <p:cNvSpPr txBox="1">
              <a:spLocks noChangeArrowheads="1"/>
            </p:cNvSpPr>
            <p:nvPr/>
          </p:nvSpPr>
          <p:spPr bwMode="auto">
            <a:xfrm flipH="1">
              <a:off x="4211914" y="3148089"/>
              <a:ext cx="182840" cy="382145"/>
            </a:xfrm>
            <a:prstGeom prst="rect">
              <a:avLst/>
            </a:prstGeom>
            <a:noFill/>
            <a:ln w="9525">
              <a:noFill/>
              <a:miter lim="800000"/>
              <a:headEnd/>
              <a:tailEnd/>
            </a:ln>
          </p:spPr>
          <p:txBody>
            <a:bodyPr>
              <a:spAutoFit/>
            </a:bodyPr>
            <a:lstStyle/>
            <a:p>
              <a:r>
                <a:rPr lang="en-US" sz="1800" b="1"/>
                <a:t>a</a:t>
              </a:r>
            </a:p>
          </p:txBody>
        </p:sp>
        <p:sp>
          <p:nvSpPr>
            <p:cNvPr id="89" name="Rectangle 88"/>
            <p:cNvSpPr/>
            <p:nvPr/>
          </p:nvSpPr>
          <p:spPr bwMode="auto">
            <a:xfrm flipH="1">
              <a:off x="3791033" y="2070637"/>
              <a:ext cx="318440" cy="1585982"/>
            </a:xfrm>
            <a:prstGeom prst="rect">
              <a:avLst/>
            </a:prstGeom>
            <a:solidFill>
              <a:schemeClr val="accent3">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1">
                <a:solidFill>
                  <a:srgbClr val="FFFFFF"/>
                </a:solidFill>
                <a:latin typeface="Arial" charset="0"/>
              </a:endParaRPr>
            </a:p>
          </p:txBody>
        </p:sp>
        <p:sp>
          <p:nvSpPr>
            <p:cNvPr id="90" name="TextBox 100"/>
            <p:cNvSpPr txBox="1">
              <a:spLocks noChangeArrowheads="1"/>
            </p:cNvSpPr>
            <p:nvPr/>
          </p:nvSpPr>
          <p:spPr bwMode="auto">
            <a:xfrm flipH="1">
              <a:off x="3826808" y="3343434"/>
              <a:ext cx="203409" cy="382145"/>
            </a:xfrm>
            <a:prstGeom prst="rect">
              <a:avLst/>
            </a:prstGeom>
            <a:noFill/>
            <a:ln w="9525">
              <a:noFill/>
              <a:miter lim="800000"/>
              <a:headEnd/>
              <a:tailEnd/>
            </a:ln>
          </p:spPr>
          <p:txBody>
            <a:bodyPr>
              <a:spAutoFit/>
            </a:bodyPr>
            <a:lstStyle/>
            <a:p>
              <a:r>
                <a:rPr lang="en-US" sz="1800" b="1"/>
                <a:t>a</a:t>
              </a:r>
            </a:p>
          </p:txBody>
        </p:sp>
        <p:sp>
          <p:nvSpPr>
            <p:cNvPr id="91" name="TextBox 102"/>
            <p:cNvSpPr txBox="1">
              <a:spLocks noChangeArrowheads="1"/>
            </p:cNvSpPr>
            <p:nvPr/>
          </p:nvSpPr>
          <p:spPr bwMode="auto">
            <a:xfrm flipH="1">
              <a:off x="3826808" y="3148089"/>
              <a:ext cx="169127" cy="382145"/>
            </a:xfrm>
            <a:prstGeom prst="rect">
              <a:avLst/>
            </a:prstGeom>
            <a:noFill/>
            <a:ln w="9525">
              <a:noFill/>
              <a:miter lim="800000"/>
              <a:headEnd/>
              <a:tailEnd/>
            </a:ln>
          </p:spPr>
          <p:txBody>
            <a:bodyPr>
              <a:spAutoFit/>
            </a:bodyPr>
            <a:lstStyle/>
            <a:p>
              <a:r>
                <a:rPr lang="en-US" sz="1800" b="1">
                  <a:solidFill>
                    <a:srgbClr val="FF0000"/>
                  </a:solidFill>
                </a:rPr>
                <a:t>e</a:t>
              </a:r>
            </a:p>
          </p:txBody>
        </p:sp>
        <p:sp>
          <p:nvSpPr>
            <p:cNvPr id="92" name="TextBox 103"/>
            <p:cNvSpPr txBox="1">
              <a:spLocks noChangeArrowheads="1"/>
            </p:cNvSpPr>
            <p:nvPr/>
          </p:nvSpPr>
          <p:spPr bwMode="auto">
            <a:xfrm flipH="1">
              <a:off x="3826808" y="2009153"/>
              <a:ext cx="205695" cy="382145"/>
            </a:xfrm>
            <a:prstGeom prst="rect">
              <a:avLst/>
            </a:prstGeom>
            <a:noFill/>
            <a:ln w="9525">
              <a:noFill/>
              <a:miter lim="800000"/>
              <a:headEnd/>
              <a:tailEnd/>
            </a:ln>
          </p:spPr>
          <p:txBody>
            <a:bodyPr>
              <a:spAutoFit/>
            </a:bodyPr>
            <a:lstStyle/>
            <a:p>
              <a:r>
                <a:rPr lang="en-US" sz="1800" b="1"/>
                <a:t>b</a:t>
              </a:r>
            </a:p>
          </p:txBody>
        </p:sp>
        <p:sp>
          <p:nvSpPr>
            <p:cNvPr id="93" name="TextBox 101"/>
            <p:cNvSpPr txBox="1">
              <a:spLocks noChangeArrowheads="1"/>
            </p:cNvSpPr>
            <p:nvPr/>
          </p:nvSpPr>
          <p:spPr bwMode="auto">
            <a:xfrm flipH="1">
              <a:off x="3826808" y="2956172"/>
              <a:ext cx="195410" cy="382145"/>
            </a:xfrm>
            <a:prstGeom prst="rect">
              <a:avLst/>
            </a:prstGeom>
            <a:noFill/>
            <a:ln w="9525">
              <a:noFill/>
              <a:miter lim="800000"/>
              <a:headEnd/>
              <a:tailEnd/>
            </a:ln>
          </p:spPr>
          <p:txBody>
            <a:bodyPr>
              <a:spAutoFit/>
            </a:bodyPr>
            <a:lstStyle/>
            <a:p>
              <a:r>
                <a:rPr lang="en-US" sz="1800" b="1"/>
                <a:t>c</a:t>
              </a:r>
            </a:p>
          </p:txBody>
        </p:sp>
        <p:sp>
          <p:nvSpPr>
            <p:cNvPr id="94" name="Rectangle 93"/>
            <p:cNvSpPr/>
            <p:nvPr/>
          </p:nvSpPr>
          <p:spPr bwMode="auto">
            <a:xfrm flipH="1">
              <a:off x="3424080" y="3227470"/>
              <a:ext cx="298538" cy="429148"/>
            </a:xfrm>
            <a:prstGeom prst="rect">
              <a:avLst/>
            </a:prstGeom>
            <a:solidFill>
              <a:schemeClr val="accent4">
                <a:lumMod val="40000"/>
                <a:lumOff val="6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1">
                <a:solidFill>
                  <a:srgbClr val="FFFFFF"/>
                </a:solidFill>
                <a:latin typeface="Arial" charset="0"/>
              </a:endParaRPr>
            </a:p>
          </p:txBody>
        </p:sp>
        <p:sp>
          <p:nvSpPr>
            <p:cNvPr id="95" name="TextBox 100"/>
            <p:cNvSpPr txBox="1">
              <a:spLocks noChangeArrowheads="1"/>
            </p:cNvSpPr>
            <p:nvPr/>
          </p:nvSpPr>
          <p:spPr bwMode="auto">
            <a:xfrm flipH="1">
              <a:off x="3458843" y="3148089"/>
              <a:ext cx="190839" cy="382145"/>
            </a:xfrm>
            <a:prstGeom prst="rect">
              <a:avLst/>
            </a:prstGeom>
            <a:noFill/>
            <a:ln w="9525">
              <a:noFill/>
              <a:miter lim="800000"/>
              <a:headEnd/>
              <a:tailEnd/>
            </a:ln>
          </p:spPr>
          <p:txBody>
            <a:bodyPr>
              <a:spAutoFit/>
            </a:bodyPr>
            <a:lstStyle/>
            <a:p>
              <a:r>
                <a:rPr lang="en-US" sz="1800" b="1"/>
                <a:t>a</a:t>
              </a:r>
            </a:p>
          </p:txBody>
        </p:sp>
        <p:sp>
          <p:nvSpPr>
            <p:cNvPr id="96" name="TextBox 103"/>
            <p:cNvSpPr txBox="1">
              <a:spLocks noChangeArrowheads="1"/>
            </p:cNvSpPr>
            <p:nvPr/>
          </p:nvSpPr>
          <p:spPr bwMode="auto">
            <a:xfrm flipH="1">
              <a:off x="3458843" y="3343434"/>
              <a:ext cx="190839" cy="382145"/>
            </a:xfrm>
            <a:prstGeom prst="rect">
              <a:avLst/>
            </a:prstGeom>
            <a:noFill/>
            <a:ln w="9525">
              <a:noFill/>
              <a:miter lim="800000"/>
              <a:headEnd/>
              <a:tailEnd/>
            </a:ln>
          </p:spPr>
          <p:txBody>
            <a:bodyPr>
              <a:spAutoFit/>
            </a:bodyPr>
            <a:lstStyle/>
            <a:p>
              <a:r>
                <a:rPr lang="en-US" sz="1800" b="1">
                  <a:solidFill>
                    <a:srgbClr val="FF0000"/>
                  </a:solidFill>
                </a:rPr>
                <a:t>b</a:t>
              </a:r>
            </a:p>
          </p:txBody>
        </p:sp>
        <p:sp>
          <p:nvSpPr>
            <p:cNvPr id="97" name="Rectangle 96"/>
            <p:cNvSpPr/>
            <p:nvPr/>
          </p:nvSpPr>
          <p:spPr bwMode="auto">
            <a:xfrm flipH="1">
              <a:off x="4900598" y="1504660"/>
              <a:ext cx="298538" cy="2151959"/>
            </a:xfrm>
            <a:prstGeom prst="rect">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1">
                <a:solidFill>
                  <a:srgbClr val="FFFFFF"/>
                </a:solidFill>
                <a:latin typeface="Arial" charset="0"/>
              </a:endParaRPr>
            </a:p>
          </p:txBody>
        </p:sp>
        <p:sp>
          <p:nvSpPr>
            <p:cNvPr id="98" name="TextBox 100"/>
            <p:cNvSpPr txBox="1">
              <a:spLocks noChangeArrowheads="1"/>
            </p:cNvSpPr>
            <p:nvPr/>
          </p:nvSpPr>
          <p:spPr bwMode="auto">
            <a:xfrm flipH="1">
              <a:off x="4927275" y="1428833"/>
              <a:ext cx="190839" cy="382145"/>
            </a:xfrm>
            <a:prstGeom prst="rect">
              <a:avLst/>
            </a:prstGeom>
            <a:noFill/>
            <a:ln w="9525">
              <a:noFill/>
              <a:miter lim="800000"/>
              <a:headEnd/>
              <a:tailEnd/>
            </a:ln>
          </p:spPr>
          <p:txBody>
            <a:bodyPr>
              <a:spAutoFit/>
            </a:bodyPr>
            <a:lstStyle/>
            <a:p>
              <a:r>
                <a:rPr lang="en-US" sz="1800" b="1"/>
                <a:t>b</a:t>
              </a:r>
            </a:p>
          </p:txBody>
        </p:sp>
        <p:sp>
          <p:nvSpPr>
            <p:cNvPr id="99" name="TextBox 101"/>
            <p:cNvSpPr txBox="1">
              <a:spLocks noChangeArrowheads="1"/>
            </p:cNvSpPr>
            <p:nvPr/>
          </p:nvSpPr>
          <p:spPr bwMode="auto">
            <a:xfrm flipH="1">
              <a:off x="4927275" y="2568911"/>
              <a:ext cx="182840" cy="382145"/>
            </a:xfrm>
            <a:prstGeom prst="rect">
              <a:avLst/>
            </a:prstGeom>
            <a:noFill/>
            <a:ln w="9525">
              <a:noFill/>
              <a:miter lim="800000"/>
              <a:headEnd/>
              <a:tailEnd/>
            </a:ln>
          </p:spPr>
          <p:txBody>
            <a:bodyPr>
              <a:spAutoFit/>
            </a:bodyPr>
            <a:lstStyle/>
            <a:p>
              <a:r>
                <a:rPr lang="en-US" sz="1800" b="1">
                  <a:solidFill>
                    <a:srgbClr val="FF0000"/>
                  </a:solidFill>
                </a:rPr>
                <a:t>e</a:t>
              </a:r>
            </a:p>
          </p:txBody>
        </p:sp>
        <p:sp>
          <p:nvSpPr>
            <p:cNvPr id="100" name="TextBox 102"/>
            <p:cNvSpPr txBox="1">
              <a:spLocks noChangeArrowheads="1"/>
            </p:cNvSpPr>
            <p:nvPr/>
          </p:nvSpPr>
          <p:spPr bwMode="auto">
            <a:xfrm flipH="1">
              <a:off x="4927275" y="2380421"/>
              <a:ext cx="188554" cy="382145"/>
            </a:xfrm>
            <a:prstGeom prst="rect">
              <a:avLst/>
            </a:prstGeom>
            <a:noFill/>
            <a:ln w="9525">
              <a:noFill/>
              <a:miter lim="800000"/>
              <a:headEnd/>
              <a:tailEnd/>
            </a:ln>
          </p:spPr>
          <p:txBody>
            <a:bodyPr>
              <a:spAutoFit/>
            </a:bodyPr>
            <a:lstStyle/>
            <a:p>
              <a:r>
                <a:rPr lang="en-US" sz="1800" b="1"/>
                <a:t>c</a:t>
              </a:r>
            </a:p>
          </p:txBody>
        </p:sp>
        <p:sp>
          <p:nvSpPr>
            <p:cNvPr id="101" name="TextBox 101"/>
            <p:cNvSpPr txBox="1">
              <a:spLocks noChangeArrowheads="1"/>
            </p:cNvSpPr>
            <p:nvPr/>
          </p:nvSpPr>
          <p:spPr bwMode="auto">
            <a:xfrm flipH="1">
              <a:off x="4927275" y="3343434"/>
              <a:ext cx="182840" cy="382145"/>
            </a:xfrm>
            <a:prstGeom prst="rect">
              <a:avLst/>
            </a:prstGeom>
            <a:noFill/>
            <a:ln w="9525">
              <a:noFill/>
              <a:miter lim="800000"/>
              <a:headEnd/>
              <a:tailEnd/>
            </a:ln>
          </p:spPr>
          <p:txBody>
            <a:bodyPr>
              <a:spAutoFit/>
            </a:bodyPr>
            <a:lstStyle/>
            <a:p>
              <a:r>
                <a:rPr lang="en-US" sz="1800" b="1"/>
                <a:t>d</a:t>
              </a:r>
            </a:p>
          </p:txBody>
        </p:sp>
        <p:sp>
          <p:nvSpPr>
            <p:cNvPr id="102" name="TextBox 101"/>
            <p:cNvSpPr txBox="1">
              <a:spLocks noChangeArrowheads="1"/>
            </p:cNvSpPr>
            <p:nvPr/>
          </p:nvSpPr>
          <p:spPr bwMode="auto">
            <a:xfrm flipH="1">
              <a:off x="4927275" y="2776821"/>
              <a:ext cx="182840" cy="382145"/>
            </a:xfrm>
            <a:prstGeom prst="rect">
              <a:avLst/>
            </a:prstGeom>
            <a:noFill/>
            <a:ln w="9525">
              <a:noFill/>
              <a:miter lim="800000"/>
              <a:headEnd/>
              <a:tailEnd/>
            </a:ln>
          </p:spPr>
          <p:txBody>
            <a:bodyPr>
              <a:spAutoFit/>
            </a:bodyPr>
            <a:lstStyle/>
            <a:p>
              <a:r>
                <a:rPr lang="en-US" sz="1800" b="1"/>
                <a:t>a</a:t>
              </a:r>
            </a:p>
          </p:txBody>
        </p:sp>
        <p:sp>
          <p:nvSpPr>
            <p:cNvPr id="103" name="Rectangle 102"/>
            <p:cNvSpPr/>
            <p:nvPr/>
          </p:nvSpPr>
          <p:spPr bwMode="auto">
            <a:xfrm flipH="1">
              <a:off x="5283721" y="1293195"/>
              <a:ext cx="297293" cy="2363423"/>
            </a:xfrm>
            <a:prstGeom prst="rect">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1">
                <a:solidFill>
                  <a:srgbClr val="FFFFFF"/>
                </a:solidFill>
                <a:latin typeface="Arial" charset="0"/>
              </a:endParaRPr>
            </a:p>
          </p:txBody>
        </p:sp>
        <p:sp>
          <p:nvSpPr>
            <p:cNvPr id="104" name="TextBox 100"/>
            <p:cNvSpPr txBox="1">
              <a:spLocks noChangeArrowheads="1"/>
            </p:cNvSpPr>
            <p:nvPr/>
          </p:nvSpPr>
          <p:spPr bwMode="auto">
            <a:xfrm flipH="1">
              <a:off x="5324952" y="1233488"/>
              <a:ext cx="190839" cy="382145"/>
            </a:xfrm>
            <a:prstGeom prst="rect">
              <a:avLst/>
            </a:prstGeom>
            <a:noFill/>
            <a:ln w="9525">
              <a:noFill/>
              <a:miter lim="800000"/>
              <a:headEnd/>
              <a:tailEnd/>
            </a:ln>
          </p:spPr>
          <p:txBody>
            <a:bodyPr>
              <a:spAutoFit/>
            </a:bodyPr>
            <a:lstStyle/>
            <a:p>
              <a:r>
                <a:rPr lang="en-US" sz="1800" b="1"/>
                <a:t>b</a:t>
              </a:r>
            </a:p>
          </p:txBody>
        </p:sp>
        <p:sp>
          <p:nvSpPr>
            <p:cNvPr id="105" name="TextBox 101"/>
            <p:cNvSpPr txBox="1">
              <a:spLocks noChangeArrowheads="1"/>
            </p:cNvSpPr>
            <p:nvPr/>
          </p:nvSpPr>
          <p:spPr bwMode="auto">
            <a:xfrm flipH="1">
              <a:off x="5324952" y="2380421"/>
              <a:ext cx="180554" cy="382145"/>
            </a:xfrm>
            <a:prstGeom prst="rect">
              <a:avLst/>
            </a:prstGeom>
            <a:noFill/>
            <a:ln w="9525">
              <a:noFill/>
              <a:miter lim="800000"/>
              <a:headEnd/>
              <a:tailEnd/>
            </a:ln>
          </p:spPr>
          <p:txBody>
            <a:bodyPr>
              <a:spAutoFit/>
            </a:bodyPr>
            <a:lstStyle/>
            <a:p>
              <a:r>
                <a:rPr lang="en-US" sz="1800" b="1">
                  <a:solidFill>
                    <a:srgbClr val="FF0000"/>
                  </a:solidFill>
                </a:rPr>
                <a:t>e</a:t>
              </a:r>
            </a:p>
          </p:txBody>
        </p:sp>
        <p:sp>
          <p:nvSpPr>
            <p:cNvPr id="106" name="TextBox 102"/>
            <p:cNvSpPr txBox="1">
              <a:spLocks noChangeArrowheads="1"/>
            </p:cNvSpPr>
            <p:nvPr/>
          </p:nvSpPr>
          <p:spPr bwMode="auto">
            <a:xfrm flipH="1">
              <a:off x="5324952" y="2191931"/>
              <a:ext cx="188554" cy="382145"/>
            </a:xfrm>
            <a:prstGeom prst="rect">
              <a:avLst/>
            </a:prstGeom>
            <a:noFill/>
            <a:ln w="9525">
              <a:noFill/>
              <a:miter lim="800000"/>
              <a:headEnd/>
              <a:tailEnd/>
            </a:ln>
          </p:spPr>
          <p:txBody>
            <a:bodyPr>
              <a:spAutoFit/>
            </a:bodyPr>
            <a:lstStyle/>
            <a:p>
              <a:r>
                <a:rPr lang="en-US" sz="1800" b="1"/>
                <a:t>c</a:t>
              </a:r>
            </a:p>
          </p:txBody>
        </p:sp>
        <p:sp>
          <p:nvSpPr>
            <p:cNvPr id="107" name="TextBox 101"/>
            <p:cNvSpPr txBox="1">
              <a:spLocks noChangeArrowheads="1"/>
            </p:cNvSpPr>
            <p:nvPr/>
          </p:nvSpPr>
          <p:spPr bwMode="auto">
            <a:xfrm flipH="1">
              <a:off x="5324952" y="3343434"/>
              <a:ext cx="182840" cy="382145"/>
            </a:xfrm>
            <a:prstGeom prst="rect">
              <a:avLst/>
            </a:prstGeom>
            <a:noFill/>
            <a:ln w="9525">
              <a:noFill/>
              <a:miter lim="800000"/>
              <a:headEnd/>
              <a:tailEnd/>
            </a:ln>
          </p:spPr>
          <p:txBody>
            <a:bodyPr>
              <a:spAutoFit/>
            </a:bodyPr>
            <a:lstStyle/>
            <a:p>
              <a:r>
                <a:rPr lang="en-US" sz="1800" b="1"/>
                <a:t>d</a:t>
              </a:r>
            </a:p>
          </p:txBody>
        </p:sp>
        <p:sp>
          <p:nvSpPr>
            <p:cNvPr id="108" name="TextBox 101"/>
            <p:cNvSpPr txBox="1">
              <a:spLocks noChangeArrowheads="1"/>
            </p:cNvSpPr>
            <p:nvPr/>
          </p:nvSpPr>
          <p:spPr bwMode="auto">
            <a:xfrm flipH="1">
              <a:off x="5324952" y="2568911"/>
              <a:ext cx="182840" cy="382145"/>
            </a:xfrm>
            <a:prstGeom prst="rect">
              <a:avLst/>
            </a:prstGeom>
            <a:noFill/>
            <a:ln w="9525">
              <a:noFill/>
              <a:miter lim="800000"/>
              <a:headEnd/>
              <a:tailEnd/>
            </a:ln>
          </p:spPr>
          <p:txBody>
            <a:bodyPr>
              <a:spAutoFit/>
            </a:bodyPr>
            <a:lstStyle/>
            <a:p>
              <a:r>
                <a:rPr lang="en-US" sz="1800" b="1"/>
                <a:t>a</a:t>
              </a:r>
            </a:p>
          </p:txBody>
        </p:sp>
        <p:sp>
          <p:nvSpPr>
            <p:cNvPr id="109" name="Rectangle 108"/>
            <p:cNvSpPr/>
            <p:nvPr/>
          </p:nvSpPr>
          <p:spPr bwMode="auto">
            <a:xfrm flipH="1">
              <a:off x="3412885" y="3654131"/>
              <a:ext cx="334611" cy="32092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0" name="Rectangle 109"/>
            <p:cNvSpPr/>
            <p:nvPr/>
          </p:nvSpPr>
          <p:spPr bwMode="auto">
            <a:xfrm flipH="1">
              <a:off x="3353538" y="3600229"/>
              <a:ext cx="448625" cy="382145"/>
            </a:xfrm>
            <a:prstGeom prst="rect">
              <a:avLst/>
            </a:prstGeom>
            <a:noFill/>
          </p:spPr>
          <p:txBody>
            <a:bodyPr>
              <a:spAutoFit/>
            </a:bodyPr>
            <a:lstStyle/>
            <a:p>
              <a:pPr algn="ctr">
                <a:defRPr/>
              </a:pPr>
              <a:r>
                <a:rPr 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S</a:t>
              </a:r>
            </a:p>
          </p:txBody>
        </p:sp>
        <p:graphicFrame>
          <p:nvGraphicFramePr>
            <p:cNvPr id="111" name="Object 327"/>
            <p:cNvGraphicFramePr>
              <a:graphicFrameLocks noChangeAspect="1"/>
            </p:cNvGraphicFramePr>
            <p:nvPr/>
          </p:nvGraphicFramePr>
          <p:xfrm>
            <a:off x="4565024" y="4422967"/>
            <a:ext cx="511952" cy="392973"/>
          </p:xfrm>
          <a:graphic>
            <a:graphicData uri="http://schemas.openxmlformats.org/presentationml/2006/ole">
              <mc:AlternateContent xmlns:mc="http://schemas.openxmlformats.org/markup-compatibility/2006">
                <mc:Choice xmlns:v="urn:schemas-microsoft-com:vml" Requires="v">
                  <p:oleObj spid="_x0000_s14386" name="Equation" r:id="rId5" imgW="368300" imgH="241300" progId="Equation.3">
                    <p:embed/>
                  </p:oleObj>
                </mc:Choice>
                <mc:Fallback>
                  <p:oleObj name="Equation" r:id="rId5" imgW="3683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5024" y="4422967"/>
                          <a:ext cx="511952" cy="3929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 name="Oval 111"/>
            <p:cNvSpPr/>
            <p:nvPr/>
          </p:nvSpPr>
          <p:spPr bwMode="auto">
            <a:xfrm>
              <a:off x="3133005" y="3452618"/>
              <a:ext cx="130611" cy="129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1"/>
            </a:p>
          </p:txBody>
        </p:sp>
        <p:grpSp>
          <p:nvGrpSpPr>
            <p:cNvPr id="3" name="Group 116"/>
            <p:cNvGrpSpPr/>
            <p:nvPr/>
          </p:nvGrpSpPr>
          <p:grpSpPr bwMode="auto">
            <a:xfrm>
              <a:off x="4162633" y="4149177"/>
              <a:ext cx="459343" cy="409525"/>
              <a:chOff x="6900672" y="2426208"/>
              <a:chExt cx="792480" cy="743712"/>
            </a:xfrm>
            <a:solidFill>
              <a:schemeClr val="bg1"/>
            </a:solidFill>
          </p:grpSpPr>
          <p:sp>
            <p:nvSpPr>
              <p:cNvPr id="125" name="Rectangle 124"/>
              <p:cNvSpPr/>
              <p:nvPr/>
            </p:nvSpPr>
            <p:spPr>
              <a:xfrm>
                <a:off x="6900672" y="2426208"/>
                <a:ext cx="792480" cy="548640"/>
              </a:xfrm>
              <a:prstGeom prst="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26" name="Arc 125"/>
              <p:cNvSpPr/>
              <p:nvPr/>
            </p:nvSpPr>
            <p:spPr>
              <a:xfrm>
                <a:off x="6949440" y="2511552"/>
                <a:ext cx="658368" cy="658368"/>
              </a:xfrm>
              <a:prstGeom prst="arc">
                <a:avLst>
                  <a:gd name="adj1" fmla="val 10656843"/>
                  <a:gd name="adj2" fmla="val 0"/>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p>
            </p:txBody>
          </p:sp>
          <p:cxnSp>
            <p:nvCxnSpPr>
              <p:cNvPr id="127" name="Straight Arrow Connector 126"/>
              <p:cNvCxnSpPr/>
              <p:nvPr/>
            </p:nvCxnSpPr>
            <p:spPr>
              <a:xfrm rot="16200000" flipV="1">
                <a:off x="6961632" y="2535936"/>
                <a:ext cx="292608" cy="292608"/>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14" name="Rectangle 113"/>
            <p:cNvSpPr/>
            <p:nvPr/>
          </p:nvSpPr>
          <p:spPr bwMode="auto">
            <a:xfrm>
              <a:off x="810631" y="1293195"/>
              <a:ext cx="296050" cy="2363423"/>
            </a:xfrm>
            <a:prstGeom prst="rect">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b="1">
                <a:solidFill>
                  <a:srgbClr val="FFFFFF"/>
                </a:solidFill>
                <a:latin typeface="Arial" charset="0"/>
              </a:endParaRPr>
            </a:p>
          </p:txBody>
        </p:sp>
        <p:sp>
          <p:nvSpPr>
            <p:cNvPr id="115" name="TextBox 101"/>
            <p:cNvSpPr txBox="1">
              <a:spLocks noChangeArrowheads="1"/>
            </p:cNvSpPr>
            <p:nvPr/>
          </p:nvSpPr>
          <p:spPr bwMode="auto">
            <a:xfrm>
              <a:off x="837378" y="2568911"/>
              <a:ext cx="182840" cy="382145"/>
            </a:xfrm>
            <a:prstGeom prst="rect">
              <a:avLst/>
            </a:prstGeom>
            <a:noFill/>
            <a:ln w="9525">
              <a:noFill/>
              <a:miter lim="800000"/>
              <a:headEnd/>
              <a:tailEnd/>
            </a:ln>
          </p:spPr>
          <p:txBody>
            <a:bodyPr>
              <a:spAutoFit/>
            </a:bodyPr>
            <a:lstStyle/>
            <a:p>
              <a:r>
                <a:rPr lang="en-US" sz="1800" b="1"/>
                <a:t>a</a:t>
              </a:r>
            </a:p>
          </p:txBody>
        </p:sp>
        <p:sp>
          <p:nvSpPr>
            <p:cNvPr id="116" name="Rectangle 115"/>
            <p:cNvSpPr/>
            <p:nvPr/>
          </p:nvSpPr>
          <p:spPr bwMode="auto">
            <a:xfrm>
              <a:off x="785754" y="3654131"/>
              <a:ext cx="335855" cy="32092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7" name="TextBox 100"/>
            <p:cNvSpPr txBox="1">
              <a:spLocks noChangeArrowheads="1"/>
            </p:cNvSpPr>
            <p:nvPr/>
          </p:nvSpPr>
          <p:spPr bwMode="auto">
            <a:xfrm>
              <a:off x="837378" y="1233488"/>
              <a:ext cx="190839" cy="382145"/>
            </a:xfrm>
            <a:prstGeom prst="rect">
              <a:avLst/>
            </a:prstGeom>
            <a:noFill/>
            <a:ln w="9525">
              <a:noFill/>
              <a:miter lim="800000"/>
              <a:headEnd/>
              <a:tailEnd/>
            </a:ln>
          </p:spPr>
          <p:txBody>
            <a:bodyPr>
              <a:spAutoFit/>
            </a:bodyPr>
            <a:lstStyle/>
            <a:p>
              <a:r>
                <a:rPr lang="en-US" sz="1800" b="1"/>
                <a:t>b</a:t>
              </a:r>
            </a:p>
          </p:txBody>
        </p:sp>
        <p:sp>
          <p:nvSpPr>
            <p:cNvPr id="118" name="TextBox 102"/>
            <p:cNvSpPr txBox="1">
              <a:spLocks noChangeArrowheads="1"/>
            </p:cNvSpPr>
            <p:nvPr/>
          </p:nvSpPr>
          <p:spPr bwMode="auto">
            <a:xfrm>
              <a:off x="837378" y="2191931"/>
              <a:ext cx="188553" cy="382145"/>
            </a:xfrm>
            <a:prstGeom prst="rect">
              <a:avLst/>
            </a:prstGeom>
            <a:noFill/>
            <a:ln w="9525">
              <a:noFill/>
              <a:miter lim="800000"/>
              <a:headEnd/>
              <a:tailEnd/>
            </a:ln>
          </p:spPr>
          <p:txBody>
            <a:bodyPr>
              <a:spAutoFit/>
            </a:bodyPr>
            <a:lstStyle/>
            <a:p>
              <a:r>
                <a:rPr lang="en-US" sz="1800" b="1"/>
                <a:t>c</a:t>
              </a:r>
            </a:p>
          </p:txBody>
        </p:sp>
        <p:sp>
          <p:nvSpPr>
            <p:cNvPr id="119" name="TextBox 101"/>
            <p:cNvSpPr txBox="1">
              <a:spLocks noChangeArrowheads="1"/>
            </p:cNvSpPr>
            <p:nvPr/>
          </p:nvSpPr>
          <p:spPr bwMode="auto">
            <a:xfrm>
              <a:off x="837378" y="3343434"/>
              <a:ext cx="182840" cy="382145"/>
            </a:xfrm>
            <a:prstGeom prst="rect">
              <a:avLst/>
            </a:prstGeom>
            <a:noFill/>
            <a:ln w="9525">
              <a:noFill/>
              <a:miter lim="800000"/>
              <a:headEnd/>
              <a:tailEnd/>
            </a:ln>
          </p:spPr>
          <p:txBody>
            <a:bodyPr>
              <a:spAutoFit/>
            </a:bodyPr>
            <a:lstStyle/>
            <a:p>
              <a:r>
                <a:rPr lang="en-US" sz="1800" b="1"/>
                <a:t>d</a:t>
              </a:r>
            </a:p>
          </p:txBody>
        </p:sp>
        <p:sp>
          <p:nvSpPr>
            <p:cNvPr id="120" name="TextBox 102"/>
            <p:cNvSpPr txBox="1">
              <a:spLocks noChangeArrowheads="1"/>
            </p:cNvSpPr>
            <p:nvPr/>
          </p:nvSpPr>
          <p:spPr bwMode="auto">
            <a:xfrm>
              <a:off x="837378" y="2380421"/>
              <a:ext cx="188553" cy="382145"/>
            </a:xfrm>
            <a:prstGeom prst="rect">
              <a:avLst/>
            </a:prstGeom>
            <a:noFill/>
            <a:ln w="9525">
              <a:noFill/>
              <a:miter lim="800000"/>
              <a:headEnd/>
              <a:tailEnd/>
            </a:ln>
          </p:spPr>
          <p:txBody>
            <a:bodyPr>
              <a:spAutoFit/>
            </a:bodyPr>
            <a:lstStyle/>
            <a:p>
              <a:r>
                <a:rPr lang="en-US" sz="1800" b="1">
                  <a:solidFill>
                    <a:srgbClr val="FF0000"/>
                  </a:solidFill>
                </a:rPr>
                <a:t>e</a:t>
              </a:r>
            </a:p>
          </p:txBody>
        </p:sp>
        <p:sp>
          <p:nvSpPr>
            <p:cNvPr id="121" name="TextBox 102"/>
            <p:cNvSpPr txBox="1">
              <a:spLocks noChangeArrowheads="1"/>
            </p:cNvSpPr>
            <p:nvPr/>
          </p:nvSpPr>
          <p:spPr bwMode="auto">
            <a:xfrm>
              <a:off x="1221341" y="2568911"/>
              <a:ext cx="188553" cy="382145"/>
            </a:xfrm>
            <a:prstGeom prst="rect">
              <a:avLst/>
            </a:prstGeom>
            <a:noFill/>
            <a:ln w="9525">
              <a:noFill/>
              <a:miter lim="800000"/>
              <a:headEnd/>
              <a:tailEnd/>
            </a:ln>
          </p:spPr>
          <p:txBody>
            <a:bodyPr>
              <a:spAutoFit/>
            </a:bodyPr>
            <a:lstStyle/>
            <a:p>
              <a:r>
                <a:rPr lang="en-US" sz="1800" b="1">
                  <a:solidFill>
                    <a:srgbClr val="FF0000"/>
                  </a:solidFill>
                </a:rPr>
                <a:t>e</a:t>
              </a:r>
            </a:p>
          </p:txBody>
        </p:sp>
        <p:grpSp>
          <p:nvGrpSpPr>
            <p:cNvPr id="113" name="Group 136"/>
            <p:cNvGrpSpPr>
              <a:grpSpLocks/>
            </p:cNvGrpSpPr>
            <p:nvPr/>
          </p:nvGrpSpPr>
          <p:grpSpPr bwMode="auto">
            <a:xfrm>
              <a:off x="3003262" y="4076072"/>
              <a:ext cx="358987" cy="384103"/>
              <a:chOff x="2834278" y="3245398"/>
              <a:chExt cx="497421" cy="533955"/>
            </a:xfrm>
          </p:grpSpPr>
          <p:sp>
            <p:nvSpPr>
              <p:cNvPr id="123" name="Rectangle 122"/>
              <p:cNvSpPr/>
              <p:nvPr/>
            </p:nvSpPr>
            <p:spPr bwMode="auto">
              <a:xfrm>
                <a:off x="2896848" y="3336679"/>
                <a:ext cx="399872" cy="4426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124" name="TextBox 1"/>
              <p:cNvSpPr txBox="1">
                <a:spLocks noChangeArrowheads="1"/>
              </p:cNvSpPr>
              <p:nvPr/>
            </p:nvSpPr>
            <p:spPr bwMode="auto">
              <a:xfrm>
                <a:off x="2834278" y="3245398"/>
                <a:ext cx="497421" cy="531232"/>
              </a:xfrm>
              <a:prstGeom prst="rect">
                <a:avLst/>
              </a:prstGeom>
              <a:noFill/>
              <a:ln w="9525">
                <a:noFill/>
                <a:miter lim="800000"/>
                <a:headEnd/>
                <a:tailEnd/>
              </a:ln>
            </p:spPr>
            <p:txBody>
              <a:bodyPr wrap="none">
                <a:spAutoFit/>
              </a:bodyPr>
              <a:lstStyle/>
              <a:p>
                <a:r>
                  <a:rPr lang="en-US" sz="1800" dirty="0"/>
                  <a:t>X</a:t>
                </a:r>
              </a:p>
            </p:txBody>
          </p:sp>
        </p:grpSp>
      </p:grpSp>
      <p:cxnSp>
        <p:nvCxnSpPr>
          <p:cNvPr id="129" name="Straight Connector 160"/>
          <p:cNvCxnSpPr>
            <a:cxnSpLocks noChangeShapeType="1"/>
          </p:cNvCxnSpPr>
          <p:nvPr/>
        </p:nvCxnSpPr>
        <p:spPr bwMode="auto">
          <a:xfrm>
            <a:off x="-3175" y="1112838"/>
            <a:ext cx="9070975" cy="0"/>
          </a:xfrm>
          <a:prstGeom prst="line">
            <a:avLst/>
          </a:prstGeom>
          <a:noFill/>
          <a:ln w="76200" algn="ctr">
            <a:solidFill>
              <a:srgbClr val="B6DCDF"/>
            </a:solidFill>
            <a:round/>
            <a:headEnd/>
            <a:tailEnd/>
          </a:ln>
        </p:spPr>
      </p:cxnSp>
      <p:cxnSp>
        <p:nvCxnSpPr>
          <p:cNvPr id="130" name="Straight Connector 160"/>
          <p:cNvCxnSpPr>
            <a:cxnSpLocks noChangeShapeType="1"/>
          </p:cNvCxnSpPr>
          <p:nvPr/>
        </p:nvCxnSpPr>
        <p:spPr bwMode="auto">
          <a:xfrm>
            <a:off x="0" y="4665663"/>
            <a:ext cx="9070975" cy="0"/>
          </a:xfrm>
          <a:prstGeom prst="line">
            <a:avLst/>
          </a:prstGeom>
          <a:noFill/>
          <a:ln w="76200" algn="ctr">
            <a:solidFill>
              <a:srgbClr val="B6DCDF"/>
            </a:solidFill>
            <a:round/>
            <a:headEnd/>
            <a:tailEnd/>
          </a:ln>
        </p:spPr>
      </p:cxnSp>
      <p:sp>
        <p:nvSpPr>
          <p:cNvPr id="145" name="TextBox 1054"/>
          <p:cNvSpPr txBox="1">
            <a:spLocks noChangeArrowheads="1"/>
          </p:cNvSpPr>
          <p:nvPr/>
        </p:nvSpPr>
        <p:spPr bwMode="auto">
          <a:xfrm>
            <a:off x="4544321" y="4847816"/>
            <a:ext cx="3621984" cy="714478"/>
          </a:xfrm>
          <a:prstGeom prst="rect">
            <a:avLst/>
          </a:prstGeom>
          <a:noFill/>
          <a:ln w="9525">
            <a:noFill/>
            <a:miter lim="800000"/>
            <a:headEnd/>
            <a:tailEnd/>
          </a:ln>
        </p:spPr>
        <p:txBody>
          <a:bodyPr wrap="square" lIns="97969" tIns="48984" rIns="97969" bIns="48984">
            <a:spAutoFit/>
          </a:bodyPr>
          <a:lstStyle/>
          <a:p>
            <a:r>
              <a:rPr lang="en-US" sz="2000" dirty="0" smtClean="0"/>
              <a:t>371     CNOT Gates</a:t>
            </a:r>
          </a:p>
          <a:p>
            <a:r>
              <a:rPr lang="en-US" sz="2000" dirty="0" smtClean="0"/>
              <a:t>392     Single </a:t>
            </a:r>
            <a:r>
              <a:rPr lang="en-US" sz="2000" dirty="0" err="1" smtClean="0"/>
              <a:t>Qubit</a:t>
            </a:r>
            <a:r>
              <a:rPr lang="en-US" sz="2000" dirty="0" smtClean="0"/>
              <a:t> Rotations</a:t>
            </a:r>
            <a:endParaRPr lang="en-US" sz="2000" dirty="0"/>
          </a:p>
        </p:txBody>
      </p:sp>
      <p:sp>
        <p:nvSpPr>
          <p:cNvPr id="146" name="TextBox 1054"/>
          <p:cNvSpPr txBox="1">
            <a:spLocks noChangeArrowheads="1"/>
          </p:cNvSpPr>
          <p:nvPr/>
        </p:nvSpPr>
        <p:spPr bwMode="auto">
          <a:xfrm>
            <a:off x="296171" y="4810125"/>
            <a:ext cx="4285353" cy="1637808"/>
          </a:xfrm>
          <a:prstGeom prst="rect">
            <a:avLst/>
          </a:prstGeom>
          <a:noFill/>
          <a:ln w="9525">
            <a:noFill/>
            <a:miter lim="800000"/>
            <a:headEnd/>
            <a:tailEnd/>
          </a:ln>
        </p:spPr>
        <p:txBody>
          <a:bodyPr wrap="square" lIns="97969" tIns="48984" rIns="97969" bIns="48984">
            <a:spAutoFit/>
          </a:bodyPr>
          <a:lstStyle/>
          <a:p>
            <a:pPr marL="457200" indent="-457200"/>
            <a:r>
              <a:rPr lang="en-US" sz="2000" dirty="0" smtClean="0"/>
              <a:t>8             5-qubit </a:t>
            </a:r>
            <a:r>
              <a:rPr lang="en-US" sz="2000" dirty="0" err="1" smtClean="0"/>
              <a:t>Toffoli</a:t>
            </a:r>
            <a:r>
              <a:rPr lang="en-US" sz="2000" dirty="0" smtClean="0"/>
              <a:t> Gates</a:t>
            </a:r>
          </a:p>
          <a:p>
            <a:pPr marL="457200" indent="-457200"/>
            <a:r>
              <a:rPr lang="en-US" sz="2000" dirty="0" smtClean="0"/>
              <a:t>2             4-qubit </a:t>
            </a:r>
            <a:r>
              <a:rPr lang="en-US" sz="2000" dirty="0" err="1" smtClean="0"/>
              <a:t>Toffoli</a:t>
            </a:r>
            <a:r>
              <a:rPr lang="en-US" sz="2000" dirty="0" smtClean="0"/>
              <a:t> Gates</a:t>
            </a:r>
          </a:p>
          <a:p>
            <a:pPr marL="514350" indent="-514350"/>
            <a:r>
              <a:rPr lang="en-US" sz="2000" dirty="0" smtClean="0"/>
              <a:t>10           3-qubit </a:t>
            </a:r>
            <a:r>
              <a:rPr lang="en-US" sz="2000" dirty="0" err="1" smtClean="0"/>
              <a:t>Toffoli</a:t>
            </a:r>
            <a:r>
              <a:rPr lang="en-US" sz="2000" dirty="0" smtClean="0"/>
              <a:t> Gates</a:t>
            </a:r>
          </a:p>
          <a:p>
            <a:r>
              <a:rPr lang="en-US" sz="2000" dirty="0" smtClean="0"/>
              <a:t>43           CNOT Gates</a:t>
            </a:r>
          </a:p>
          <a:p>
            <a:r>
              <a:rPr lang="en-US" sz="2000" dirty="0" smtClean="0"/>
              <a:t>24           Single </a:t>
            </a:r>
            <a:r>
              <a:rPr lang="en-US" sz="2000" dirty="0" err="1" smtClean="0"/>
              <a:t>Qubit</a:t>
            </a:r>
            <a:r>
              <a:rPr lang="en-US" sz="2000" dirty="0" smtClean="0"/>
              <a:t> Gates </a:t>
            </a:r>
            <a:endParaRPr lang="en-US" sz="2000" dirty="0"/>
          </a:p>
        </p:txBody>
      </p:sp>
      <p:grpSp>
        <p:nvGrpSpPr>
          <p:cNvPr id="133" name="Group 158"/>
          <p:cNvGrpSpPr>
            <a:grpSpLocks/>
          </p:cNvGrpSpPr>
          <p:nvPr/>
        </p:nvGrpSpPr>
        <p:grpSpPr bwMode="auto">
          <a:xfrm>
            <a:off x="960437" y="1622425"/>
            <a:ext cx="1952626" cy="2146300"/>
            <a:chOff x="1901825" y="1017588"/>
            <a:chExt cx="2138283" cy="2349248"/>
          </a:xfrm>
        </p:grpSpPr>
        <p:grpSp>
          <p:nvGrpSpPr>
            <p:cNvPr id="134" name="Group 51"/>
            <p:cNvGrpSpPr>
              <a:grpSpLocks noChangeAspect="1"/>
            </p:cNvGrpSpPr>
            <p:nvPr/>
          </p:nvGrpSpPr>
          <p:grpSpPr bwMode="auto">
            <a:xfrm rot="5400000">
              <a:off x="3012769" y="1763164"/>
              <a:ext cx="638091" cy="848700"/>
              <a:chOff x="1122267" y="572322"/>
              <a:chExt cx="1490620" cy="1775293"/>
            </a:xfrm>
          </p:grpSpPr>
          <p:cxnSp>
            <p:nvCxnSpPr>
              <p:cNvPr id="161" name="Straight Connector 160"/>
              <p:cNvCxnSpPr/>
              <p:nvPr/>
            </p:nvCxnSpPr>
            <p:spPr>
              <a:xfrm>
                <a:off x="1399573" y="1451133"/>
                <a:ext cx="937668"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nvGrpSpPr>
              <p:cNvPr id="162" name="Group 41"/>
              <p:cNvGrpSpPr>
                <a:grpSpLocks/>
              </p:cNvGrpSpPr>
              <p:nvPr/>
            </p:nvGrpSpPr>
            <p:grpSpPr bwMode="auto">
              <a:xfrm>
                <a:off x="1122267" y="572322"/>
                <a:ext cx="56139" cy="1746362"/>
                <a:chOff x="3713067" y="3963222"/>
                <a:chExt cx="56139" cy="1746362"/>
              </a:xfrm>
            </p:grpSpPr>
            <p:cxnSp>
              <p:nvCxnSpPr>
                <p:cNvPr id="166" name="Straight Connector 165"/>
                <p:cNvCxnSpPr/>
                <p:nvPr/>
              </p:nvCxnSpPr>
              <p:spPr>
                <a:xfrm rot="3600000">
                  <a:off x="3227066" y="4445660"/>
                  <a:ext cx="974565"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rot="18000000" flipH="1">
                  <a:off x="3300260" y="5240221"/>
                  <a:ext cx="941836"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nvGrpSpPr>
              <p:cNvPr id="163" name="Group 42"/>
              <p:cNvGrpSpPr>
                <a:grpSpLocks/>
              </p:cNvGrpSpPr>
              <p:nvPr/>
            </p:nvGrpSpPr>
            <p:grpSpPr bwMode="auto">
              <a:xfrm flipH="1">
                <a:off x="2597709" y="595533"/>
                <a:ext cx="15178" cy="1752082"/>
                <a:chOff x="3740289" y="3986433"/>
                <a:chExt cx="15178" cy="1752082"/>
              </a:xfrm>
            </p:grpSpPr>
            <p:cxnSp>
              <p:nvCxnSpPr>
                <p:cNvPr id="164" name="Straight Connector 163"/>
                <p:cNvCxnSpPr/>
                <p:nvPr/>
              </p:nvCxnSpPr>
              <p:spPr>
                <a:xfrm rot="3600000">
                  <a:off x="3287049" y="4449296"/>
                  <a:ext cx="938201"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18000000" flipH="1">
                  <a:off x="3268994" y="5302041"/>
                  <a:ext cx="941838"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135" name="Group 51"/>
            <p:cNvGrpSpPr>
              <a:grpSpLocks noChangeAspect="1"/>
            </p:cNvGrpSpPr>
            <p:nvPr/>
          </p:nvGrpSpPr>
          <p:grpSpPr bwMode="auto">
            <a:xfrm rot="5400000">
              <a:off x="2256311" y="1775281"/>
              <a:ext cx="644006" cy="832405"/>
              <a:chOff x="1121757" y="523887"/>
              <a:chExt cx="1507449" cy="1742649"/>
            </a:xfrm>
          </p:grpSpPr>
          <p:cxnSp>
            <p:nvCxnSpPr>
              <p:cNvPr id="154" name="Straight Connector 153"/>
              <p:cNvCxnSpPr/>
              <p:nvPr/>
            </p:nvCxnSpPr>
            <p:spPr>
              <a:xfrm>
                <a:off x="1393180" y="1373867"/>
                <a:ext cx="943611"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nvGrpSpPr>
              <p:cNvPr id="155" name="Group 41"/>
              <p:cNvGrpSpPr>
                <a:grpSpLocks/>
              </p:cNvGrpSpPr>
              <p:nvPr/>
            </p:nvGrpSpPr>
            <p:grpSpPr bwMode="auto">
              <a:xfrm>
                <a:off x="1121757" y="523888"/>
                <a:ext cx="25342" cy="1731768"/>
                <a:chOff x="3712557" y="3914788"/>
                <a:chExt cx="25342" cy="1731768"/>
              </a:xfrm>
            </p:grpSpPr>
            <p:cxnSp>
              <p:nvCxnSpPr>
                <p:cNvPr id="159" name="Straight Connector 158"/>
                <p:cNvCxnSpPr/>
                <p:nvPr/>
              </p:nvCxnSpPr>
              <p:spPr>
                <a:xfrm rot="3600000">
                  <a:off x="3306204" y="4371706"/>
                  <a:ext cx="924419"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8000000" flipH="1">
                  <a:off x="3245622" y="5205139"/>
                  <a:ext cx="931698"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nvGrpSpPr>
              <p:cNvPr id="156" name="Group 42"/>
              <p:cNvGrpSpPr>
                <a:grpSpLocks/>
              </p:cNvGrpSpPr>
              <p:nvPr/>
            </p:nvGrpSpPr>
            <p:grpSpPr bwMode="auto">
              <a:xfrm flipH="1">
                <a:off x="2597783" y="523887"/>
                <a:ext cx="31423" cy="1742649"/>
                <a:chOff x="3723970" y="3914787"/>
                <a:chExt cx="31423" cy="1742649"/>
              </a:xfrm>
            </p:grpSpPr>
            <p:cxnSp>
              <p:nvCxnSpPr>
                <p:cNvPr id="157" name="Straight Connector 156"/>
                <p:cNvCxnSpPr/>
                <p:nvPr/>
              </p:nvCxnSpPr>
              <p:spPr>
                <a:xfrm rot="3600000">
                  <a:off x="3293867" y="4371705"/>
                  <a:ext cx="924419"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8000000" flipH="1">
                  <a:off x="3255871" y="5217877"/>
                  <a:ext cx="935336"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cxnSp>
          <p:nvCxnSpPr>
            <p:cNvPr id="136" name="Straight Connector 135"/>
            <p:cNvCxnSpPr/>
            <p:nvPr/>
          </p:nvCxnSpPr>
          <p:spPr bwMode="auto">
            <a:xfrm rot="5400000">
              <a:off x="2752888" y="1564066"/>
              <a:ext cx="397913"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bwMode="auto">
            <a:xfrm rot="5400000">
              <a:off x="2752019" y="2805589"/>
              <a:ext cx="399650" cy="0"/>
            </a:xfrm>
            <a:prstGeom prst="line">
              <a:avLst/>
            </a:prstGeom>
            <a:ln w="28575">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138" name="TextBox 126"/>
            <p:cNvSpPr txBox="1">
              <a:spLocks noChangeArrowheads="1"/>
            </p:cNvSpPr>
            <p:nvPr/>
          </p:nvSpPr>
          <p:spPr bwMode="auto">
            <a:xfrm>
              <a:off x="1901825" y="2501362"/>
              <a:ext cx="358377" cy="438012"/>
            </a:xfrm>
            <a:prstGeom prst="rect">
              <a:avLst/>
            </a:prstGeom>
            <a:noFill/>
            <a:ln w="9525">
              <a:noFill/>
              <a:miter lim="800000"/>
              <a:headEnd/>
              <a:tailEnd/>
            </a:ln>
          </p:spPr>
          <p:txBody>
            <a:bodyPr wrap="none">
              <a:spAutoFit/>
            </a:bodyPr>
            <a:lstStyle/>
            <a:p>
              <a:r>
                <a:rPr lang="en-US" sz="2000"/>
                <a:t>6</a:t>
              </a:r>
            </a:p>
          </p:txBody>
        </p:sp>
        <p:sp>
          <p:nvSpPr>
            <p:cNvPr id="139" name="TextBox 128"/>
            <p:cNvSpPr txBox="1">
              <a:spLocks noChangeArrowheads="1"/>
            </p:cNvSpPr>
            <p:nvPr/>
          </p:nvSpPr>
          <p:spPr bwMode="auto">
            <a:xfrm>
              <a:off x="1901825" y="1500918"/>
              <a:ext cx="358377" cy="438012"/>
            </a:xfrm>
            <a:prstGeom prst="rect">
              <a:avLst/>
            </a:prstGeom>
            <a:noFill/>
            <a:ln w="9525">
              <a:noFill/>
              <a:miter lim="800000"/>
              <a:headEnd/>
              <a:tailEnd/>
            </a:ln>
          </p:spPr>
          <p:txBody>
            <a:bodyPr wrap="none">
              <a:spAutoFit/>
            </a:bodyPr>
            <a:lstStyle/>
            <a:p>
              <a:r>
                <a:rPr lang="en-US" sz="2000"/>
                <a:t>1</a:t>
              </a:r>
            </a:p>
          </p:txBody>
        </p:sp>
        <p:sp>
          <p:nvSpPr>
            <p:cNvPr id="140" name="TextBox 131"/>
            <p:cNvSpPr txBox="1">
              <a:spLocks noChangeArrowheads="1"/>
            </p:cNvSpPr>
            <p:nvPr/>
          </p:nvSpPr>
          <p:spPr bwMode="auto">
            <a:xfrm>
              <a:off x="2786599" y="1017588"/>
              <a:ext cx="358377" cy="438012"/>
            </a:xfrm>
            <a:prstGeom prst="rect">
              <a:avLst/>
            </a:prstGeom>
            <a:noFill/>
            <a:ln w="9525">
              <a:noFill/>
              <a:miter lim="800000"/>
              <a:headEnd/>
              <a:tailEnd/>
            </a:ln>
          </p:spPr>
          <p:txBody>
            <a:bodyPr wrap="none">
              <a:spAutoFit/>
            </a:bodyPr>
            <a:lstStyle/>
            <a:p>
              <a:r>
                <a:rPr lang="en-US" sz="2000"/>
                <a:t>2</a:t>
              </a:r>
            </a:p>
          </p:txBody>
        </p:sp>
        <p:sp>
          <p:nvSpPr>
            <p:cNvPr id="141" name="TextBox 138"/>
            <p:cNvSpPr txBox="1">
              <a:spLocks noChangeArrowheads="1"/>
            </p:cNvSpPr>
            <p:nvPr/>
          </p:nvSpPr>
          <p:spPr bwMode="auto">
            <a:xfrm>
              <a:off x="3671302" y="2480507"/>
              <a:ext cx="358377" cy="438012"/>
            </a:xfrm>
            <a:prstGeom prst="rect">
              <a:avLst/>
            </a:prstGeom>
            <a:noFill/>
            <a:ln w="9525">
              <a:noFill/>
              <a:miter lim="800000"/>
              <a:headEnd/>
              <a:tailEnd/>
            </a:ln>
          </p:spPr>
          <p:txBody>
            <a:bodyPr wrap="none">
              <a:spAutoFit/>
            </a:bodyPr>
            <a:lstStyle/>
            <a:p>
              <a:r>
                <a:rPr lang="en-US" sz="2000"/>
                <a:t>4</a:t>
              </a:r>
            </a:p>
          </p:txBody>
        </p:sp>
        <p:sp>
          <p:nvSpPr>
            <p:cNvPr id="142" name="TextBox 142"/>
            <p:cNvSpPr txBox="1">
              <a:spLocks noChangeArrowheads="1"/>
            </p:cNvSpPr>
            <p:nvPr/>
          </p:nvSpPr>
          <p:spPr bwMode="auto">
            <a:xfrm>
              <a:off x="3681731" y="1500919"/>
              <a:ext cx="358377" cy="438012"/>
            </a:xfrm>
            <a:prstGeom prst="rect">
              <a:avLst/>
            </a:prstGeom>
            <a:noFill/>
            <a:ln w="9525">
              <a:noFill/>
              <a:miter lim="800000"/>
              <a:headEnd/>
              <a:tailEnd/>
            </a:ln>
          </p:spPr>
          <p:txBody>
            <a:bodyPr wrap="none">
              <a:spAutoFit/>
            </a:bodyPr>
            <a:lstStyle/>
            <a:p>
              <a:r>
                <a:rPr lang="en-US" sz="2000"/>
                <a:t>3</a:t>
              </a:r>
            </a:p>
          </p:txBody>
        </p:sp>
        <p:sp>
          <p:nvSpPr>
            <p:cNvPr id="143" name="TextBox 145"/>
            <p:cNvSpPr txBox="1">
              <a:spLocks noChangeArrowheads="1"/>
            </p:cNvSpPr>
            <p:nvPr/>
          </p:nvSpPr>
          <p:spPr bwMode="auto">
            <a:xfrm>
              <a:off x="2407142" y="2427303"/>
              <a:ext cx="514574" cy="438012"/>
            </a:xfrm>
            <a:prstGeom prst="rect">
              <a:avLst/>
            </a:prstGeom>
            <a:noFill/>
            <a:ln w="9525">
              <a:noFill/>
              <a:miter lim="800000"/>
              <a:headEnd/>
              <a:tailEnd/>
            </a:ln>
          </p:spPr>
          <p:txBody>
            <a:bodyPr wrap="none">
              <a:spAutoFit/>
            </a:bodyPr>
            <a:lstStyle/>
            <a:p>
              <a:r>
                <a:rPr lang="en-US" sz="2000"/>
                <a:t>12</a:t>
              </a:r>
            </a:p>
          </p:txBody>
        </p:sp>
        <p:sp>
          <p:nvSpPr>
            <p:cNvPr id="147" name="TextBox 146"/>
            <p:cNvSpPr txBox="1">
              <a:spLocks noChangeArrowheads="1"/>
            </p:cNvSpPr>
            <p:nvPr/>
          </p:nvSpPr>
          <p:spPr bwMode="auto">
            <a:xfrm>
              <a:off x="3041154" y="1523006"/>
              <a:ext cx="358377" cy="438012"/>
            </a:xfrm>
            <a:prstGeom prst="rect">
              <a:avLst/>
            </a:prstGeom>
            <a:noFill/>
            <a:ln w="9525">
              <a:noFill/>
              <a:miter lim="800000"/>
              <a:headEnd/>
              <a:tailEnd/>
            </a:ln>
          </p:spPr>
          <p:txBody>
            <a:bodyPr wrap="none">
              <a:spAutoFit/>
            </a:bodyPr>
            <a:lstStyle/>
            <a:p>
              <a:r>
                <a:rPr lang="en-US" sz="2000" dirty="0"/>
                <a:t>9</a:t>
              </a:r>
            </a:p>
          </p:txBody>
        </p:sp>
        <p:sp>
          <p:nvSpPr>
            <p:cNvPr id="148" name="TextBox 147"/>
            <p:cNvSpPr txBox="1">
              <a:spLocks noChangeArrowheads="1"/>
            </p:cNvSpPr>
            <p:nvPr/>
          </p:nvSpPr>
          <p:spPr bwMode="auto">
            <a:xfrm>
              <a:off x="3275093" y="1976453"/>
              <a:ext cx="514574" cy="438012"/>
            </a:xfrm>
            <a:prstGeom prst="rect">
              <a:avLst/>
            </a:prstGeom>
            <a:noFill/>
            <a:ln w="9525">
              <a:noFill/>
              <a:miter lim="800000"/>
              <a:headEnd/>
              <a:tailEnd/>
            </a:ln>
          </p:spPr>
          <p:txBody>
            <a:bodyPr wrap="none">
              <a:spAutoFit/>
            </a:bodyPr>
            <a:lstStyle/>
            <a:p>
              <a:r>
                <a:rPr lang="en-US" sz="2000"/>
                <a:t>10</a:t>
              </a:r>
            </a:p>
          </p:txBody>
        </p:sp>
        <p:sp>
          <p:nvSpPr>
            <p:cNvPr id="149" name="TextBox 148"/>
            <p:cNvSpPr txBox="1">
              <a:spLocks noChangeArrowheads="1"/>
            </p:cNvSpPr>
            <p:nvPr/>
          </p:nvSpPr>
          <p:spPr bwMode="auto">
            <a:xfrm>
              <a:off x="2988020" y="2427303"/>
              <a:ext cx="493725" cy="438012"/>
            </a:xfrm>
            <a:prstGeom prst="rect">
              <a:avLst/>
            </a:prstGeom>
            <a:noFill/>
            <a:ln w="9525">
              <a:noFill/>
              <a:miter lim="800000"/>
              <a:headEnd/>
              <a:tailEnd/>
            </a:ln>
          </p:spPr>
          <p:txBody>
            <a:bodyPr wrap="none">
              <a:spAutoFit/>
            </a:bodyPr>
            <a:lstStyle/>
            <a:p>
              <a:r>
                <a:rPr lang="en-US" sz="2000"/>
                <a:t>11</a:t>
              </a:r>
            </a:p>
          </p:txBody>
        </p:sp>
        <p:sp>
          <p:nvSpPr>
            <p:cNvPr id="150" name="TextBox 151"/>
            <p:cNvSpPr txBox="1">
              <a:spLocks noChangeArrowheads="1"/>
            </p:cNvSpPr>
            <p:nvPr/>
          </p:nvSpPr>
          <p:spPr bwMode="auto">
            <a:xfrm>
              <a:off x="2298105" y="1976454"/>
              <a:ext cx="358377" cy="438012"/>
            </a:xfrm>
            <a:prstGeom prst="rect">
              <a:avLst/>
            </a:prstGeom>
            <a:noFill/>
            <a:ln w="9525">
              <a:noFill/>
              <a:miter lim="800000"/>
              <a:headEnd/>
              <a:tailEnd/>
            </a:ln>
          </p:spPr>
          <p:txBody>
            <a:bodyPr wrap="none">
              <a:spAutoFit/>
            </a:bodyPr>
            <a:lstStyle/>
            <a:p>
              <a:r>
                <a:rPr lang="en-US" sz="2000"/>
                <a:t>7</a:t>
              </a:r>
            </a:p>
          </p:txBody>
        </p:sp>
        <p:sp>
          <p:nvSpPr>
            <p:cNvPr id="151" name="TextBox 152"/>
            <p:cNvSpPr txBox="1">
              <a:spLocks noChangeArrowheads="1"/>
            </p:cNvSpPr>
            <p:nvPr/>
          </p:nvSpPr>
          <p:spPr bwMode="auto">
            <a:xfrm>
              <a:off x="2564456" y="1523006"/>
              <a:ext cx="358377" cy="438012"/>
            </a:xfrm>
            <a:prstGeom prst="rect">
              <a:avLst/>
            </a:prstGeom>
            <a:noFill/>
            <a:ln w="9525">
              <a:noFill/>
              <a:miter lim="800000"/>
              <a:headEnd/>
              <a:tailEnd/>
            </a:ln>
          </p:spPr>
          <p:txBody>
            <a:bodyPr wrap="none">
              <a:spAutoFit/>
            </a:bodyPr>
            <a:lstStyle/>
            <a:p>
              <a:r>
                <a:rPr lang="en-US" sz="2000"/>
                <a:t>8</a:t>
              </a:r>
            </a:p>
          </p:txBody>
        </p:sp>
        <p:sp>
          <p:nvSpPr>
            <p:cNvPr id="152" name="TextBox 234"/>
            <p:cNvSpPr txBox="1">
              <a:spLocks noChangeArrowheads="1"/>
            </p:cNvSpPr>
            <p:nvPr/>
          </p:nvSpPr>
          <p:spPr bwMode="auto">
            <a:xfrm>
              <a:off x="2768375" y="2928824"/>
              <a:ext cx="358377" cy="438012"/>
            </a:xfrm>
            <a:prstGeom prst="rect">
              <a:avLst/>
            </a:prstGeom>
            <a:noFill/>
            <a:ln w="9525">
              <a:noFill/>
              <a:miter lim="800000"/>
              <a:headEnd/>
              <a:tailEnd/>
            </a:ln>
          </p:spPr>
          <p:txBody>
            <a:bodyPr wrap="none">
              <a:spAutoFit/>
            </a:bodyPr>
            <a:lstStyle/>
            <a:p>
              <a:r>
                <a:rPr lang="en-US" sz="2000"/>
                <a:t>5</a:t>
              </a:r>
            </a:p>
          </p:txBody>
        </p:sp>
        <p:sp>
          <p:nvSpPr>
            <p:cNvPr id="153" name="TextBox 140"/>
            <p:cNvSpPr txBox="1">
              <a:spLocks noChangeArrowheads="1"/>
            </p:cNvSpPr>
            <p:nvPr/>
          </p:nvSpPr>
          <p:spPr bwMode="auto">
            <a:xfrm>
              <a:off x="2798326" y="1937476"/>
              <a:ext cx="374172" cy="438012"/>
            </a:xfrm>
            <a:prstGeom prst="rect">
              <a:avLst/>
            </a:prstGeom>
            <a:noFill/>
            <a:ln w="9525">
              <a:noFill/>
              <a:miter lim="800000"/>
              <a:headEnd/>
              <a:tailEnd/>
            </a:ln>
          </p:spPr>
          <p:txBody>
            <a:bodyPr wrap="none">
              <a:spAutoFit/>
            </a:bodyPr>
            <a:lstStyle/>
            <a:p>
              <a:r>
                <a:rPr lang="en-US" sz="2000" b="1"/>
                <a:t>p</a:t>
              </a:r>
            </a:p>
          </p:txBody>
        </p:sp>
      </p:grpSp>
      <p:cxnSp>
        <p:nvCxnSpPr>
          <p:cNvPr id="168" name="Straight Connector 160"/>
          <p:cNvCxnSpPr>
            <a:cxnSpLocks noChangeShapeType="1"/>
          </p:cNvCxnSpPr>
          <p:nvPr/>
        </p:nvCxnSpPr>
        <p:spPr bwMode="auto">
          <a:xfrm flipV="1">
            <a:off x="4364038" y="4733926"/>
            <a:ext cx="0" cy="1743074"/>
          </a:xfrm>
          <a:prstGeom prst="line">
            <a:avLst/>
          </a:prstGeom>
          <a:noFill/>
          <a:ln w="76200" algn="ctr">
            <a:solidFill>
              <a:srgbClr val="B6DCDF"/>
            </a:solidFill>
            <a:round/>
            <a:headEnd/>
            <a:tailEnd/>
          </a:ln>
        </p:spPr>
      </p:cxnSp>
      <p:sp>
        <p:nvSpPr>
          <p:cNvPr id="169" name="TextBox 168"/>
          <p:cNvSpPr txBox="1"/>
          <p:nvPr/>
        </p:nvSpPr>
        <p:spPr>
          <a:xfrm>
            <a:off x="4754492" y="6093296"/>
            <a:ext cx="4384534"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smtClean="0">
                <a:solidFill>
                  <a:srgbClr val="2D2D8A"/>
                </a:solidFill>
              </a:rPr>
              <a:t>N.</a:t>
            </a:r>
            <a:r>
              <a:rPr kumimoji="0" lang="en-US" sz="2000" b="0" i="0" u="none" strike="noStrike" kern="0" cap="none" spc="0" normalizeH="0" baseline="0" noProof="0" dirty="0" smtClean="0">
                <a:ln>
                  <a:noFill/>
                </a:ln>
                <a:solidFill>
                  <a:srgbClr val="2D2D8A"/>
                </a:solidFill>
                <a:effectLst/>
                <a:uLnTx/>
                <a:uFillTx/>
              </a:rPr>
              <a:t> </a:t>
            </a:r>
            <a:r>
              <a:rPr kumimoji="0" lang="en-US" sz="2000" b="0" i="0" u="none" strike="noStrike" kern="0" cap="none" spc="0" normalizeH="0" baseline="0" noProof="0" dirty="0" err="1" smtClean="0">
                <a:ln>
                  <a:noFill/>
                </a:ln>
                <a:solidFill>
                  <a:srgbClr val="2D2D8A"/>
                </a:solidFill>
                <a:effectLst/>
                <a:uLnTx/>
                <a:uFillTx/>
              </a:rPr>
              <a:t>Bonesteel</a:t>
            </a:r>
            <a:r>
              <a:rPr kumimoji="0" lang="en-US" sz="2000" b="0" i="0" u="none" strike="noStrike" kern="0" cap="none" spc="0" normalizeH="0" baseline="0" noProof="0" dirty="0" smtClean="0">
                <a:ln>
                  <a:noFill/>
                </a:ln>
                <a:solidFill>
                  <a:srgbClr val="2D2D8A"/>
                </a:solidFill>
                <a:effectLst/>
                <a:uLnTx/>
                <a:uFillTx/>
              </a:rPr>
              <a:t>, </a:t>
            </a:r>
            <a:r>
              <a:rPr kumimoji="0" lang="en-US" sz="2000" b="0" i="0" u="none" strike="noStrike" kern="0" cap="none" spc="0" normalizeH="0" baseline="0" noProof="0" dirty="0" smtClean="0">
                <a:ln>
                  <a:noFill/>
                </a:ln>
                <a:solidFill>
                  <a:srgbClr val="2D2D8A"/>
                </a:solidFill>
                <a:effectLst/>
                <a:uLnTx/>
                <a:uFillTx/>
              </a:rPr>
              <a:t>D.P. </a:t>
            </a:r>
            <a:r>
              <a:rPr kumimoji="0" lang="en-US" sz="2000" b="0" i="0" u="none" strike="noStrike" kern="0" cap="none" spc="0" normalizeH="0" baseline="0" noProof="0" dirty="0" err="1" smtClean="0">
                <a:ln>
                  <a:noFill/>
                </a:ln>
                <a:solidFill>
                  <a:srgbClr val="2D2D8A"/>
                </a:solidFill>
                <a:effectLst/>
                <a:uLnTx/>
                <a:uFillTx/>
              </a:rPr>
              <a:t>DiVincenzo</a:t>
            </a:r>
            <a:r>
              <a:rPr kumimoji="0" lang="en-US" sz="2000" b="0" i="0" u="none" strike="noStrike" kern="0" cap="none" spc="0" normalizeH="0" baseline="0" noProof="0" dirty="0" smtClean="0">
                <a:ln>
                  <a:noFill/>
                </a:ln>
                <a:solidFill>
                  <a:srgbClr val="2D2D8A"/>
                </a:solidFill>
                <a:effectLst/>
                <a:uLnTx/>
                <a:uFillTx/>
              </a:rPr>
              <a:t>, PRB 2012 </a:t>
            </a:r>
            <a:endParaRPr kumimoji="0" lang="en-US" sz="2000" b="0" i="0" u="none" strike="noStrike" kern="0" cap="none" spc="0" normalizeH="0" baseline="0" noProof="0" dirty="0">
              <a:ln>
                <a:noFill/>
              </a:ln>
              <a:solidFill>
                <a:srgbClr val="2D2D8A"/>
              </a:solidFill>
              <a:effectLst/>
              <a:uLnTx/>
              <a:uFillTx/>
            </a:endParaRPr>
          </a:p>
        </p:txBody>
      </p:sp>
    </p:spTree>
    <p:extLst>
      <p:ext uri="{BB962C8B-B14F-4D97-AF65-F5344CB8AC3E}">
        <p14:creationId xmlns:p14="http://schemas.microsoft.com/office/powerpoint/2010/main" val="303245036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67544" y="1484784"/>
            <a:ext cx="8229600" cy="5141168"/>
          </a:xfrm>
        </p:spPr>
        <p:txBody>
          <a:bodyPr>
            <a:normAutofit lnSpcReduction="10000"/>
          </a:bodyPr>
          <a:lstStyle/>
          <a:p>
            <a:r>
              <a:rPr lang="en-US" dirty="0" smtClean="0"/>
              <a:t>Surface codes everywhere (and even color codes)</a:t>
            </a:r>
          </a:p>
          <a:p>
            <a:r>
              <a:rPr lang="en-US" dirty="0" smtClean="0"/>
              <a:t>Various rough approximations of scalability</a:t>
            </a:r>
          </a:p>
          <a:p>
            <a:r>
              <a:rPr lang="en-US" dirty="0" smtClean="0"/>
              <a:t>Attempting to get error &amp; leakage rates under control – example from quantum dot </a:t>
            </a:r>
            <a:r>
              <a:rPr lang="en-US" dirty="0" err="1" smtClean="0"/>
              <a:t>qubits</a:t>
            </a:r>
            <a:endParaRPr lang="en-US" dirty="0" smtClean="0"/>
          </a:p>
          <a:p>
            <a:r>
              <a:rPr lang="en-US" dirty="0" smtClean="0"/>
              <a:t>The highly complex classical world of surface codes – example from UCSB/Google</a:t>
            </a:r>
          </a:p>
          <a:p>
            <a:r>
              <a:rPr lang="en-US" dirty="0" smtClean="0"/>
              <a:t>Outside the gate model – one-shot syndrome measurement</a:t>
            </a:r>
          </a:p>
          <a:p>
            <a:r>
              <a:rPr lang="en-US" dirty="0" smtClean="0"/>
              <a:t>Inside the gate model – </a:t>
            </a:r>
            <a:r>
              <a:rPr lang="en-US" dirty="0" err="1" smtClean="0"/>
              <a:t>Fibonnaci</a:t>
            </a:r>
            <a:r>
              <a:rPr lang="en-US" dirty="0" smtClean="0"/>
              <a:t> </a:t>
            </a:r>
            <a:r>
              <a:rPr lang="en-US" dirty="0" err="1" smtClean="0"/>
              <a:t>anyons</a:t>
            </a:r>
            <a:endParaRPr lang="en-US" dirty="0"/>
          </a:p>
        </p:txBody>
      </p:sp>
    </p:spTree>
    <p:extLst>
      <p:ext uri="{BB962C8B-B14F-4D97-AF65-F5344CB8AC3E}">
        <p14:creationId xmlns:p14="http://schemas.microsoft.com/office/powerpoint/2010/main" val="193231956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1940487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1"/>
            <a:ext cx="8229600" cy="4907487"/>
          </a:xfrm>
        </p:spPr>
        <p:txBody>
          <a:bodyPr>
            <a:normAutofit lnSpcReduction="10000"/>
          </a:bodyPr>
          <a:lstStyle/>
          <a:p>
            <a:pPr marL="0" indent="0">
              <a:buNone/>
            </a:pPr>
            <a:r>
              <a:rPr lang="en-US" sz="2000" dirty="0" smtClean="0"/>
              <a:t>What’s QEC for Solid State Physics?</a:t>
            </a:r>
          </a:p>
          <a:p>
            <a:pPr marL="0" indent="0">
              <a:buNone/>
            </a:pPr>
            <a:endParaRPr lang="en-US" sz="2000" dirty="0"/>
          </a:p>
          <a:p>
            <a:pPr marL="0" indent="0">
              <a:buNone/>
            </a:pPr>
            <a:r>
              <a:rPr lang="en-US" sz="2000" dirty="0" smtClean="0"/>
              <a:t>“Surface code” is on the lips of many a solid-state device physicist these days.  I will document this phenomenon with some examples, from the commonplace (CNOT to </a:t>
            </a:r>
            <a:r>
              <a:rPr lang="en-US" sz="2000" dirty="0" err="1" smtClean="0"/>
              <a:t>ancillas</a:t>
            </a:r>
            <a:r>
              <a:rPr lang="en-US" sz="2000" dirty="0" smtClean="0"/>
              <a:t>, then measure) to the more recondite (direct parity measurement, intrinsic leakage of DFS </a:t>
            </a:r>
            <a:r>
              <a:rPr lang="en-US" sz="2000" dirty="0" err="1" smtClean="0"/>
              <a:t>qubits</a:t>
            </a:r>
            <a:r>
              <a:rPr lang="en-US" sz="2000" dirty="0" smtClean="0"/>
              <a:t>).  I will give some examples from current work in quantum-dot </a:t>
            </a:r>
            <a:r>
              <a:rPr lang="en-US" sz="2000" dirty="0" err="1" smtClean="0"/>
              <a:t>qubits</a:t>
            </a:r>
            <a:r>
              <a:rPr lang="en-US" sz="2000" dirty="0" smtClean="0"/>
              <a:t>.  Mighty efforts are underway to improve laboratory fidelities, which are however neither quantitatively nor methodologically complete.  Leakage reduction units are starting to come over the horizon, but QEC could probably help more with this.  There are correspondingly mighty plans on the drawing board to collect and process all the data that the surface code implies.  I will show what small parts of these plans have come to fruition; QEC should also do some work to determine what is really the best thing to do with this avalanche of data, when it comes.  I will also touch on some examples where solid-state physics definitely gives back to QEC, with Fibonacci quantum codes being one example.   </a:t>
            </a:r>
            <a:endParaRPr lang="en-US" sz="2000" dirty="0"/>
          </a:p>
        </p:txBody>
      </p:sp>
    </p:spTree>
    <p:extLst>
      <p:ext uri="{BB962C8B-B14F-4D97-AF65-F5344CB8AC3E}">
        <p14:creationId xmlns:p14="http://schemas.microsoft.com/office/powerpoint/2010/main" val="7276836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uppieren 72"/>
          <p:cNvGrpSpPr/>
          <p:nvPr/>
        </p:nvGrpSpPr>
        <p:grpSpPr>
          <a:xfrm>
            <a:off x="265610" y="2462880"/>
            <a:ext cx="5354570" cy="5105400"/>
            <a:chOff x="457200" y="990600"/>
            <a:chExt cx="5354570" cy="5105400"/>
          </a:xfrm>
          <a:scene3d>
            <a:camera prst="orthographicFront">
              <a:rot lat="18000000" lon="3300000" rev="18480000"/>
            </a:camera>
            <a:lightRig rig="threePt" dir="t"/>
          </a:scene3d>
        </p:grpSpPr>
        <p:grpSp>
          <p:nvGrpSpPr>
            <p:cNvPr id="74" name="Gruppieren 73"/>
            <p:cNvGrpSpPr/>
            <p:nvPr/>
          </p:nvGrpSpPr>
          <p:grpSpPr>
            <a:xfrm>
              <a:off x="1828800" y="3880663"/>
              <a:ext cx="1066800" cy="1248974"/>
              <a:chOff x="6324600" y="1395333"/>
              <a:chExt cx="1066800" cy="1248974"/>
            </a:xfrm>
          </p:grpSpPr>
          <p:sp>
            <p:nvSpPr>
              <p:cNvPr id="206" name="Oval 7"/>
              <p:cNvSpPr/>
              <p:nvPr/>
            </p:nvSpPr>
            <p:spPr>
              <a:xfrm>
                <a:off x="6649619" y="1991565"/>
                <a:ext cx="108945" cy="130548"/>
              </a:xfrm>
              <a:prstGeom prst="ellipse">
                <a:avLst/>
              </a:prstGeom>
              <a:solidFill>
                <a:srgbClr val="FF0000"/>
              </a:soli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latin typeface="Arial" pitchFamily="34" charset="0"/>
                  <a:cs typeface="Arial" pitchFamily="34" charset="0"/>
                </a:endParaRPr>
              </a:p>
            </p:txBody>
          </p:sp>
          <p:sp>
            <p:nvSpPr>
              <p:cNvPr id="207" name="Oval 8"/>
              <p:cNvSpPr/>
              <p:nvPr/>
            </p:nvSpPr>
            <p:spPr>
              <a:xfrm>
                <a:off x="6976453" y="1991565"/>
                <a:ext cx="108945" cy="130548"/>
              </a:xfrm>
              <a:prstGeom prst="ellipse">
                <a:avLst/>
              </a:prstGeom>
              <a:solidFill>
                <a:srgbClr val="FF0000"/>
              </a:soli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latin typeface="Arial" pitchFamily="34" charset="0"/>
                  <a:cs typeface="Arial" pitchFamily="34" charset="0"/>
                </a:endParaRPr>
              </a:p>
            </p:txBody>
          </p:sp>
          <p:cxnSp>
            <p:nvCxnSpPr>
              <p:cNvPr id="208" name="Gerade Verbindung 207"/>
              <p:cNvCxnSpPr/>
              <p:nvPr/>
            </p:nvCxnSpPr>
            <p:spPr>
              <a:xfrm flipV="1">
                <a:off x="6895578" y="1395333"/>
                <a:ext cx="0" cy="522193"/>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209" name="Gerade Verbindung 208"/>
              <p:cNvCxnSpPr/>
              <p:nvPr/>
            </p:nvCxnSpPr>
            <p:spPr>
              <a:xfrm flipV="1">
                <a:off x="6896622" y="2221008"/>
                <a:ext cx="0" cy="423299"/>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210" name="Gerade Verbindung 209"/>
              <p:cNvCxnSpPr/>
              <p:nvPr/>
            </p:nvCxnSpPr>
            <p:spPr>
              <a:xfrm flipH="1" flipV="1">
                <a:off x="6324600" y="1745016"/>
                <a:ext cx="228600" cy="171744"/>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211" name="Gerade Verbindung 210"/>
              <p:cNvCxnSpPr/>
              <p:nvPr/>
            </p:nvCxnSpPr>
            <p:spPr>
              <a:xfrm flipH="1" flipV="1">
                <a:off x="6497025" y="2200444"/>
                <a:ext cx="261539" cy="117492"/>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212" name="Gerade Verbindung 211"/>
              <p:cNvCxnSpPr/>
              <p:nvPr/>
            </p:nvCxnSpPr>
            <p:spPr>
              <a:xfrm flipV="1">
                <a:off x="7030925" y="2200445"/>
                <a:ext cx="208075" cy="117491"/>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213" name="Gerade Verbindung 212"/>
              <p:cNvCxnSpPr/>
              <p:nvPr/>
            </p:nvCxnSpPr>
            <p:spPr>
              <a:xfrm flipH="1">
                <a:off x="7162800" y="1727862"/>
                <a:ext cx="228600" cy="177138"/>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grpSp>
        <p:grpSp>
          <p:nvGrpSpPr>
            <p:cNvPr id="77" name="Gruppieren 76"/>
            <p:cNvGrpSpPr/>
            <p:nvPr/>
          </p:nvGrpSpPr>
          <p:grpSpPr>
            <a:xfrm>
              <a:off x="3238500" y="2957692"/>
              <a:ext cx="1066800" cy="1248974"/>
              <a:chOff x="6324600" y="1395333"/>
              <a:chExt cx="1066800" cy="1248974"/>
            </a:xfrm>
          </p:grpSpPr>
          <p:sp>
            <p:nvSpPr>
              <p:cNvPr id="198" name="Oval 7"/>
              <p:cNvSpPr/>
              <p:nvPr/>
            </p:nvSpPr>
            <p:spPr>
              <a:xfrm>
                <a:off x="6649619" y="1991565"/>
                <a:ext cx="108945" cy="130548"/>
              </a:xfrm>
              <a:prstGeom prst="ellipse">
                <a:avLst/>
              </a:prstGeom>
              <a:solidFill>
                <a:srgbClr val="FF0000"/>
              </a:soli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latin typeface="Arial" pitchFamily="34" charset="0"/>
                  <a:cs typeface="Arial" pitchFamily="34" charset="0"/>
                </a:endParaRPr>
              </a:p>
            </p:txBody>
          </p:sp>
          <p:sp>
            <p:nvSpPr>
              <p:cNvPr id="199" name="Oval 8"/>
              <p:cNvSpPr/>
              <p:nvPr/>
            </p:nvSpPr>
            <p:spPr>
              <a:xfrm>
                <a:off x="6976453" y="1991565"/>
                <a:ext cx="108945" cy="130548"/>
              </a:xfrm>
              <a:prstGeom prst="ellipse">
                <a:avLst/>
              </a:prstGeom>
              <a:solidFill>
                <a:srgbClr val="FF0000"/>
              </a:soli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latin typeface="Arial" pitchFamily="34" charset="0"/>
                  <a:cs typeface="Arial" pitchFamily="34" charset="0"/>
                </a:endParaRPr>
              </a:p>
            </p:txBody>
          </p:sp>
          <p:cxnSp>
            <p:nvCxnSpPr>
              <p:cNvPr id="200" name="Gerade Verbindung 199"/>
              <p:cNvCxnSpPr/>
              <p:nvPr/>
            </p:nvCxnSpPr>
            <p:spPr>
              <a:xfrm flipV="1">
                <a:off x="6895578" y="1395333"/>
                <a:ext cx="0" cy="522193"/>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201" name="Gerade Verbindung 200"/>
              <p:cNvCxnSpPr/>
              <p:nvPr/>
            </p:nvCxnSpPr>
            <p:spPr>
              <a:xfrm flipV="1">
                <a:off x="6896622" y="2221008"/>
                <a:ext cx="0" cy="423299"/>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202" name="Gerade Verbindung 201"/>
              <p:cNvCxnSpPr/>
              <p:nvPr/>
            </p:nvCxnSpPr>
            <p:spPr>
              <a:xfrm flipH="1" flipV="1">
                <a:off x="6324600" y="1745016"/>
                <a:ext cx="228600" cy="171744"/>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203" name="Gerade Verbindung 202"/>
              <p:cNvCxnSpPr/>
              <p:nvPr/>
            </p:nvCxnSpPr>
            <p:spPr>
              <a:xfrm flipH="1" flipV="1">
                <a:off x="6497025" y="2200444"/>
                <a:ext cx="261539" cy="117492"/>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204" name="Gerade Verbindung 203"/>
              <p:cNvCxnSpPr/>
              <p:nvPr/>
            </p:nvCxnSpPr>
            <p:spPr>
              <a:xfrm flipV="1">
                <a:off x="7030925" y="2200445"/>
                <a:ext cx="208075" cy="117491"/>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205" name="Gerade Verbindung 204"/>
              <p:cNvCxnSpPr/>
              <p:nvPr/>
            </p:nvCxnSpPr>
            <p:spPr>
              <a:xfrm flipH="1">
                <a:off x="7162800" y="1727862"/>
                <a:ext cx="228600" cy="177138"/>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grpSp>
        <p:grpSp>
          <p:nvGrpSpPr>
            <p:cNvPr id="78" name="Gruppieren 77"/>
            <p:cNvGrpSpPr/>
            <p:nvPr/>
          </p:nvGrpSpPr>
          <p:grpSpPr>
            <a:xfrm>
              <a:off x="4744970" y="3942653"/>
              <a:ext cx="1066800" cy="1248974"/>
              <a:chOff x="6324600" y="1395333"/>
              <a:chExt cx="1066800" cy="1248974"/>
            </a:xfrm>
          </p:grpSpPr>
          <p:sp>
            <p:nvSpPr>
              <p:cNvPr id="190" name="Oval 7"/>
              <p:cNvSpPr/>
              <p:nvPr/>
            </p:nvSpPr>
            <p:spPr>
              <a:xfrm>
                <a:off x="6649619" y="1991565"/>
                <a:ext cx="108945" cy="130548"/>
              </a:xfrm>
              <a:prstGeom prst="ellipse">
                <a:avLst/>
              </a:prstGeom>
              <a:solidFill>
                <a:srgbClr val="FF0000"/>
              </a:soli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latin typeface="Arial" pitchFamily="34" charset="0"/>
                  <a:cs typeface="Arial" pitchFamily="34" charset="0"/>
                </a:endParaRPr>
              </a:p>
            </p:txBody>
          </p:sp>
          <p:sp>
            <p:nvSpPr>
              <p:cNvPr id="191" name="Oval 8"/>
              <p:cNvSpPr/>
              <p:nvPr/>
            </p:nvSpPr>
            <p:spPr>
              <a:xfrm>
                <a:off x="6976453" y="1991565"/>
                <a:ext cx="108945" cy="130548"/>
              </a:xfrm>
              <a:prstGeom prst="ellipse">
                <a:avLst/>
              </a:prstGeom>
              <a:solidFill>
                <a:srgbClr val="FF0000"/>
              </a:soli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latin typeface="Arial" pitchFamily="34" charset="0"/>
                  <a:cs typeface="Arial" pitchFamily="34" charset="0"/>
                </a:endParaRPr>
              </a:p>
            </p:txBody>
          </p:sp>
          <p:cxnSp>
            <p:nvCxnSpPr>
              <p:cNvPr id="192" name="Gerade Verbindung 191"/>
              <p:cNvCxnSpPr/>
              <p:nvPr/>
            </p:nvCxnSpPr>
            <p:spPr>
              <a:xfrm flipV="1">
                <a:off x="6895578" y="1395333"/>
                <a:ext cx="0" cy="522193"/>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93" name="Gerade Verbindung 192"/>
              <p:cNvCxnSpPr/>
              <p:nvPr/>
            </p:nvCxnSpPr>
            <p:spPr>
              <a:xfrm flipV="1">
                <a:off x="6896622" y="2221008"/>
                <a:ext cx="0" cy="423299"/>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94" name="Gerade Verbindung 193"/>
              <p:cNvCxnSpPr/>
              <p:nvPr/>
            </p:nvCxnSpPr>
            <p:spPr>
              <a:xfrm flipH="1" flipV="1">
                <a:off x="6324600" y="1745016"/>
                <a:ext cx="228600" cy="171744"/>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95" name="Gerade Verbindung 194"/>
              <p:cNvCxnSpPr/>
              <p:nvPr/>
            </p:nvCxnSpPr>
            <p:spPr>
              <a:xfrm flipH="1" flipV="1">
                <a:off x="6497025" y="2200444"/>
                <a:ext cx="261539" cy="117492"/>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96" name="Gerade Verbindung 195"/>
              <p:cNvCxnSpPr/>
              <p:nvPr/>
            </p:nvCxnSpPr>
            <p:spPr>
              <a:xfrm flipV="1">
                <a:off x="7030925" y="2200445"/>
                <a:ext cx="208075" cy="117491"/>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97" name="Gerade Verbindung 196"/>
              <p:cNvCxnSpPr/>
              <p:nvPr/>
            </p:nvCxnSpPr>
            <p:spPr>
              <a:xfrm flipH="1">
                <a:off x="7162800" y="1727862"/>
                <a:ext cx="228600" cy="177138"/>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grpSp>
        <p:grpSp>
          <p:nvGrpSpPr>
            <p:cNvPr id="79" name="Gruppieren 78"/>
            <p:cNvGrpSpPr/>
            <p:nvPr/>
          </p:nvGrpSpPr>
          <p:grpSpPr>
            <a:xfrm>
              <a:off x="4090100" y="3684472"/>
              <a:ext cx="827295" cy="850837"/>
              <a:chOff x="5645290" y="2133405"/>
              <a:chExt cx="705825" cy="897651"/>
            </a:xfrm>
          </p:grpSpPr>
          <p:cxnSp>
            <p:nvCxnSpPr>
              <p:cNvPr id="187" name="Gerade Verbindung 186"/>
              <p:cNvCxnSpPr/>
              <p:nvPr/>
            </p:nvCxnSpPr>
            <p:spPr>
              <a:xfrm flipH="1">
                <a:off x="5645290" y="2133405"/>
                <a:ext cx="228600" cy="0"/>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cxnSp>
            <p:nvCxnSpPr>
              <p:cNvPr id="188" name="Gerade Verbindung 187"/>
              <p:cNvCxnSpPr/>
              <p:nvPr/>
            </p:nvCxnSpPr>
            <p:spPr>
              <a:xfrm flipH="1" flipV="1">
                <a:off x="5837795" y="2146337"/>
                <a:ext cx="258205" cy="813490"/>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cxnSp>
            <p:nvCxnSpPr>
              <p:cNvPr id="189" name="Gerade Verbindung 188"/>
              <p:cNvCxnSpPr/>
              <p:nvPr/>
            </p:nvCxnSpPr>
            <p:spPr>
              <a:xfrm flipH="1" flipV="1">
                <a:off x="6076822" y="2962205"/>
                <a:ext cx="274293" cy="68851"/>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grpSp>
        <p:grpSp>
          <p:nvGrpSpPr>
            <p:cNvPr id="80" name="Gruppieren 79"/>
            <p:cNvGrpSpPr/>
            <p:nvPr/>
          </p:nvGrpSpPr>
          <p:grpSpPr>
            <a:xfrm flipH="1">
              <a:off x="2667000" y="3656843"/>
              <a:ext cx="798898" cy="850837"/>
              <a:chOff x="5645290" y="2133405"/>
              <a:chExt cx="705825" cy="897651"/>
            </a:xfrm>
          </p:grpSpPr>
          <p:cxnSp>
            <p:nvCxnSpPr>
              <p:cNvPr id="184" name="Gerade Verbindung 183"/>
              <p:cNvCxnSpPr/>
              <p:nvPr/>
            </p:nvCxnSpPr>
            <p:spPr>
              <a:xfrm flipH="1">
                <a:off x="5645290" y="2133405"/>
                <a:ext cx="228600" cy="0"/>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cxnSp>
            <p:nvCxnSpPr>
              <p:cNvPr id="185" name="Gerade Verbindung 184"/>
              <p:cNvCxnSpPr/>
              <p:nvPr/>
            </p:nvCxnSpPr>
            <p:spPr>
              <a:xfrm flipH="1" flipV="1">
                <a:off x="5837795" y="2146337"/>
                <a:ext cx="258205" cy="813490"/>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cxnSp>
            <p:nvCxnSpPr>
              <p:cNvPr id="186" name="Gerade Verbindung 185"/>
              <p:cNvCxnSpPr/>
              <p:nvPr/>
            </p:nvCxnSpPr>
            <p:spPr>
              <a:xfrm flipH="1" flipV="1">
                <a:off x="6076822" y="2962205"/>
                <a:ext cx="274293" cy="68851"/>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grpSp>
        <p:grpSp>
          <p:nvGrpSpPr>
            <p:cNvPr id="81" name="Gruppieren 80"/>
            <p:cNvGrpSpPr/>
            <p:nvPr/>
          </p:nvGrpSpPr>
          <p:grpSpPr>
            <a:xfrm>
              <a:off x="2667000" y="4607443"/>
              <a:ext cx="827295" cy="850837"/>
              <a:chOff x="5645290" y="2133405"/>
              <a:chExt cx="705825" cy="897651"/>
            </a:xfrm>
          </p:grpSpPr>
          <p:cxnSp>
            <p:nvCxnSpPr>
              <p:cNvPr id="181" name="Gerade Verbindung 180"/>
              <p:cNvCxnSpPr/>
              <p:nvPr/>
            </p:nvCxnSpPr>
            <p:spPr>
              <a:xfrm flipH="1">
                <a:off x="5645290" y="2133405"/>
                <a:ext cx="228600" cy="0"/>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cxnSp>
            <p:nvCxnSpPr>
              <p:cNvPr id="182" name="Gerade Verbindung 181"/>
              <p:cNvCxnSpPr/>
              <p:nvPr/>
            </p:nvCxnSpPr>
            <p:spPr>
              <a:xfrm flipH="1" flipV="1">
                <a:off x="5837795" y="2146337"/>
                <a:ext cx="258205" cy="813490"/>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cxnSp>
            <p:nvCxnSpPr>
              <p:cNvPr id="183" name="Gerade Verbindung 182"/>
              <p:cNvCxnSpPr/>
              <p:nvPr/>
            </p:nvCxnSpPr>
            <p:spPr>
              <a:xfrm flipH="1" flipV="1">
                <a:off x="6076822" y="2962205"/>
                <a:ext cx="274293" cy="68851"/>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grpSp>
        <p:grpSp>
          <p:nvGrpSpPr>
            <p:cNvPr id="82" name="Gruppieren 81"/>
            <p:cNvGrpSpPr/>
            <p:nvPr/>
          </p:nvGrpSpPr>
          <p:grpSpPr>
            <a:xfrm flipH="1">
              <a:off x="4137700" y="4627450"/>
              <a:ext cx="798898" cy="850837"/>
              <a:chOff x="5645290" y="2133405"/>
              <a:chExt cx="705825" cy="897651"/>
            </a:xfrm>
          </p:grpSpPr>
          <p:cxnSp>
            <p:nvCxnSpPr>
              <p:cNvPr id="178" name="Gerade Verbindung 177"/>
              <p:cNvCxnSpPr/>
              <p:nvPr/>
            </p:nvCxnSpPr>
            <p:spPr>
              <a:xfrm flipH="1">
                <a:off x="5645290" y="2133405"/>
                <a:ext cx="228600" cy="0"/>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cxnSp>
            <p:nvCxnSpPr>
              <p:cNvPr id="179" name="Gerade Verbindung 178"/>
              <p:cNvCxnSpPr/>
              <p:nvPr/>
            </p:nvCxnSpPr>
            <p:spPr>
              <a:xfrm flipH="1" flipV="1">
                <a:off x="5837795" y="2146337"/>
                <a:ext cx="258205" cy="813490"/>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cxnSp>
            <p:nvCxnSpPr>
              <p:cNvPr id="180" name="Gerade Verbindung 179"/>
              <p:cNvCxnSpPr/>
              <p:nvPr/>
            </p:nvCxnSpPr>
            <p:spPr>
              <a:xfrm flipH="1" flipV="1">
                <a:off x="6076822" y="2962205"/>
                <a:ext cx="274293" cy="68851"/>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grpSp>
        <p:grpSp>
          <p:nvGrpSpPr>
            <p:cNvPr id="83" name="Gruppieren 82"/>
            <p:cNvGrpSpPr/>
            <p:nvPr/>
          </p:nvGrpSpPr>
          <p:grpSpPr>
            <a:xfrm>
              <a:off x="1819174" y="1976420"/>
              <a:ext cx="1066800" cy="1248974"/>
              <a:chOff x="6324600" y="1395333"/>
              <a:chExt cx="1066800" cy="1248974"/>
            </a:xfrm>
          </p:grpSpPr>
          <p:sp>
            <p:nvSpPr>
              <p:cNvPr id="170" name="Oval 7"/>
              <p:cNvSpPr/>
              <p:nvPr/>
            </p:nvSpPr>
            <p:spPr>
              <a:xfrm>
                <a:off x="6649619" y="1991565"/>
                <a:ext cx="108945" cy="130548"/>
              </a:xfrm>
              <a:prstGeom prst="ellipse">
                <a:avLst/>
              </a:prstGeom>
              <a:solidFill>
                <a:srgbClr val="FF0000"/>
              </a:soli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latin typeface="Arial" pitchFamily="34" charset="0"/>
                  <a:cs typeface="Arial" pitchFamily="34" charset="0"/>
                </a:endParaRPr>
              </a:p>
            </p:txBody>
          </p:sp>
          <p:sp>
            <p:nvSpPr>
              <p:cNvPr id="171" name="Oval 8"/>
              <p:cNvSpPr/>
              <p:nvPr/>
            </p:nvSpPr>
            <p:spPr>
              <a:xfrm>
                <a:off x="6976453" y="1991565"/>
                <a:ext cx="108945" cy="130548"/>
              </a:xfrm>
              <a:prstGeom prst="ellipse">
                <a:avLst/>
              </a:prstGeom>
              <a:solidFill>
                <a:srgbClr val="FF0000"/>
              </a:soli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latin typeface="Arial" pitchFamily="34" charset="0"/>
                  <a:cs typeface="Arial" pitchFamily="34" charset="0"/>
                </a:endParaRPr>
              </a:p>
            </p:txBody>
          </p:sp>
          <p:cxnSp>
            <p:nvCxnSpPr>
              <p:cNvPr id="172" name="Gerade Verbindung 171"/>
              <p:cNvCxnSpPr/>
              <p:nvPr/>
            </p:nvCxnSpPr>
            <p:spPr>
              <a:xfrm flipV="1">
                <a:off x="6895578" y="1395333"/>
                <a:ext cx="0" cy="522193"/>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73" name="Gerade Verbindung 172"/>
              <p:cNvCxnSpPr/>
              <p:nvPr/>
            </p:nvCxnSpPr>
            <p:spPr>
              <a:xfrm flipV="1">
                <a:off x="6896622" y="2221008"/>
                <a:ext cx="0" cy="423299"/>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74" name="Gerade Verbindung 173"/>
              <p:cNvCxnSpPr/>
              <p:nvPr/>
            </p:nvCxnSpPr>
            <p:spPr>
              <a:xfrm flipH="1" flipV="1">
                <a:off x="6324600" y="1745016"/>
                <a:ext cx="228600" cy="171744"/>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75" name="Gerade Verbindung 174"/>
              <p:cNvCxnSpPr/>
              <p:nvPr/>
            </p:nvCxnSpPr>
            <p:spPr>
              <a:xfrm flipH="1" flipV="1">
                <a:off x="6497025" y="2200444"/>
                <a:ext cx="261539" cy="117492"/>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76" name="Gerade Verbindung 175"/>
              <p:cNvCxnSpPr/>
              <p:nvPr/>
            </p:nvCxnSpPr>
            <p:spPr>
              <a:xfrm flipV="1">
                <a:off x="7030925" y="2200445"/>
                <a:ext cx="208075" cy="117491"/>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77" name="Gerade Verbindung 176"/>
              <p:cNvCxnSpPr/>
              <p:nvPr/>
            </p:nvCxnSpPr>
            <p:spPr>
              <a:xfrm flipH="1">
                <a:off x="7162800" y="1727862"/>
                <a:ext cx="228600" cy="177138"/>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grpSp>
        <p:grpSp>
          <p:nvGrpSpPr>
            <p:cNvPr id="84" name="Gruppieren 83"/>
            <p:cNvGrpSpPr/>
            <p:nvPr/>
          </p:nvGrpSpPr>
          <p:grpSpPr>
            <a:xfrm flipH="1">
              <a:off x="2657374" y="1752600"/>
              <a:ext cx="798898" cy="850837"/>
              <a:chOff x="5645290" y="2133405"/>
              <a:chExt cx="705825" cy="897651"/>
            </a:xfrm>
          </p:grpSpPr>
          <p:cxnSp>
            <p:nvCxnSpPr>
              <p:cNvPr id="167" name="Gerade Verbindung 166"/>
              <p:cNvCxnSpPr/>
              <p:nvPr/>
            </p:nvCxnSpPr>
            <p:spPr>
              <a:xfrm flipH="1">
                <a:off x="5645290" y="2133405"/>
                <a:ext cx="228600" cy="0"/>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cxnSp>
            <p:nvCxnSpPr>
              <p:cNvPr id="168" name="Gerade Verbindung 167"/>
              <p:cNvCxnSpPr/>
              <p:nvPr/>
            </p:nvCxnSpPr>
            <p:spPr>
              <a:xfrm flipH="1" flipV="1">
                <a:off x="5837795" y="2146337"/>
                <a:ext cx="258205" cy="813490"/>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cxnSp>
            <p:nvCxnSpPr>
              <p:cNvPr id="169" name="Gerade Verbindung 168"/>
              <p:cNvCxnSpPr/>
              <p:nvPr/>
            </p:nvCxnSpPr>
            <p:spPr>
              <a:xfrm flipH="1" flipV="1">
                <a:off x="6076822" y="2962205"/>
                <a:ext cx="274293" cy="68851"/>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grpSp>
        <p:grpSp>
          <p:nvGrpSpPr>
            <p:cNvPr id="85" name="Gruppieren 84"/>
            <p:cNvGrpSpPr/>
            <p:nvPr/>
          </p:nvGrpSpPr>
          <p:grpSpPr>
            <a:xfrm>
              <a:off x="2657374" y="2703200"/>
              <a:ext cx="827295" cy="850837"/>
              <a:chOff x="5645290" y="2133405"/>
              <a:chExt cx="705825" cy="897651"/>
            </a:xfrm>
          </p:grpSpPr>
          <p:cxnSp>
            <p:nvCxnSpPr>
              <p:cNvPr id="164" name="Gerade Verbindung 163"/>
              <p:cNvCxnSpPr/>
              <p:nvPr/>
            </p:nvCxnSpPr>
            <p:spPr>
              <a:xfrm flipH="1">
                <a:off x="5645290" y="2133405"/>
                <a:ext cx="228600" cy="0"/>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cxnSp>
            <p:nvCxnSpPr>
              <p:cNvPr id="165" name="Gerade Verbindung 164"/>
              <p:cNvCxnSpPr/>
              <p:nvPr/>
            </p:nvCxnSpPr>
            <p:spPr>
              <a:xfrm flipH="1" flipV="1">
                <a:off x="5837795" y="2146337"/>
                <a:ext cx="258205" cy="813490"/>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cxnSp>
            <p:nvCxnSpPr>
              <p:cNvPr id="166" name="Gerade Verbindung 165"/>
              <p:cNvCxnSpPr/>
              <p:nvPr/>
            </p:nvCxnSpPr>
            <p:spPr>
              <a:xfrm flipH="1" flipV="1">
                <a:off x="6076822" y="2962205"/>
                <a:ext cx="274293" cy="68851"/>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grpSp>
        <p:grpSp>
          <p:nvGrpSpPr>
            <p:cNvPr id="86" name="Gruppieren 85"/>
            <p:cNvGrpSpPr/>
            <p:nvPr/>
          </p:nvGrpSpPr>
          <p:grpSpPr>
            <a:xfrm>
              <a:off x="3228594" y="1028478"/>
              <a:ext cx="1066800" cy="1248974"/>
              <a:chOff x="6324600" y="1395333"/>
              <a:chExt cx="1066800" cy="1248974"/>
            </a:xfrm>
          </p:grpSpPr>
          <p:sp>
            <p:nvSpPr>
              <p:cNvPr id="156" name="Oval 7"/>
              <p:cNvSpPr/>
              <p:nvPr/>
            </p:nvSpPr>
            <p:spPr>
              <a:xfrm>
                <a:off x="6649619" y="1991565"/>
                <a:ext cx="108945" cy="130548"/>
              </a:xfrm>
              <a:prstGeom prst="ellipse">
                <a:avLst/>
              </a:prstGeom>
              <a:solidFill>
                <a:srgbClr val="FF0000"/>
              </a:soli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latin typeface="Arial" pitchFamily="34" charset="0"/>
                  <a:cs typeface="Arial" pitchFamily="34" charset="0"/>
                </a:endParaRPr>
              </a:p>
            </p:txBody>
          </p:sp>
          <p:sp>
            <p:nvSpPr>
              <p:cNvPr id="157" name="Oval 8"/>
              <p:cNvSpPr/>
              <p:nvPr/>
            </p:nvSpPr>
            <p:spPr>
              <a:xfrm>
                <a:off x="6976453" y="1991565"/>
                <a:ext cx="108945" cy="130548"/>
              </a:xfrm>
              <a:prstGeom prst="ellipse">
                <a:avLst/>
              </a:prstGeom>
              <a:solidFill>
                <a:srgbClr val="FF0000"/>
              </a:soli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latin typeface="Arial" pitchFamily="34" charset="0"/>
                  <a:cs typeface="Arial" pitchFamily="34" charset="0"/>
                </a:endParaRPr>
              </a:p>
            </p:txBody>
          </p:sp>
          <p:cxnSp>
            <p:nvCxnSpPr>
              <p:cNvPr id="158" name="Gerade Verbindung 157"/>
              <p:cNvCxnSpPr/>
              <p:nvPr/>
            </p:nvCxnSpPr>
            <p:spPr>
              <a:xfrm flipV="1">
                <a:off x="6895578" y="1395333"/>
                <a:ext cx="0" cy="522193"/>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59" name="Gerade Verbindung 158"/>
              <p:cNvCxnSpPr/>
              <p:nvPr/>
            </p:nvCxnSpPr>
            <p:spPr>
              <a:xfrm flipV="1">
                <a:off x="6896622" y="2221008"/>
                <a:ext cx="0" cy="423299"/>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60" name="Gerade Verbindung 159"/>
              <p:cNvCxnSpPr/>
              <p:nvPr/>
            </p:nvCxnSpPr>
            <p:spPr>
              <a:xfrm flipH="1" flipV="1">
                <a:off x="6324600" y="1745016"/>
                <a:ext cx="228600" cy="171744"/>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61" name="Gerade Verbindung 160"/>
              <p:cNvCxnSpPr/>
              <p:nvPr/>
            </p:nvCxnSpPr>
            <p:spPr>
              <a:xfrm flipH="1" flipV="1">
                <a:off x="6497025" y="2200444"/>
                <a:ext cx="261539" cy="117492"/>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62" name="Gerade Verbindung 161"/>
              <p:cNvCxnSpPr/>
              <p:nvPr/>
            </p:nvCxnSpPr>
            <p:spPr>
              <a:xfrm flipV="1">
                <a:off x="7030925" y="2200445"/>
                <a:ext cx="208075" cy="117491"/>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63" name="Gerade Verbindung 162"/>
              <p:cNvCxnSpPr/>
              <p:nvPr/>
            </p:nvCxnSpPr>
            <p:spPr>
              <a:xfrm flipH="1">
                <a:off x="7162800" y="1727862"/>
                <a:ext cx="228600" cy="177138"/>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grpSp>
        <p:grpSp>
          <p:nvGrpSpPr>
            <p:cNvPr id="87" name="Gruppieren 86"/>
            <p:cNvGrpSpPr/>
            <p:nvPr/>
          </p:nvGrpSpPr>
          <p:grpSpPr>
            <a:xfrm>
              <a:off x="4682884" y="2013439"/>
              <a:ext cx="1066800" cy="1248974"/>
              <a:chOff x="6324600" y="1395333"/>
              <a:chExt cx="1066800" cy="1248974"/>
            </a:xfrm>
          </p:grpSpPr>
          <p:sp>
            <p:nvSpPr>
              <p:cNvPr id="148" name="Oval 7"/>
              <p:cNvSpPr/>
              <p:nvPr/>
            </p:nvSpPr>
            <p:spPr>
              <a:xfrm>
                <a:off x="6649619" y="1991565"/>
                <a:ext cx="108945" cy="130548"/>
              </a:xfrm>
              <a:prstGeom prst="ellipse">
                <a:avLst/>
              </a:prstGeom>
              <a:solidFill>
                <a:srgbClr val="FF0000"/>
              </a:soli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latin typeface="Arial" pitchFamily="34" charset="0"/>
                  <a:cs typeface="Arial" pitchFamily="34" charset="0"/>
                </a:endParaRPr>
              </a:p>
            </p:txBody>
          </p:sp>
          <p:sp>
            <p:nvSpPr>
              <p:cNvPr id="149" name="Oval 8"/>
              <p:cNvSpPr/>
              <p:nvPr/>
            </p:nvSpPr>
            <p:spPr>
              <a:xfrm>
                <a:off x="6976453" y="1991565"/>
                <a:ext cx="108945" cy="130548"/>
              </a:xfrm>
              <a:prstGeom prst="ellipse">
                <a:avLst/>
              </a:prstGeom>
              <a:solidFill>
                <a:srgbClr val="FF0000"/>
              </a:soli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latin typeface="Arial" pitchFamily="34" charset="0"/>
                  <a:cs typeface="Arial" pitchFamily="34" charset="0"/>
                </a:endParaRPr>
              </a:p>
            </p:txBody>
          </p:sp>
          <p:cxnSp>
            <p:nvCxnSpPr>
              <p:cNvPr id="150" name="Gerade Verbindung 149"/>
              <p:cNvCxnSpPr/>
              <p:nvPr/>
            </p:nvCxnSpPr>
            <p:spPr>
              <a:xfrm flipV="1">
                <a:off x="6895578" y="1395333"/>
                <a:ext cx="0" cy="522193"/>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51" name="Gerade Verbindung 150"/>
              <p:cNvCxnSpPr/>
              <p:nvPr/>
            </p:nvCxnSpPr>
            <p:spPr>
              <a:xfrm flipV="1">
                <a:off x="6896622" y="2221008"/>
                <a:ext cx="0" cy="423299"/>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52" name="Gerade Verbindung 151"/>
              <p:cNvCxnSpPr/>
              <p:nvPr/>
            </p:nvCxnSpPr>
            <p:spPr>
              <a:xfrm flipH="1" flipV="1">
                <a:off x="6324600" y="1745016"/>
                <a:ext cx="228600" cy="171744"/>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53" name="Gerade Verbindung 152"/>
              <p:cNvCxnSpPr/>
              <p:nvPr/>
            </p:nvCxnSpPr>
            <p:spPr>
              <a:xfrm flipH="1" flipV="1">
                <a:off x="6497025" y="2200444"/>
                <a:ext cx="261539" cy="117492"/>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54" name="Gerade Verbindung 153"/>
              <p:cNvCxnSpPr/>
              <p:nvPr/>
            </p:nvCxnSpPr>
            <p:spPr>
              <a:xfrm flipV="1">
                <a:off x="7030925" y="2200445"/>
                <a:ext cx="208075" cy="117491"/>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55" name="Gerade Verbindung 154"/>
              <p:cNvCxnSpPr/>
              <p:nvPr/>
            </p:nvCxnSpPr>
            <p:spPr>
              <a:xfrm flipH="1">
                <a:off x="7162800" y="1727862"/>
                <a:ext cx="228600" cy="177138"/>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grpSp>
        <p:grpSp>
          <p:nvGrpSpPr>
            <p:cNvPr id="88" name="Gruppieren 87"/>
            <p:cNvGrpSpPr/>
            <p:nvPr/>
          </p:nvGrpSpPr>
          <p:grpSpPr>
            <a:xfrm>
              <a:off x="4028014" y="1755258"/>
              <a:ext cx="827295" cy="850837"/>
              <a:chOff x="5645290" y="2133405"/>
              <a:chExt cx="705825" cy="897651"/>
            </a:xfrm>
          </p:grpSpPr>
          <p:cxnSp>
            <p:nvCxnSpPr>
              <p:cNvPr id="145" name="Gerade Verbindung 144"/>
              <p:cNvCxnSpPr/>
              <p:nvPr/>
            </p:nvCxnSpPr>
            <p:spPr>
              <a:xfrm flipH="1">
                <a:off x="5645290" y="2133405"/>
                <a:ext cx="228600" cy="0"/>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cxnSp>
            <p:nvCxnSpPr>
              <p:cNvPr id="146" name="Gerade Verbindung 145"/>
              <p:cNvCxnSpPr/>
              <p:nvPr/>
            </p:nvCxnSpPr>
            <p:spPr>
              <a:xfrm flipH="1" flipV="1">
                <a:off x="5837795" y="2146337"/>
                <a:ext cx="258205" cy="813490"/>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cxnSp>
            <p:nvCxnSpPr>
              <p:cNvPr id="147" name="Gerade Verbindung 146"/>
              <p:cNvCxnSpPr/>
              <p:nvPr/>
            </p:nvCxnSpPr>
            <p:spPr>
              <a:xfrm flipH="1" flipV="1">
                <a:off x="6076822" y="2962205"/>
                <a:ext cx="274293" cy="68851"/>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grpSp>
        <p:grpSp>
          <p:nvGrpSpPr>
            <p:cNvPr id="89" name="Gruppieren 88"/>
            <p:cNvGrpSpPr/>
            <p:nvPr/>
          </p:nvGrpSpPr>
          <p:grpSpPr>
            <a:xfrm flipH="1">
              <a:off x="4072211" y="2709216"/>
              <a:ext cx="798898" cy="850837"/>
              <a:chOff x="5645290" y="2133405"/>
              <a:chExt cx="705825" cy="897651"/>
            </a:xfrm>
          </p:grpSpPr>
          <p:cxnSp>
            <p:nvCxnSpPr>
              <p:cNvPr id="142" name="Gerade Verbindung 141"/>
              <p:cNvCxnSpPr/>
              <p:nvPr/>
            </p:nvCxnSpPr>
            <p:spPr>
              <a:xfrm flipH="1">
                <a:off x="5645290" y="2133405"/>
                <a:ext cx="228600" cy="0"/>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cxnSp>
            <p:nvCxnSpPr>
              <p:cNvPr id="143" name="Gerade Verbindung 142"/>
              <p:cNvCxnSpPr/>
              <p:nvPr/>
            </p:nvCxnSpPr>
            <p:spPr>
              <a:xfrm flipH="1" flipV="1">
                <a:off x="5837795" y="2146337"/>
                <a:ext cx="258205" cy="813490"/>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cxnSp>
            <p:nvCxnSpPr>
              <p:cNvPr id="144" name="Gerade Verbindung 143"/>
              <p:cNvCxnSpPr/>
              <p:nvPr/>
            </p:nvCxnSpPr>
            <p:spPr>
              <a:xfrm flipH="1" flipV="1">
                <a:off x="6076822" y="2962205"/>
                <a:ext cx="274293" cy="68851"/>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grpSp>
        <p:grpSp>
          <p:nvGrpSpPr>
            <p:cNvPr id="90" name="Gruppieren 89"/>
            <p:cNvGrpSpPr/>
            <p:nvPr/>
          </p:nvGrpSpPr>
          <p:grpSpPr>
            <a:xfrm>
              <a:off x="457200" y="2915476"/>
              <a:ext cx="1066800" cy="1248974"/>
              <a:chOff x="6324600" y="1395333"/>
              <a:chExt cx="1066800" cy="1248974"/>
            </a:xfrm>
          </p:grpSpPr>
          <p:sp>
            <p:nvSpPr>
              <p:cNvPr id="134" name="Oval 7"/>
              <p:cNvSpPr/>
              <p:nvPr/>
            </p:nvSpPr>
            <p:spPr>
              <a:xfrm>
                <a:off x="6649619" y="1991565"/>
                <a:ext cx="108945" cy="130548"/>
              </a:xfrm>
              <a:prstGeom prst="ellipse">
                <a:avLst/>
              </a:prstGeom>
              <a:solidFill>
                <a:srgbClr val="FF0000"/>
              </a:soli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latin typeface="Arial" pitchFamily="34" charset="0"/>
                  <a:cs typeface="Arial" pitchFamily="34" charset="0"/>
                </a:endParaRPr>
              </a:p>
            </p:txBody>
          </p:sp>
          <p:sp>
            <p:nvSpPr>
              <p:cNvPr id="135" name="Oval 8"/>
              <p:cNvSpPr/>
              <p:nvPr/>
            </p:nvSpPr>
            <p:spPr>
              <a:xfrm>
                <a:off x="6976453" y="1991565"/>
                <a:ext cx="108945" cy="130548"/>
              </a:xfrm>
              <a:prstGeom prst="ellipse">
                <a:avLst/>
              </a:prstGeom>
              <a:solidFill>
                <a:srgbClr val="FF0000"/>
              </a:soli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latin typeface="Arial" pitchFamily="34" charset="0"/>
                  <a:cs typeface="Arial" pitchFamily="34" charset="0"/>
                </a:endParaRPr>
              </a:p>
            </p:txBody>
          </p:sp>
          <p:cxnSp>
            <p:nvCxnSpPr>
              <p:cNvPr id="136" name="Gerade Verbindung 135"/>
              <p:cNvCxnSpPr/>
              <p:nvPr/>
            </p:nvCxnSpPr>
            <p:spPr>
              <a:xfrm flipV="1">
                <a:off x="6895578" y="1395333"/>
                <a:ext cx="0" cy="522193"/>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37" name="Gerade Verbindung 136"/>
              <p:cNvCxnSpPr/>
              <p:nvPr/>
            </p:nvCxnSpPr>
            <p:spPr>
              <a:xfrm flipV="1">
                <a:off x="6896622" y="2221008"/>
                <a:ext cx="0" cy="423299"/>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38" name="Gerade Verbindung 137"/>
              <p:cNvCxnSpPr/>
              <p:nvPr/>
            </p:nvCxnSpPr>
            <p:spPr>
              <a:xfrm flipH="1" flipV="1">
                <a:off x="6324600" y="1745016"/>
                <a:ext cx="228600" cy="171744"/>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39" name="Gerade Verbindung 138"/>
              <p:cNvCxnSpPr/>
              <p:nvPr/>
            </p:nvCxnSpPr>
            <p:spPr>
              <a:xfrm flipH="1" flipV="1">
                <a:off x="6497025" y="2200444"/>
                <a:ext cx="261539" cy="117492"/>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40" name="Gerade Verbindung 139"/>
              <p:cNvCxnSpPr/>
              <p:nvPr/>
            </p:nvCxnSpPr>
            <p:spPr>
              <a:xfrm flipV="1">
                <a:off x="7030925" y="2200445"/>
                <a:ext cx="208075" cy="117491"/>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41" name="Gerade Verbindung 140"/>
              <p:cNvCxnSpPr/>
              <p:nvPr/>
            </p:nvCxnSpPr>
            <p:spPr>
              <a:xfrm flipH="1">
                <a:off x="7162800" y="1727862"/>
                <a:ext cx="228600" cy="177138"/>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grpSp>
        <p:grpSp>
          <p:nvGrpSpPr>
            <p:cNvPr id="91" name="Gruppieren 90"/>
            <p:cNvGrpSpPr/>
            <p:nvPr/>
          </p:nvGrpSpPr>
          <p:grpSpPr>
            <a:xfrm>
              <a:off x="1256620" y="3642256"/>
              <a:ext cx="827295" cy="850837"/>
              <a:chOff x="5645290" y="2133405"/>
              <a:chExt cx="705825" cy="897651"/>
            </a:xfrm>
          </p:grpSpPr>
          <p:cxnSp>
            <p:nvCxnSpPr>
              <p:cNvPr id="131" name="Gerade Verbindung 130"/>
              <p:cNvCxnSpPr/>
              <p:nvPr/>
            </p:nvCxnSpPr>
            <p:spPr>
              <a:xfrm flipH="1">
                <a:off x="5645290" y="2133405"/>
                <a:ext cx="228600" cy="0"/>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cxnSp>
            <p:nvCxnSpPr>
              <p:cNvPr id="132" name="Gerade Verbindung 131"/>
              <p:cNvCxnSpPr/>
              <p:nvPr/>
            </p:nvCxnSpPr>
            <p:spPr>
              <a:xfrm flipH="1" flipV="1">
                <a:off x="5837795" y="2146337"/>
                <a:ext cx="258205" cy="813490"/>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cxnSp>
            <p:nvCxnSpPr>
              <p:cNvPr id="133" name="Gerade Verbindung 132"/>
              <p:cNvCxnSpPr/>
              <p:nvPr/>
            </p:nvCxnSpPr>
            <p:spPr>
              <a:xfrm flipH="1" flipV="1">
                <a:off x="6076822" y="2962205"/>
                <a:ext cx="274293" cy="68851"/>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grpSp>
        <p:grpSp>
          <p:nvGrpSpPr>
            <p:cNvPr id="92" name="Gruppieren 91"/>
            <p:cNvGrpSpPr/>
            <p:nvPr/>
          </p:nvGrpSpPr>
          <p:grpSpPr>
            <a:xfrm flipH="1">
              <a:off x="1238731" y="2667000"/>
              <a:ext cx="798898" cy="850837"/>
              <a:chOff x="5645290" y="2133405"/>
              <a:chExt cx="705825" cy="897651"/>
            </a:xfrm>
          </p:grpSpPr>
          <p:cxnSp>
            <p:nvCxnSpPr>
              <p:cNvPr id="128" name="Gerade Verbindung 127"/>
              <p:cNvCxnSpPr/>
              <p:nvPr/>
            </p:nvCxnSpPr>
            <p:spPr>
              <a:xfrm flipH="1">
                <a:off x="5645290" y="2133405"/>
                <a:ext cx="228600" cy="0"/>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cxnSp>
            <p:nvCxnSpPr>
              <p:cNvPr id="129" name="Gerade Verbindung 128"/>
              <p:cNvCxnSpPr/>
              <p:nvPr/>
            </p:nvCxnSpPr>
            <p:spPr>
              <a:xfrm flipH="1" flipV="1">
                <a:off x="5837795" y="2146337"/>
                <a:ext cx="258205" cy="813490"/>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cxnSp>
            <p:nvCxnSpPr>
              <p:cNvPr id="130" name="Gerade Verbindung 129"/>
              <p:cNvCxnSpPr/>
              <p:nvPr/>
            </p:nvCxnSpPr>
            <p:spPr>
              <a:xfrm flipH="1" flipV="1">
                <a:off x="6076822" y="2962205"/>
                <a:ext cx="274293" cy="68851"/>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grpSp>
        <p:grpSp>
          <p:nvGrpSpPr>
            <p:cNvPr id="93" name="Gruppieren 92"/>
            <p:cNvGrpSpPr/>
            <p:nvPr/>
          </p:nvGrpSpPr>
          <p:grpSpPr>
            <a:xfrm>
              <a:off x="503486" y="4847026"/>
              <a:ext cx="1066800" cy="1248974"/>
              <a:chOff x="6324600" y="1395333"/>
              <a:chExt cx="1066800" cy="1248974"/>
            </a:xfrm>
          </p:grpSpPr>
          <p:sp>
            <p:nvSpPr>
              <p:cNvPr id="120" name="Oval 7"/>
              <p:cNvSpPr/>
              <p:nvPr/>
            </p:nvSpPr>
            <p:spPr>
              <a:xfrm>
                <a:off x="6649619" y="1991565"/>
                <a:ext cx="108945" cy="130548"/>
              </a:xfrm>
              <a:prstGeom prst="ellipse">
                <a:avLst/>
              </a:prstGeom>
              <a:solidFill>
                <a:srgbClr val="FF0000"/>
              </a:soli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latin typeface="Arial" pitchFamily="34" charset="0"/>
                  <a:cs typeface="Arial" pitchFamily="34" charset="0"/>
                </a:endParaRPr>
              </a:p>
            </p:txBody>
          </p:sp>
          <p:sp>
            <p:nvSpPr>
              <p:cNvPr id="121" name="Oval 8"/>
              <p:cNvSpPr/>
              <p:nvPr/>
            </p:nvSpPr>
            <p:spPr>
              <a:xfrm>
                <a:off x="6976453" y="1991565"/>
                <a:ext cx="108945" cy="130548"/>
              </a:xfrm>
              <a:prstGeom prst="ellipse">
                <a:avLst/>
              </a:prstGeom>
              <a:solidFill>
                <a:srgbClr val="FF0000"/>
              </a:soli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latin typeface="Arial" pitchFamily="34" charset="0"/>
                  <a:cs typeface="Arial" pitchFamily="34" charset="0"/>
                </a:endParaRPr>
              </a:p>
            </p:txBody>
          </p:sp>
          <p:cxnSp>
            <p:nvCxnSpPr>
              <p:cNvPr id="122" name="Gerade Verbindung 121"/>
              <p:cNvCxnSpPr/>
              <p:nvPr/>
            </p:nvCxnSpPr>
            <p:spPr>
              <a:xfrm flipV="1">
                <a:off x="6895578" y="1395333"/>
                <a:ext cx="0" cy="522193"/>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23" name="Gerade Verbindung 122"/>
              <p:cNvCxnSpPr/>
              <p:nvPr/>
            </p:nvCxnSpPr>
            <p:spPr>
              <a:xfrm flipV="1">
                <a:off x="6896622" y="2221008"/>
                <a:ext cx="0" cy="423299"/>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24" name="Gerade Verbindung 123"/>
              <p:cNvCxnSpPr/>
              <p:nvPr/>
            </p:nvCxnSpPr>
            <p:spPr>
              <a:xfrm flipH="1" flipV="1">
                <a:off x="6324600" y="1745016"/>
                <a:ext cx="228600" cy="171744"/>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25" name="Gerade Verbindung 124"/>
              <p:cNvCxnSpPr/>
              <p:nvPr/>
            </p:nvCxnSpPr>
            <p:spPr>
              <a:xfrm flipH="1" flipV="1">
                <a:off x="6497025" y="2200444"/>
                <a:ext cx="261539" cy="117492"/>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26" name="Gerade Verbindung 125"/>
              <p:cNvCxnSpPr/>
              <p:nvPr/>
            </p:nvCxnSpPr>
            <p:spPr>
              <a:xfrm flipV="1">
                <a:off x="7030925" y="2200445"/>
                <a:ext cx="208075" cy="117491"/>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27" name="Gerade Verbindung 126"/>
              <p:cNvCxnSpPr/>
              <p:nvPr/>
            </p:nvCxnSpPr>
            <p:spPr>
              <a:xfrm flipH="1">
                <a:off x="7162800" y="1727862"/>
                <a:ext cx="228600" cy="177138"/>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grpSp>
        <p:grpSp>
          <p:nvGrpSpPr>
            <p:cNvPr id="94" name="Gruppieren 93"/>
            <p:cNvGrpSpPr/>
            <p:nvPr/>
          </p:nvGrpSpPr>
          <p:grpSpPr>
            <a:xfrm flipH="1">
              <a:off x="1285017" y="4598550"/>
              <a:ext cx="798898" cy="850837"/>
              <a:chOff x="5645290" y="2133405"/>
              <a:chExt cx="705825" cy="897651"/>
            </a:xfrm>
          </p:grpSpPr>
          <p:cxnSp>
            <p:nvCxnSpPr>
              <p:cNvPr id="117" name="Gerade Verbindung 116"/>
              <p:cNvCxnSpPr/>
              <p:nvPr/>
            </p:nvCxnSpPr>
            <p:spPr>
              <a:xfrm flipH="1">
                <a:off x="5645290" y="2133405"/>
                <a:ext cx="228600" cy="0"/>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cxnSp>
            <p:nvCxnSpPr>
              <p:cNvPr id="118" name="Gerade Verbindung 117"/>
              <p:cNvCxnSpPr/>
              <p:nvPr/>
            </p:nvCxnSpPr>
            <p:spPr>
              <a:xfrm flipH="1" flipV="1">
                <a:off x="5837795" y="2146337"/>
                <a:ext cx="258205" cy="813490"/>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cxnSp>
            <p:nvCxnSpPr>
              <p:cNvPr id="119" name="Gerade Verbindung 118"/>
              <p:cNvCxnSpPr/>
              <p:nvPr/>
            </p:nvCxnSpPr>
            <p:spPr>
              <a:xfrm flipH="1" flipV="1">
                <a:off x="6076822" y="2962205"/>
                <a:ext cx="274293" cy="68851"/>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grpSp>
        <p:grpSp>
          <p:nvGrpSpPr>
            <p:cNvPr id="95" name="Gruppieren 94"/>
            <p:cNvGrpSpPr/>
            <p:nvPr/>
          </p:nvGrpSpPr>
          <p:grpSpPr>
            <a:xfrm>
              <a:off x="457200" y="990600"/>
              <a:ext cx="1066800" cy="1248974"/>
              <a:chOff x="6324600" y="1395333"/>
              <a:chExt cx="1066800" cy="1248974"/>
            </a:xfrm>
          </p:grpSpPr>
          <p:sp>
            <p:nvSpPr>
              <p:cNvPr id="109" name="Oval 7"/>
              <p:cNvSpPr/>
              <p:nvPr/>
            </p:nvSpPr>
            <p:spPr>
              <a:xfrm>
                <a:off x="6649619" y="1991565"/>
                <a:ext cx="108945" cy="130548"/>
              </a:xfrm>
              <a:prstGeom prst="ellipse">
                <a:avLst/>
              </a:prstGeom>
              <a:solidFill>
                <a:srgbClr val="FF0000"/>
              </a:soli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latin typeface="Arial" pitchFamily="34" charset="0"/>
                  <a:cs typeface="Arial" pitchFamily="34" charset="0"/>
                </a:endParaRPr>
              </a:p>
            </p:txBody>
          </p:sp>
          <p:sp>
            <p:nvSpPr>
              <p:cNvPr id="110" name="Oval 8"/>
              <p:cNvSpPr/>
              <p:nvPr/>
            </p:nvSpPr>
            <p:spPr>
              <a:xfrm>
                <a:off x="6976453" y="1991565"/>
                <a:ext cx="108945" cy="130548"/>
              </a:xfrm>
              <a:prstGeom prst="ellipse">
                <a:avLst/>
              </a:prstGeom>
              <a:solidFill>
                <a:srgbClr val="FF0000"/>
              </a:soli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latin typeface="Arial" pitchFamily="34" charset="0"/>
                  <a:cs typeface="Arial" pitchFamily="34" charset="0"/>
                </a:endParaRPr>
              </a:p>
            </p:txBody>
          </p:sp>
          <p:cxnSp>
            <p:nvCxnSpPr>
              <p:cNvPr id="111" name="Gerade Verbindung 110"/>
              <p:cNvCxnSpPr/>
              <p:nvPr/>
            </p:nvCxnSpPr>
            <p:spPr>
              <a:xfrm flipV="1">
                <a:off x="6895578" y="1395333"/>
                <a:ext cx="0" cy="522193"/>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12" name="Gerade Verbindung 111"/>
              <p:cNvCxnSpPr/>
              <p:nvPr/>
            </p:nvCxnSpPr>
            <p:spPr>
              <a:xfrm flipV="1">
                <a:off x="6896622" y="2221008"/>
                <a:ext cx="0" cy="423299"/>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13" name="Gerade Verbindung 112"/>
              <p:cNvCxnSpPr/>
              <p:nvPr/>
            </p:nvCxnSpPr>
            <p:spPr>
              <a:xfrm flipH="1" flipV="1">
                <a:off x="6324600" y="1745016"/>
                <a:ext cx="228600" cy="171744"/>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14" name="Gerade Verbindung 113"/>
              <p:cNvCxnSpPr/>
              <p:nvPr/>
            </p:nvCxnSpPr>
            <p:spPr>
              <a:xfrm flipH="1" flipV="1">
                <a:off x="6497025" y="2200444"/>
                <a:ext cx="261539" cy="117492"/>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15" name="Gerade Verbindung 114"/>
              <p:cNvCxnSpPr/>
              <p:nvPr/>
            </p:nvCxnSpPr>
            <p:spPr>
              <a:xfrm flipV="1">
                <a:off x="7030925" y="2200445"/>
                <a:ext cx="208075" cy="117491"/>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16" name="Gerade Verbindung 115"/>
              <p:cNvCxnSpPr/>
              <p:nvPr/>
            </p:nvCxnSpPr>
            <p:spPr>
              <a:xfrm flipH="1">
                <a:off x="7162800" y="1727862"/>
                <a:ext cx="228600" cy="177138"/>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grpSp>
        <p:grpSp>
          <p:nvGrpSpPr>
            <p:cNvPr id="96" name="Gruppieren 95"/>
            <p:cNvGrpSpPr/>
            <p:nvPr/>
          </p:nvGrpSpPr>
          <p:grpSpPr>
            <a:xfrm>
              <a:off x="1256620" y="1717380"/>
              <a:ext cx="827295" cy="850837"/>
              <a:chOff x="5645290" y="2133405"/>
              <a:chExt cx="705825" cy="897651"/>
            </a:xfrm>
          </p:grpSpPr>
          <p:cxnSp>
            <p:nvCxnSpPr>
              <p:cNvPr id="106" name="Gerade Verbindung 105"/>
              <p:cNvCxnSpPr/>
              <p:nvPr/>
            </p:nvCxnSpPr>
            <p:spPr>
              <a:xfrm flipH="1">
                <a:off x="5645290" y="2133405"/>
                <a:ext cx="228600" cy="0"/>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cxnSp>
            <p:nvCxnSpPr>
              <p:cNvPr id="107" name="Gerade Verbindung 106"/>
              <p:cNvCxnSpPr/>
              <p:nvPr/>
            </p:nvCxnSpPr>
            <p:spPr>
              <a:xfrm flipH="1" flipV="1">
                <a:off x="5837795" y="2146337"/>
                <a:ext cx="258205" cy="813490"/>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cxnSp>
            <p:nvCxnSpPr>
              <p:cNvPr id="108" name="Gerade Verbindung 107"/>
              <p:cNvCxnSpPr/>
              <p:nvPr/>
            </p:nvCxnSpPr>
            <p:spPr>
              <a:xfrm flipH="1" flipV="1">
                <a:off x="6076822" y="2962205"/>
                <a:ext cx="274293" cy="68851"/>
              </a:xfrm>
              <a:prstGeom prst="line">
                <a:avLst/>
              </a:prstGeom>
              <a:ln w="76200">
                <a:solidFill>
                  <a:srgbClr val="0070C0"/>
                </a:solidFill>
              </a:ln>
              <a:sp3d prstMaterial="matte"/>
            </p:spPr>
            <p:style>
              <a:lnRef idx="1">
                <a:schemeClr val="accent1"/>
              </a:lnRef>
              <a:fillRef idx="0">
                <a:schemeClr val="accent1"/>
              </a:fillRef>
              <a:effectRef idx="0">
                <a:schemeClr val="accent1"/>
              </a:effectRef>
              <a:fontRef idx="minor">
                <a:schemeClr val="tx1"/>
              </a:fontRef>
            </p:style>
          </p:cxnSp>
        </p:grpSp>
        <p:grpSp>
          <p:nvGrpSpPr>
            <p:cNvPr id="97" name="Gruppieren 96"/>
            <p:cNvGrpSpPr/>
            <p:nvPr/>
          </p:nvGrpSpPr>
          <p:grpSpPr>
            <a:xfrm>
              <a:off x="3248009" y="4847026"/>
              <a:ext cx="1066800" cy="1248974"/>
              <a:chOff x="6324600" y="1395333"/>
              <a:chExt cx="1066800" cy="1248974"/>
            </a:xfrm>
          </p:grpSpPr>
          <p:sp>
            <p:nvSpPr>
              <p:cNvPr id="98" name="Oval 7"/>
              <p:cNvSpPr/>
              <p:nvPr/>
            </p:nvSpPr>
            <p:spPr>
              <a:xfrm>
                <a:off x="6649619" y="1991565"/>
                <a:ext cx="108945" cy="130548"/>
              </a:xfrm>
              <a:prstGeom prst="ellipse">
                <a:avLst/>
              </a:prstGeom>
              <a:solidFill>
                <a:srgbClr val="FF0000"/>
              </a:soli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latin typeface="Arial" pitchFamily="34" charset="0"/>
                  <a:cs typeface="Arial" pitchFamily="34" charset="0"/>
                </a:endParaRPr>
              </a:p>
            </p:txBody>
          </p:sp>
          <p:sp>
            <p:nvSpPr>
              <p:cNvPr id="99" name="Oval 8"/>
              <p:cNvSpPr/>
              <p:nvPr/>
            </p:nvSpPr>
            <p:spPr>
              <a:xfrm>
                <a:off x="6976453" y="1991565"/>
                <a:ext cx="108945" cy="130548"/>
              </a:xfrm>
              <a:prstGeom prst="ellipse">
                <a:avLst/>
              </a:prstGeom>
              <a:solidFill>
                <a:srgbClr val="FF0000"/>
              </a:solidFill>
              <a:ln>
                <a:no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latin typeface="Arial" pitchFamily="34" charset="0"/>
                  <a:cs typeface="Arial" pitchFamily="34" charset="0"/>
                </a:endParaRPr>
              </a:p>
            </p:txBody>
          </p:sp>
          <p:cxnSp>
            <p:nvCxnSpPr>
              <p:cNvPr id="100" name="Gerade Verbindung 99"/>
              <p:cNvCxnSpPr/>
              <p:nvPr/>
            </p:nvCxnSpPr>
            <p:spPr>
              <a:xfrm flipV="1">
                <a:off x="6895578" y="1395333"/>
                <a:ext cx="0" cy="522193"/>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01" name="Gerade Verbindung 100"/>
              <p:cNvCxnSpPr/>
              <p:nvPr/>
            </p:nvCxnSpPr>
            <p:spPr>
              <a:xfrm flipV="1">
                <a:off x="6896622" y="2221008"/>
                <a:ext cx="0" cy="423299"/>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02" name="Gerade Verbindung 101"/>
              <p:cNvCxnSpPr/>
              <p:nvPr/>
            </p:nvCxnSpPr>
            <p:spPr>
              <a:xfrm flipH="1" flipV="1">
                <a:off x="6324600" y="1745016"/>
                <a:ext cx="228600" cy="171744"/>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03" name="Gerade Verbindung 102"/>
              <p:cNvCxnSpPr/>
              <p:nvPr/>
            </p:nvCxnSpPr>
            <p:spPr>
              <a:xfrm flipH="1" flipV="1">
                <a:off x="6497025" y="2200444"/>
                <a:ext cx="261539" cy="117492"/>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04" name="Gerade Verbindung 103"/>
              <p:cNvCxnSpPr/>
              <p:nvPr/>
            </p:nvCxnSpPr>
            <p:spPr>
              <a:xfrm flipV="1">
                <a:off x="7030925" y="2200445"/>
                <a:ext cx="208075" cy="117491"/>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cxnSp>
            <p:nvCxnSpPr>
              <p:cNvPr id="105" name="Gerade Verbindung 104"/>
              <p:cNvCxnSpPr/>
              <p:nvPr/>
            </p:nvCxnSpPr>
            <p:spPr>
              <a:xfrm flipH="1">
                <a:off x="7162800" y="1727862"/>
                <a:ext cx="228600" cy="177138"/>
              </a:xfrm>
              <a:prstGeom prst="line">
                <a:avLst/>
              </a:prstGeom>
              <a:ln w="76200">
                <a:solidFill>
                  <a:schemeClr val="tx1"/>
                </a:solidFill>
              </a:ln>
              <a:sp3d prstMaterial="matte"/>
            </p:spPr>
            <p:style>
              <a:lnRef idx="1">
                <a:schemeClr val="accent1"/>
              </a:lnRef>
              <a:fillRef idx="0">
                <a:schemeClr val="accent1"/>
              </a:fillRef>
              <a:effectRef idx="0">
                <a:schemeClr val="accent1"/>
              </a:effectRef>
              <a:fontRef idx="minor">
                <a:schemeClr val="tx1"/>
              </a:fontRef>
            </p:style>
          </p:cxnSp>
        </p:grpSp>
      </p:grpSp>
      <p:sp>
        <p:nvSpPr>
          <p:cNvPr id="2" name="Titel 1"/>
          <p:cNvSpPr>
            <a:spLocks noGrp="1"/>
          </p:cNvSpPr>
          <p:nvPr>
            <p:ph type="title"/>
          </p:nvPr>
        </p:nvSpPr>
        <p:spPr/>
        <p:txBody>
          <a:bodyPr/>
          <a:lstStyle/>
          <a:p>
            <a:r>
              <a:rPr lang="en-US" dirty="0" smtClean="0"/>
              <a:t>Project group A</a:t>
            </a:r>
            <a:endParaRPr lang="en-US" dirty="0"/>
          </a:p>
        </p:txBody>
      </p:sp>
      <p:sp>
        <p:nvSpPr>
          <p:cNvPr id="4" name="Rechteck 3"/>
          <p:cNvSpPr/>
          <p:nvPr/>
        </p:nvSpPr>
        <p:spPr>
          <a:xfrm>
            <a:off x="1331640" y="890338"/>
            <a:ext cx="6328014" cy="584775"/>
          </a:xfrm>
          <a:prstGeom prst="rect">
            <a:avLst/>
          </a:prstGeom>
        </p:spPr>
        <p:txBody>
          <a:bodyPr wrap="none">
            <a:spAutoFit/>
          </a:bodyPr>
          <a:lstStyle/>
          <a:p>
            <a:r>
              <a:rPr lang="en-US" sz="3200" b="1" dirty="0"/>
              <a:t>Quantum information architectures </a:t>
            </a:r>
            <a:endParaRPr lang="en-US" sz="3200" b="1" dirty="0" smtClean="0"/>
          </a:p>
        </p:txBody>
      </p:sp>
      <p:graphicFrame>
        <p:nvGraphicFramePr>
          <p:cNvPr id="7" name="Tabelle 6"/>
          <p:cNvGraphicFramePr>
            <a:graphicFrameLocks noGrp="1"/>
          </p:cNvGraphicFramePr>
          <p:nvPr>
            <p:extLst>
              <p:ext uri="{D42A27DB-BD31-4B8C-83A1-F6EECF244321}">
                <p14:modId xmlns:p14="http://schemas.microsoft.com/office/powerpoint/2010/main" val="2455139052"/>
              </p:ext>
            </p:extLst>
          </p:nvPr>
        </p:nvGraphicFramePr>
        <p:xfrm>
          <a:off x="-3459568" y="7389440"/>
          <a:ext cx="7920880" cy="5068542"/>
        </p:xfrm>
        <a:graphic>
          <a:graphicData uri="http://schemas.openxmlformats.org/drawingml/2006/table">
            <a:tbl>
              <a:tblPr firstRow="1" firstCol="1" bandRow="1">
                <a:tableStyleId>{5C22544A-7EE6-4342-B048-85BDC9FD1C3A}</a:tableStyleId>
              </a:tblPr>
              <a:tblGrid>
                <a:gridCol w="648072"/>
                <a:gridCol w="4320480"/>
                <a:gridCol w="2952328"/>
              </a:tblGrid>
              <a:tr h="422314">
                <a:tc>
                  <a:txBody>
                    <a:bodyPr/>
                    <a:lstStyle/>
                    <a:p>
                      <a:pPr>
                        <a:lnSpc>
                          <a:spcPct val="115000"/>
                        </a:lnSpc>
                      </a:pPr>
                      <a:endParaRPr lang="en-US" sz="2800" dirty="0">
                        <a:effectLst/>
                        <a:latin typeface="Calibri"/>
                      </a:endParaRPr>
                    </a:p>
                  </a:txBody>
                  <a:tcPr marL="68580" marR="68580" marT="0" marB="0"/>
                </a:tc>
                <a:tc>
                  <a:txBody>
                    <a:bodyPr/>
                    <a:lstStyle/>
                    <a:p>
                      <a:pPr>
                        <a:lnSpc>
                          <a:spcPct val="115000"/>
                        </a:lnSpc>
                        <a:spcAft>
                          <a:spcPts val="0"/>
                        </a:spcAft>
                      </a:pPr>
                      <a:r>
                        <a:rPr lang="en-US" sz="2000" dirty="0">
                          <a:effectLst/>
                        </a:rPr>
                        <a:t>Project</a:t>
                      </a:r>
                      <a:endParaRPr lang="en-US" sz="20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2000" dirty="0" smtClean="0">
                          <a:effectLst/>
                        </a:rPr>
                        <a:t>Principal </a:t>
                      </a:r>
                      <a:r>
                        <a:rPr lang="en-US" sz="2000" dirty="0">
                          <a:effectLst/>
                        </a:rPr>
                        <a:t>Investigator(s)</a:t>
                      </a:r>
                      <a:endParaRPr lang="en-US" sz="2000" dirty="0">
                        <a:effectLst/>
                        <a:latin typeface="Calibri"/>
                        <a:ea typeface="Calibri"/>
                        <a:cs typeface="Times New Roman"/>
                      </a:endParaRPr>
                    </a:p>
                  </a:txBody>
                  <a:tcPr marL="68580" marR="68580" marT="0" marB="0"/>
                </a:tc>
              </a:tr>
              <a:tr h="536307">
                <a:tc>
                  <a:txBody>
                    <a:bodyPr/>
                    <a:lstStyle/>
                    <a:p>
                      <a:pPr>
                        <a:lnSpc>
                          <a:spcPct val="115000"/>
                        </a:lnSpc>
                        <a:spcAft>
                          <a:spcPts val="0"/>
                        </a:spcAft>
                      </a:pPr>
                      <a:r>
                        <a:rPr lang="en-US" sz="2000" dirty="0" smtClean="0">
                          <a:effectLst/>
                        </a:rPr>
                        <a:t>A1</a:t>
                      </a:r>
                      <a:endParaRPr lang="en-US" sz="28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2000" dirty="0">
                          <a:effectLst/>
                        </a:rPr>
                        <a:t>Quantum memory in circuit-QED</a:t>
                      </a:r>
                      <a:endParaRPr lang="en-US" sz="28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2000" dirty="0">
                          <a:effectLst/>
                        </a:rPr>
                        <a:t>Prof. B. Terhal</a:t>
                      </a:r>
                      <a:endParaRPr lang="en-US" sz="2800" dirty="0">
                        <a:effectLst/>
                        <a:latin typeface="Calibri"/>
                        <a:ea typeface="Calibri"/>
                        <a:cs typeface="Times New Roman"/>
                      </a:endParaRPr>
                    </a:p>
                  </a:txBody>
                  <a:tcPr marL="68580" marR="68580" marT="0" marB="0"/>
                </a:tc>
              </a:tr>
              <a:tr h="536307">
                <a:tc>
                  <a:txBody>
                    <a:bodyPr/>
                    <a:lstStyle/>
                    <a:p>
                      <a:pPr>
                        <a:lnSpc>
                          <a:spcPct val="115000"/>
                        </a:lnSpc>
                        <a:spcAft>
                          <a:spcPts val="0"/>
                        </a:spcAft>
                      </a:pPr>
                      <a:r>
                        <a:rPr lang="en-US" sz="2000" dirty="0" smtClean="0">
                          <a:effectLst/>
                        </a:rPr>
                        <a:t>A2</a:t>
                      </a:r>
                      <a:endParaRPr lang="en-US" sz="28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2000">
                          <a:effectLst/>
                        </a:rPr>
                        <a:t>Qubit architectures for Fibonacci quantum computation </a:t>
                      </a:r>
                      <a:endParaRPr lang="en-US" sz="2800">
                        <a:effectLst/>
                        <a:latin typeface="Calibri"/>
                        <a:ea typeface="Calibri"/>
                        <a:cs typeface="Times New Roman"/>
                      </a:endParaRPr>
                    </a:p>
                  </a:txBody>
                  <a:tcPr marL="68580" marR="68580" marT="0" marB="0"/>
                </a:tc>
                <a:tc>
                  <a:txBody>
                    <a:bodyPr/>
                    <a:lstStyle/>
                    <a:p>
                      <a:pPr>
                        <a:lnSpc>
                          <a:spcPct val="115000"/>
                        </a:lnSpc>
                        <a:spcAft>
                          <a:spcPts val="0"/>
                        </a:spcAft>
                      </a:pPr>
                      <a:r>
                        <a:rPr lang="en-US" sz="2000" dirty="0">
                          <a:effectLst/>
                        </a:rPr>
                        <a:t>Prof. D. DiVincenzo</a:t>
                      </a:r>
                      <a:endParaRPr lang="en-US" sz="2800" dirty="0">
                        <a:effectLst/>
                        <a:latin typeface="Calibri"/>
                        <a:ea typeface="Calibri"/>
                        <a:cs typeface="Times New Roman"/>
                      </a:endParaRPr>
                    </a:p>
                  </a:txBody>
                  <a:tcPr marL="68580" marR="68580" marT="0" marB="0"/>
                </a:tc>
              </a:tr>
              <a:tr h="536307">
                <a:tc>
                  <a:txBody>
                    <a:bodyPr/>
                    <a:lstStyle/>
                    <a:p>
                      <a:pPr>
                        <a:lnSpc>
                          <a:spcPct val="115000"/>
                        </a:lnSpc>
                        <a:spcAft>
                          <a:spcPts val="0"/>
                        </a:spcAft>
                      </a:pPr>
                      <a:r>
                        <a:rPr lang="en-US" sz="2000" dirty="0" smtClean="0">
                          <a:effectLst/>
                        </a:rPr>
                        <a:t>A3</a:t>
                      </a:r>
                      <a:endParaRPr lang="en-US" sz="28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2000">
                          <a:effectLst/>
                        </a:rPr>
                        <a:t>Quantum dynamics of Andreev states</a:t>
                      </a:r>
                      <a:endParaRPr lang="en-US" sz="2800">
                        <a:effectLst/>
                        <a:latin typeface="Calibri"/>
                        <a:ea typeface="Calibri"/>
                        <a:cs typeface="Times New Roman"/>
                      </a:endParaRPr>
                    </a:p>
                  </a:txBody>
                  <a:tcPr marL="68580" marR="68580" marT="0" marB="0"/>
                </a:tc>
                <a:tc>
                  <a:txBody>
                    <a:bodyPr/>
                    <a:lstStyle/>
                    <a:p>
                      <a:pPr>
                        <a:lnSpc>
                          <a:spcPct val="115000"/>
                        </a:lnSpc>
                        <a:spcAft>
                          <a:spcPts val="0"/>
                        </a:spcAft>
                      </a:pPr>
                      <a:r>
                        <a:rPr lang="en-US" sz="2000" dirty="0">
                          <a:effectLst/>
                        </a:rPr>
                        <a:t>Dr. G. </a:t>
                      </a:r>
                      <a:r>
                        <a:rPr lang="en-US" sz="2000" dirty="0" err="1">
                          <a:effectLst/>
                        </a:rPr>
                        <a:t>Catelani</a:t>
                      </a:r>
                      <a:endParaRPr lang="en-US" sz="2800" dirty="0">
                        <a:effectLst/>
                        <a:latin typeface="Calibri"/>
                        <a:ea typeface="Calibri"/>
                        <a:cs typeface="Times New Roman"/>
                      </a:endParaRPr>
                    </a:p>
                  </a:txBody>
                  <a:tcPr marL="68580" marR="68580" marT="0" marB="0"/>
                </a:tc>
              </a:tr>
              <a:tr h="536307">
                <a:tc>
                  <a:txBody>
                    <a:bodyPr/>
                    <a:lstStyle/>
                    <a:p>
                      <a:pPr>
                        <a:lnSpc>
                          <a:spcPct val="115000"/>
                        </a:lnSpc>
                        <a:spcAft>
                          <a:spcPts val="0"/>
                        </a:spcAft>
                      </a:pPr>
                      <a:r>
                        <a:rPr lang="en-US" sz="2000" dirty="0" smtClean="0">
                          <a:effectLst/>
                        </a:rPr>
                        <a:t>A4</a:t>
                      </a:r>
                      <a:endParaRPr lang="en-US" sz="28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2000">
                          <a:effectLst/>
                        </a:rPr>
                        <a:t>Quantum computation with Majorana fermions</a:t>
                      </a:r>
                      <a:endParaRPr lang="en-US" sz="2800">
                        <a:effectLst/>
                        <a:latin typeface="Calibri"/>
                        <a:ea typeface="Calibri"/>
                        <a:cs typeface="Times New Roman"/>
                      </a:endParaRPr>
                    </a:p>
                  </a:txBody>
                  <a:tcPr marL="68580" marR="68580" marT="0" marB="0"/>
                </a:tc>
                <a:tc>
                  <a:txBody>
                    <a:bodyPr/>
                    <a:lstStyle/>
                    <a:p>
                      <a:pPr>
                        <a:lnSpc>
                          <a:spcPct val="115000"/>
                        </a:lnSpc>
                        <a:spcAft>
                          <a:spcPts val="0"/>
                        </a:spcAft>
                      </a:pPr>
                      <a:r>
                        <a:rPr lang="en-US" sz="2000" dirty="0">
                          <a:effectLst/>
                        </a:rPr>
                        <a:t>Prof. F. Hassler</a:t>
                      </a:r>
                      <a:endParaRPr lang="en-US" sz="2800" dirty="0">
                        <a:effectLst/>
                        <a:latin typeface="Calibri"/>
                        <a:ea typeface="Calibri"/>
                        <a:cs typeface="Times New Roman"/>
                      </a:endParaRPr>
                    </a:p>
                  </a:txBody>
                  <a:tcPr marL="68580" marR="68580" marT="0" marB="0"/>
                </a:tc>
              </a:tr>
              <a:tr h="536307">
                <a:tc>
                  <a:txBody>
                    <a:bodyPr/>
                    <a:lstStyle/>
                    <a:p>
                      <a:pPr>
                        <a:lnSpc>
                          <a:spcPct val="115000"/>
                        </a:lnSpc>
                        <a:spcAft>
                          <a:spcPts val="0"/>
                        </a:spcAft>
                      </a:pPr>
                      <a:r>
                        <a:rPr lang="en-US" sz="2000" dirty="0" smtClean="0">
                          <a:effectLst/>
                        </a:rPr>
                        <a:t>A5</a:t>
                      </a:r>
                      <a:endParaRPr lang="en-US" sz="28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2000">
                          <a:effectLst/>
                        </a:rPr>
                        <a:t>Topological quantum memories and Projected Entangled Pair States </a:t>
                      </a:r>
                      <a:endParaRPr lang="en-US" sz="2800">
                        <a:effectLst/>
                        <a:latin typeface="Calibri"/>
                        <a:ea typeface="Calibri"/>
                        <a:cs typeface="Times New Roman"/>
                      </a:endParaRPr>
                    </a:p>
                  </a:txBody>
                  <a:tcPr marL="68580" marR="68580" marT="0" marB="0"/>
                </a:tc>
                <a:tc>
                  <a:txBody>
                    <a:bodyPr/>
                    <a:lstStyle/>
                    <a:p>
                      <a:pPr>
                        <a:lnSpc>
                          <a:spcPct val="115000"/>
                        </a:lnSpc>
                        <a:spcAft>
                          <a:spcPts val="0"/>
                        </a:spcAft>
                      </a:pPr>
                      <a:r>
                        <a:rPr lang="en-US" sz="2000" dirty="0">
                          <a:effectLst/>
                        </a:rPr>
                        <a:t>Prof. N. Schuch</a:t>
                      </a:r>
                      <a:endParaRPr lang="en-US" sz="2800" dirty="0">
                        <a:effectLst/>
                        <a:latin typeface="Calibri"/>
                        <a:ea typeface="Calibri"/>
                        <a:cs typeface="Times New Roman"/>
                      </a:endParaRPr>
                    </a:p>
                  </a:txBody>
                  <a:tcPr marL="68580" marR="68580" marT="0" marB="0"/>
                </a:tc>
              </a:tr>
              <a:tr h="536307">
                <a:tc>
                  <a:txBody>
                    <a:bodyPr/>
                    <a:lstStyle/>
                    <a:p>
                      <a:pPr>
                        <a:lnSpc>
                          <a:spcPct val="115000"/>
                        </a:lnSpc>
                        <a:spcAft>
                          <a:spcPts val="0"/>
                        </a:spcAft>
                      </a:pPr>
                      <a:r>
                        <a:rPr lang="en-US" sz="2000" dirty="0" smtClean="0">
                          <a:effectLst/>
                        </a:rPr>
                        <a:t>A6</a:t>
                      </a:r>
                      <a:endParaRPr lang="en-US" sz="28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2000">
                          <a:effectLst/>
                        </a:rPr>
                        <a:t>Quantum dot qubit architectures with surface acoustic waves</a:t>
                      </a:r>
                      <a:endParaRPr lang="en-US" sz="2800">
                        <a:effectLst/>
                        <a:latin typeface="Calibri"/>
                        <a:ea typeface="Calibri"/>
                        <a:cs typeface="Times New Roman"/>
                      </a:endParaRPr>
                    </a:p>
                  </a:txBody>
                  <a:tcPr marL="68580" marR="68580" marT="0" marB="0"/>
                </a:tc>
                <a:tc>
                  <a:txBody>
                    <a:bodyPr/>
                    <a:lstStyle/>
                    <a:p>
                      <a:pPr>
                        <a:lnSpc>
                          <a:spcPct val="115000"/>
                        </a:lnSpc>
                        <a:spcAft>
                          <a:spcPts val="0"/>
                        </a:spcAft>
                      </a:pPr>
                      <a:r>
                        <a:rPr lang="en-US" sz="2000" dirty="0">
                          <a:effectLst/>
                        </a:rPr>
                        <a:t>Prof. D. DiVincenzo</a:t>
                      </a:r>
                      <a:endParaRPr lang="en-US" sz="2800" dirty="0">
                        <a:effectLst/>
                        <a:latin typeface="Calibri"/>
                        <a:ea typeface="Calibri"/>
                        <a:cs typeface="Times New Roman"/>
                      </a:endParaRPr>
                    </a:p>
                  </a:txBody>
                  <a:tcPr marL="68580" marR="68580" marT="0" marB="0"/>
                </a:tc>
              </a:tr>
              <a:tr h="536307">
                <a:tc>
                  <a:txBody>
                    <a:bodyPr/>
                    <a:lstStyle/>
                    <a:p>
                      <a:pPr>
                        <a:lnSpc>
                          <a:spcPct val="115000"/>
                        </a:lnSpc>
                        <a:spcAft>
                          <a:spcPts val="0"/>
                        </a:spcAft>
                      </a:pPr>
                      <a:r>
                        <a:rPr lang="en-US" sz="2000" dirty="0" smtClean="0">
                          <a:effectLst/>
                        </a:rPr>
                        <a:t>A7</a:t>
                      </a:r>
                      <a:endParaRPr lang="en-US" sz="28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2000" dirty="0" err="1">
                          <a:effectLst/>
                        </a:rPr>
                        <a:t>Nanoscaled</a:t>
                      </a:r>
                      <a:r>
                        <a:rPr lang="en-US" sz="2000" dirty="0">
                          <a:effectLst/>
                        </a:rPr>
                        <a:t> Josephson transistors for quantum information circuits</a:t>
                      </a:r>
                      <a:endParaRPr lang="en-US" sz="2800" dirty="0">
                        <a:effectLst/>
                        <a:latin typeface="Calibri"/>
                        <a:ea typeface="Calibri"/>
                        <a:cs typeface="Times New Roman"/>
                      </a:endParaRPr>
                    </a:p>
                  </a:txBody>
                  <a:tcPr marL="68580" marR="68580" marT="0" marB="0"/>
                </a:tc>
                <a:tc>
                  <a:txBody>
                    <a:bodyPr/>
                    <a:lstStyle/>
                    <a:p>
                      <a:pPr>
                        <a:lnSpc>
                          <a:spcPct val="115000"/>
                        </a:lnSpc>
                        <a:spcAft>
                          <a:spcPts val="0"/>
                        </a:spcAft>
                      </a:pPr>
                      <a:r>
                        <a:rPr lang="de-DE" sz="2000" dirty="0">
                          <a:effectLst/>
                        </a:rPr>
                        <a:t>Prof. J. Knoch, Prof. T. Schäpers</a:t>
                      </a:r>
                      <a:endParaRPr lang="en-US" sz="2800" dirty="0">
                        <a:effectLst/>
                        <a:latin typeface="Calibri"/>
                        <a:ea typeface="Calibri"/>
                        <a:cs typeface="Times New Roman"/>
                      </a:endParaRPr>
                    </a:p>
                  </a:txBody>
                  <a:tcPr marL="68580" marR="68580" marT="0" marB="0"/>
                </a:tc>
              </a:tr>
            </a:tbl>
          </a:graphicData>
        </a:graphic>
      </p:graphicFrame>
      <p:grpSp>
        <p:nvGrpSpPr>
          <p:cNvPr id="5" name="Gruppieren 4"/>
          <p:cNvGrpSpPr/>
          <p:nvPr/>
        </p:nvGrpSpPr>
        <p:grpSpPr>
          <a:xfrm>
            <a:off x="1115616" y="1291506"/>
            <a:ext cx="5537666" cy="4391026"/>
            <a:chOff x="1698630" y="0"/>
            <a:chExt cx="5537666" cy="4391026"/>
          </a:xfrm>
        </p:grpSpPr>
        <p:pic>
          <p:nvPicPr>
            <p:cNvPr id="8" name="Picture 2" descr="http://upload.wikimedia.org/wikipedia/commons/5/58/IC_Nanotecnology_2400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6581" y="0"/>
              <a:ext cx="4343400" cy="4391026"/>
            </a:xfrm>
            <a:prstGeom prst="rect">
              <a:avLst/>
            </a:prstGeom>
            <a:noFill/>
            <a:scene3d>
              <a:camera prst="isometricOffAxis1Top">
                <a:rot lat="18080359" lon="3319806" rev="18480000"/>
              </a:camera>
              <a:lightRig rig="threePt" dir="t"/>
            </a:scene3d>
            <a:extLst/>
          </p:spPr>
        </p:pic>
        <p:sp>
          <p:nvSpPr>
            <p:cNvPr id="9" name="Rechteck 8"/>
            <p:cNvSpPr/>
            <p:nvPr/>
          </p:nvSpPr>
          <p:spPr>
            <a:xfrm>
              <a:off x="1698630" y="2880320"/>
              <a:ext cx="3816424" cy="288032"/>
            </a:xfrm>
            <a:prstGeom prst="rect">
              <a:avLst/>
            </a:prstGeom>
            <a:gradFill flip="none" rotWithShape="1">
              <a:gsLst>
                <a:gs pos="0">
                  <a:schemeClr val="tx1">
                    <a:alpha val="19000"/>
                  </a:schemeClr>
                </a:gs>
                <a:gs pos="100000">
                  <a:schemeClr val="bg1">
                    <a:lumMod val="65000"/>
                  </a:schemeClr>
                </a:gs>
              </a:gsLst>
              <a:lin ang="5400000" scaled="1"/>
              <a:tileRect/>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m 9"/>
            <p:cNvSpPr/>
            <p:nvPr/>
          </p:nvSpPr>
          <p:spPr>
            <a:xfrm rot="5400000" flipV="1">
              <a:off x="5547583" y="1479639"/>
              <a:ext cx="1656184" cy="1721242"/>
            </a:xfrm>
            <a:prstGeom prst="parallelogram">
              <a:avLst>
                <a:gd name="adj" fmla="val 84754"/>
              </a:avLst>
            </a:prstGeom>
            <a:gradFill>
              <a:gsLst>
                <a:gs pos="0">
                  <a:schemeClr val="tx1">
                    <a:alpha val="19000"/>
                  </a:schemeClr>
                </a:gs>
                <a:gs pos="100000">
                  <a:schemeClr val="bg1">
                    <a:lumMod val="65000"/>
                  </a:schemeClr>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6" name="Rechteck 225"/>
          <p:cNvSpPr/>
          <p:nvPr/>
        </p:nvSpPr>
        <p:spPr>
          <a:xfrm>
            <a:off x="546140" y="2500758"/>
            <a:ext cx="6107142" cy="1959100"/>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18" name="Picture 2" descr="http://upload.wikimedia.org/wikipedia/commons/thumb/a/a9/Shore_code.svg/500px-Shore_cod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928998"/>
            <a:ext cx="4762500" cy="2390775"/>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5951761" y="1638678"/>
            <a:ext cx="3070170" cy="769441"/>
          </a:xfrm>
          <a:prstGeom prst="rect">
            <a:avLst/>
          </a:prstGeom>
          <a:noFill/>
        </p:spPr>
        <p:txBody>
          <a:bodyPr wrap="square" rtlCol="0">
            <a:spAutoFit/>
          </a:bodyPr>
          <a:lstStyle/>
          <a:p>
            <a:r>
              <a:rPr lang="en-US" sz="2400" b="1" dirty="0" smtClean="0"/>
              <a:t>Error correction </a:t>
            </a:r>
          </a:p>
          <a:p>
            <a:r>
              <a:rPr lang="en-US" sz="2000" dirty="0" smtClean="0"/>
              <a:t>A1-3</a:t>
            </a:r>
            <a:endParaRPr lang="en-US" sz="2400" dirty="0"/>
          </a:p>
        </p:txBody>
      </p:sp>
      <p:sp>
        <p:nvSpPr>
          <p:cNvPr id="227" name="Textfeld 226"/>
          <p:cNvSpPr txBox="1"/>
          <p:nvPr/>
        </p:nvSpPr>
        <p:spPr>
          <a:xfrm>
            <a:off x="5148064" y="4941168"/>
            <a:ext cx="3905136" cy="1384995"/>
          </a:xfrm>
          <a:prstGeom prst="rect">
            <a:avLst/>
          </a:prstGeom>
          <a:noFill/>
        </p:spPr>
        <p:txBody>
          <a:bodyPr wrap="square" rtlCol="0">
            <a:spAutoFit/>
          </a:bodyPr>
          <a:lstStyle/>
          <a:p>
            <a:r>
              <a:rPr lang="en-US" sz="2400" b="1" dirty="0" smtClean="0"/>
              <a:t>Interaction between qubits</a:t>
            </a:r>
          </a:p>
          <a:p>
            <a:pPr marL="342900" indent="-342900">
              <a:buFont typeface="Arial" panose="020B0604020202020204" pitchFamily="34" charset="0"/>
              <a:buChar char="•"/>
            </a:pPr>
            <a:r>
              <a:rPr lang="en-US" sz="2000" dirty="0" smtClean="0"/>
              <a:t>SAW </a:t>
            </a:r>
            <a:r>
              <a:rPr lang="en-US" sz="2000" dirty="0"/>
              <a:t>spin </a:t>
            </a:r>
            <a:r>
              <a:rPr lang="en-US" sz="2000" dirty="0" smtClean="0"/>
              <a:t>transfer (A4)</a:t>
            </a:r>
            <a:endParaRPr lang="en-US" sz="2000" dirty="0"/>
          </a:p>
          <a:p>
            <a:pPr marL="342900" indent="-342900">
              <a:buFont typeface="Arial" panose="020B0604020202020204" pitchFamily="34" charset="0"/>
              <a:buChar char="•"/>
            </a:pPr>
            <a:r>
              <a:rPr lang="en-US" sz="2000" dirty="0" smtClean="0"/>
              <a:t>Semiconductor Josephson elements</a:t>
            </a:r>
            <a:r>
              <a:rPr lang="en-US" sz="2000" dirty="0"/>
              <a:t> </a:t>
            </a:r>
            <a:r>
              <a:rPr lang="en-US" sz="2000" dirty="0" smtClean="0"/>
              <a:t>(A5-7)</a:t>
            </a:r>
            <a:endParaRPr lang="en-US" sz="2000" dirty="0"/>
          </a:p>
        </p:txBody>
      </p:sp>
    </p:spTree>
    <p:extLst>
      <p:ext uri="{BB962C8B-B14F-4D97-AF65-F5344CB8AC3E}">
        <p14:creationId xmlns:p14="http://schemas.microsoft.com/office/powerpoint/2010/main" val="402093626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 name="Straight Connector 119"/>
          <p:cNvCxnSpPr>
            <a:cxnSpLocks noChangeShapeType="1"/>
          </p:cNvCxnSpPr>
          <p:nvPr/>
        </p:nvCxnSpPr>
        <p:spPr bwMode="auto">
          <a:xfrm>
            <a:off x="28575" y="1028700"/>
            <a:ext cx="9070975" cy="0"/>
          </a:xfrm>
          <a:prstGeom prst="line">
            <a:avLst/>
          </a:prstGeom>
          <a:noFill/>
          <a:ln w="76200" algn="ctr">
            <a:solidFill>
              <a:srgbClr val="B6DCDF"/>
            </a:solidFill>
            <a:round/>
            <a:headEnd/>
            <a:tailEnd/>
          </a:ln>
        </p:spPr>
      </p:cxnSp>
      <p:sp>
        <p:nvSpPr>
          <p:cNvPr id="255" name="TextBox 254"/>
          <p:cNvSpPr txBox="1"/>
          <p:nvPr/>
        </p:nvSpPr>
        <p:spPr>
          <a:xfrm>
            <a:off x="5999099" y="2261890"/>
            <a:ext cx="2346925" cy="461665"/>
          </a:xfrm>
          <a:prstGeom prst="rect">
            <a:avLst/>
          </a:prstGeom>
          <a:noFill/>
        </p:spPr>
        <p:txBody>
          <a:bodyPr wrap="none" rtlCol="0">
            <a:spAutoFit/>
          </a:bodyPr>
          <a:lstStyle/>
          <a:p>
            <a:r>
              <a:rPr lang="en-US" dirty="0" smtClean="0"/>
              <a:t>Trivalent Lattice</a:t>
            </a:r>
            <a:endParaRPr lang="en-US" dirty="0"/>
          </a:p>
        </p:txBody>
      </p:sp>
      <p:cxnSp>
        <p:nvCxnSpPr>
          <p:cNvPr id="256" name="Straight Connector 119"/>
          <p:cNvCxnSpPr>
            <a:cxnSpLocks noChangeShapeType="1"/>
          </p:cNvCxnSpPr>
          <p:nvPr/>
        </p:nvCxnSpPr>
        <p:spPr bwMode="auto">
          <a:xfrm>
            <a:off x="53975" y="4200525"/>
            <a:ext cx="9070975" cy="0"/>
          </a:xfrm>
          <a:prstGeom prst="line">
            <a:avLst/>
          </a:prstGeom>
          <a:noFill/>
          <a:ln w="76200" algn="ctr">
            <a:solidFill>
              <a:srgbClr val="B6DCDF"/>
            </a:solidFill>
            <a:round/>
            <a:headEnd/>
            <a:tailEnd/>
          </a:ln>
        </p:spPr>
      </p:cxnSp>
      <p:graphicFrame>
        <p:nvGraphicFramePr>
          <p:cNvPr id="1541122" name="Object 2"/>
          <p:cNvGraphicFramePr>
            <a:graphicFrameLocks noChangeAspect="1"/>
          </p:cNvGraphicFramePr>
          <p:nvPr/>
        </p:nvGraphicFramePr>
        <p:xfrm>
          <a:off x="9525" y="4527550"/>
          <a:ext cx="3187700" cy="919163"/>
        </p:xfrm>
        <a:graphic>
          <a:graphicData uri="http://schemas.openxmlformats.org/presentationml/2006/ole">
            <mc:AlternateContent xmlns:mc="http://schemas.openxmlformats.org/markup-compatibility/2006">
              <mc:Choice xmlns:v="urn:schemas-microsoft-com:vml" Requires="v">
                <p:oleObj spid="_x0000_s1048" name="Equation" r:id="rId3" imgW="1231366" imgH="355446" progId="Equation.3">
                  <p:embed/>
                </p:oleObj>
              </mc:Choice>
              <mc:Fallback>
                <p:oleObj name="Equation" r:id="rId3" imgW="1231366" imgH="35544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4527550"/>
                        <a:ext cx="3187700" cy="919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9" name="TextBox 3"/>
          <p:cNvSpPr txBox="1">
            <a:spLocks noChangeArrowheads="1"/>
          </p:cNvSpPr>
          <p:nvPr/>
        </p:nvSpPr>
        <p:spPr bwMode="auto">
          <a:xfrm>
            <a:off x="0" y="214313"/>
            <a:ext cx="6177973" cy="646331"/>
          </a:xfrm>
          <a:prstGeom prst="rect">
            <a:avLst/>
          </a:prstGeom>
          <a:noFill/>
          <a:ln w="9525">
            <a:noFill/>
            <a:miter lim="800000"/>
            <a:headEnd/>
            <a:tailEnd/>
          </a:ln>
        </p:spPr>
        <p:txBody>
          <a:bodyPr wrap="none">
            <a:spAutoFit/>
          </a:bodyPr>
          <a:lstStyle/>
          <a:p>
            <a:r>
              <a:rPr lang="en-US" sz="3600" dirty="0" smtClean="0"/>
              <a:t>“Fibonacci” Levin-</a:t>
            </a:r>
            <a:r>
              <a:rPr lang="en-US" sz="3600" dirty="0" err="1" smtClean="0"/>
              <a:t>Wen</a:t>
            </a:r>
            <a:r>
              <a:rPr lang="en-US" sz="3600" dirty="0" smtClean="0"/>
              <a:t> Model</a:t>
            </a:r>
            <a:endParaRPr lang="en-US" sz="3600" dirty="0"/>
          </a:p>
        </p:txBody>
      </p:sp>
      <p:sp>
        <p:nvSpPr>
          <p:cNvPr id="340" name="TextBox 339"/>
          <p:cNvSpPr txBox="1"/>
          <p:nvPr/>
        </p:nvSpPr>
        <p:spPr>
          <a:xfrm>
            <a:off x="632971" y="5448300"/>
            <a:ext cx="1095172" cy="646331"/>
          </a:xfrm>
          <a:prstGeom prst="rect">
            <a:avLst/>
          </a:prstGeom>
          <a:noFill/>
        </p:spPr>
        <p:txBody>
          <a:bodyPr wrap="none" rtlCol="0">
            <a:spAutoFit/>
          </a:bodyPr>
          <a:lstStyle/>
          <a:p>
            <a:pPr algn="ctr"/>
            <a:r>
              <a:rPr lang="en-US" sz="1800" dirty="0" smtClean="0"/>
              <a:t>Vertex</a:t>
            </a:r>
          </a:p>
          <a:p>
            <a:pPr algn="ctr"/>
            <a:r>
              <a:rPr lang="en-US" sz="1800" dirty="0" smtClean="0"/>
              <a:t>Operator</a:t>
            </a:r>
            <a:endParaRPr lang="en-US" sz="1800" dirty="0"/>
          </a:p>
        </p:txBody>
      </p:sp>
      <p:cxnSp>
        <p:nvCxnSpPr>
          <p:cNvPr id="343" name="Straight Arrow Connector 342"/>
          <p:cNvCxnSpPr/>
          <p:nvPr/>
        </p:nvCxnSpPr>
        <p:spPr bwMode="auto">
          <a:xfrm flipV="1">
            <a:off x="1390650" y="5200651"/>
            <a:ext cx="266700" cy="21907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nvGrpSpPr>
          <p:cNvPr id="93" name="Group 92"/>
          <p:cNvGrpSpPr/>
          <p:nvPr/>
        </p:nvGrpSpPr>
        <p:grpSpPr>
          <a:xfrm>
            <a:off x="279400" y="1217613"/>
            <a:ext cx="5175250" cy="2763837"/>
            <a:chOff x="3832225" y="2703513"/>
            <a:chExt cx="5175250" cy="2763837"/>
          </a:xfrm>
        </p:grpSpPr>
        <p:grpSp>
          <p:nvGrpSpPr>
            <p:cNvPr id="94" name="Group 92"/>
            <p:cNvGrpSpPr>
              <a:grpSpLocks/>
            </p:cNvGrpSpPr>
            <p:nvPr/>
          </p:nvGrpSpPr>
          <p:grpSpPr bwMode="auto">
            <a:xfrm>
              <a:off x="3832225" y="2703513"/>
              <a:ext cx="5175250" cy="2763837"/>
              <a:chOff x="1003301" y="1695450"/>
              <a:chExt cx="6830309" cy="3648075"/>
            </a:xfrm>
          </p:grpSpPr>
          <p:cxnSp>
            <p:nvCxnSpPr>
              <p:cNvPr id="97" name="Straight Connector 67"/>
              <p:cNvCxnSpPr>
                <a:cxnSpLocks noChangeShapeType="1"/>
              </p:cNvCxnSpPr>
              <p:nvPr/>
            </p:nvCxnSpPr>
            <p:spPr bwMode="auto">
              <a:xfrm>
                <a:off x="3447259" y="3243683"/>
                <a:ext cx="0" cy="580635"/>
              </a:xfrm>
              <a:prstGeom prst="line">
                <a:avLst/>
              </a:prstGeom>
              <a:noFill/>
              <a:ln w="38100">
                <a:solidFill>
                  <a:srgbClr val="00B0F0"/>
                </a:solidFill>
                <a:round/>
                <a:headEnd/>
                <a:tailEnd/>
              </a:ln>
            </p:spPr>
          </p:cxnSp>
          <p:cxnSp>
            <p:nvCxnSpPr>
              <p:cNvPr id="98" name="Straight Connector 196"/>
              <p:cNvCxnSpPr>
                <a:cxnSpLocks noChangeShapeType="1"/>
              </p:cNvCxnSpPr>
              <p:nvPr/>
            </p:nvCxnSpPr>
            <p:spPr bwMode="auto">
              <a:xfrm rot="5400000">
                <a:off x="2238305" y="3491565"/>
                <a:ext cx="495764" cy="0"/>
              </a:xfrm>
              <a:prstGeom prst="line">
                <a:avLst/>
              </a:prstGeom>
              <a:noFill/>
              <a:ln w="76200">
                <a:solidFill>
                  <a:srgbClr val="0070C0"/>
                </a:solidFill>
                <a:round/>
                <a:headEnd/>
                <a:tailEnd/>
              </a:ln>
            </p:spPr>
          </p:cxnSp>
          <p:cxnSp>
            <p:nvCxnSpPr>
              <p:cNvPr id="99" name="Straight Connector 194"/>
              <p:cNvCxnSpPr>
                <a:cxnSpLocks noChangeShapeType="1"/>
              </p:cNvCxnSpPr>
              <p:nvPr/>
            </p:nvCxnSpPr>
            <p:spPr bwMode="auto">
              <a:xfrm rot="5400000">
                <a:off x="2715033" y="2724653"/>
                <a:ext cx="491534" cy="0"/>
              </a:xfrm>
              <a:prstGeom prst="line">
                <a:avLst/>
              </a:prstGeom>
              <a:noFill/>
              <a:ln w="38100">
                <a:solidFill>
                  <a:srgbClr val="00B0F0"/>
                </a:solidFill>
                <a:round/>
                <a:headEnd/>
                <a:tailEnd/>
              </a:ln>
            </p:spPr>
          </p:cxnSp>
          <p:cxnSp>
            <p:nvCxnSpPr>
              <p:cNvPr id="100" name="Straight Connector 189"/>
              <p:cNvCxnSpPr>
                <a:cxnSpLocks noChangeShapeType="1"/>
              </p:cNvCxnSpPr>
              <p:nvPr/>
            </p:nvCxnSpPr>
            <p:spPr bwMode="auto">
              <a:xfrm rot="9000000">
                <a:off x="3897338" y="2332525"/>
                <a:ext cx="552447" cy="0"/>
              </a:xfrm>
              <a:prstGeom prst="line">
                <a:avLst/>
              </a:prstGeom>
              <a:noFill/>
              <a:ln w="38100">
                <a:solidFill>
                  <a:srgbClr val="00B0F0"/>
                </a:solidFill>
                <a:round/>
                <a:headEnd/>
                <a:tailEnd/>
              </a:ln>
            </p:spPr>
          </p:cxnSp>
          <p:cxnSp>
            <p:nvCxnSpPr>
              <p:cNvPr id="101" name="Straight Connector 178"/>
              <p:cNvCxnSpPr>
                <a:cxnSpLocks noChangeShapeType="1"/>
              </p:cNvCxnSpPr>
              <p:nvPr/>
            </p:nvCxnSpPr>
            <p:spPr bwMode="auto">
              <a:xfrm rot="5400000">
                <a:off x="3196838" y="1951819"/>
                <a:ext cx="495764" cy="0"/>
              </a:xfrm>
              <a:prstGeom prst="line">
                <a:avLst/>
              </a:prstGeom>
              <a:noFill/>
              <a:ln w="38100">
                <a:solidFill>
                  <a:srgbClr val="00B0F0"/>
                </a:solidFill>
                <a:round/>
                <a:headEnd/>
                <a:tailEnd/>
              </a:ln>
            </p:spPr>
          </p:cxnSp>
          <p:cxnSp>
            <p:nvCxnSpPr>
              <p:cNvPr id="102" name="Straight Connector 181"/>
              <p:cNvCxnSpPr>
                <a:cxnSpLocks noChangeShapeType="1"/>
              </p:cNvCxnSpPr>
              <p:nvPr/>
            </p:nvCxnSpPr>
            <p:spPr bwMode="auto">
              <a:xfrm rot="1800000" flipH="1">
                <a:off x="3401574" y="2332525"/>
                <a:ext cx="542293" cy="0"/>
              </a:xfrm>
              <a:prstGeom prst="line">
                <a:avLst/>
              </a:prstGeom>
              <a:noFill/>
              <a:ln w="38100">
                <a:solidFill>
                  <a:srgbClr val="00B0F0"/>
                </a:solidFill>
                <a:round/>
                <a:headEnd/>
                <a:tailEnd/>
              </a:ln>
            </p:spPr>
          </p:cxnSp>
          <p:cxnSp>
            <p:nvCxnSpPr>
              <p:cNvPr id="103" name="Straight Connector 182"/>
              <p:cNvCxnSpPr>
                <a:cxnSpLocks noChangeShapeType="1"/>
              </p:cNvCxnSpPr>
              <p:nvPr/>
            </p:nvCxnSpPr>
            <p:spPr bwMode="auto">
              <a:xfrm rot="9000000">
                <a:off x="2921884" y="2332525"/>
                <a:ext cx="552448" cy="0"/>
              </a:xfrm>
              <a:prstGeom prst="line">
                <a:avLst/>
              </a:prstGeom>
              <a:noFill/>
              <a:ln w="38100">
                <a:solidFill>
                  <a:srgbClr val="00B0F0"/>
                </a:solidFill>
                <a:round/>
                <a:headEnd/>
                <a:tailEnd/>
              </a:ln>
            </p:spPr>
          </p:cxnSp>
          <p:cxnSp>
            <p:nvCxnSpPr>
              <p:cNvPr id="104" name="Straight Connector 103"/>
              <p:cNvCxnSpPr/>
              <p:nvPr/>
            </p:nvCxnSpPr>
            <p:spPr bwMode="auto">
              <a:xfrm rot="5400000">
                <a:off x="3687212" y="2715905"/>
                <a:ext cx="494512"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131"/>
              <p:cNvCxnSpPr>
                <a:cxnSpLocks noChangeShapeType="1"/>
              </p:cNvCxnSpPr>
              <p:nvPr/>
            </p:nvCxnSpPr>
            <p:spPr bwMode="auto">
              <a:xfrm rot="5400000">
                <a:off x="2230691" y="1951819"/>
                <a:ext cx="495764" cy="0"/>
              </a:xfrm>
              <a:prstGeom prst="line">
                <a:avLst/>
              </a:prstGeom>
              <a:noFill/>
              <a:ln w="38100">
                <a:solidFill>
                  <a:srgbClr val="00B0F0"/>
                </a:solidFill>
                <a:round/>
                <a:headEnd/>
                <a:tailEnd/>
              </a:ln>
            </p:spPr>
          </p:cxnSp>
          <p:cxnSp>
            <p:nvCxnSpPr>
              <p:cNvPr id="106" name="Straight Connector 134"/>
              <p:cNvCxnSpPr>
                <a:cxnSpLocks noChangeShapeType="1"/>
              </p:cNvCxnSpPr>
              <p:nvPr/>
            </p:nvCxnSpPr>
            <p:spPr bwMode="auto">
              <a:xfrm rot="1800000" flipH="1">
                <a:off x="2439656" y="2332525"/>
                <a:ext cx="550756" cy="0"/>
              </a:xfrm>
              <a:prstGeom prst="line">
                <a:avLst/>
              </a:prstGeom>
              <a:noFill/>
              <a:ln w="38100">
                <a:solidFill>
                  <a:srgbClr val="00B0F0"/>
                </a:solidFill>
                <a:round/>
                <a:headEnd/>
                <a:tailEnd/>
              </a:ln>
            </p:spPr>
          </p:cxnSp>
          <p:cxnSp>
            <p:nvCxnSpPr>
              <p:cNvPr id="107" name="Straight Connector 135"/>
              <p:cNvCxnSpPr>
                <a:cxnSpLocks noChangeShapeType="1"/>
              </p:cNvCxnSpPr>
              <p:nvPr/>
            </p:nvCxnSpPr>
            <p:spPr bwMode="auto">
              <a:xfrm rot="9000000">
                <a:off x="1954044" y="2332525"/>
                <a:ext cx="549909" cy="0"/>
              </a:xfrm>
              <a:prstGeom prst="line">
                <a:avLst/>
              </a:prstGeom>
              <a:noFill/>
              <a:ln w="38100">
                <a:solidFill>
                  <a:srgbClr val="00B0F0"/>
                </a:solidFill>
                <a:round/>
                <a:headEnd/>
                <a:tailEnd/>
              </a:ln>
            </p:spPr>
          </p:cxnSp>
          <p:cxnSp>
            <p:nvCxnSpPr>
              <p:cNvPr id="108" name="Straight Connector 127"/>
              <p:cNvCxnSpPr>
                <a:cxnSpLocks noChangeShapeType="1"/>
              </p:cNvCxnSpPr>
              <p:nvPr/>
            </p:nvCxnSpPr>
            <p:spPr bwMode="auto">
              <a:xfrm rot="1800000" flipH="1">
                <a:off x="1478584" y="2332525"/>
                <a:ext cx="546525" cy="0"/>
              </a:xfrm>
              <a:prstGeom prst="line">
                <a:avLst/>
              </a:prstGeom>
              <a:noFill/>
              <a:ln w="38100">
                <a:solidFill>
                  <a:srgbClr val="00B0F0"/>
                </a:solidFill>
                <a:round/>
                <a:headEnd/>
                <a:tailEnd/>
              </a:ln>
            </p:spPr>
          </p:cxnSp>
          <p:cxnSp>
            <p:nvCxnSpPr>
              <p:cNvPr id="109" name="Straight Connector 108"/>
              <p:cNvCxnSpPr/>
              <p:nvPr/>
            </p:nvCxnSpPr>
            <p:spPr bwMode="auto">
              <a:xfrm rot="5400000">
                <a:off x="1740783" y="2715905"/>
                <a:ext cx="494512"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10" name="Straight Connector 72"/>
              <p:cNvCxnSpPr>
                <a:cxnSpLocks noChangeShapeType="1"/>
              </p:cNvCxnSpPr>
              <p:nvPr/>
            </p:nvCxnSpPr>
            <p:spPr bwMode="auto">
              <a:xfrm rot="9000000">
                <a:off x="3404958" y="3113396"/>
                <a:ext cx="550755" cy="0"/>
              </a:xfrm>
              <a:prstGeom prst="line">
                <a:avLst/>
              </a:prstGeom>
              <a:noFill/>
              <a:ln w="38100">
                <a:solidFill>
                  <a:srgbClr val="00B0F0"/>
                </a:solidFill>
                <a:round/>
                <a:headEnd/>
                <a:tailEnd/>
              </a:ln>
            </p:spPr>
          </p:cxnSp>
          <p:cxnSp>
            <p:nvCxnSpPr>
              <p:cNvPr id="111" name="Straight Connector 209"/>
              <p:cNvCxnSpPr>
                <a:cxnSpLocks noChangeShapeType="1"/>
              </p:cNvCxnSpPr>
              <p:nvPr/>
            </p:nvCxnSpPr>
            <p:spPr bwMode="auto">
              <a:xfrm rot="1800000" flipH="1">
                <a:off x="2929499" y="3109167"/>
                <a:ext cx="550755" cy="0"/>
              </a:xfrm>
              <a:prstGeom prst="line">
                <a:avLst/>
              </a:prstGeom>
              <a:noFill/>
              <a:ln w="38100">
                <a:solidFill>
                  <a:srgbClr val="00B0F0"/>
                </a:solidFill>
                <a:round/>
                <a:headEnd/>
                <a:tailEnd/>
              </a:ln>
            </p:spPr>
          </p:cxnSp>
          <p:cxnSp>
            <p:nvCxnSpPr>
              <p:cNvPr id="112" name="Straight Connector 201"/>
              <p:cNvCxnSpPr>
                <a:cxnSpLocks noChangeShapeType="1"/>
              </p:cNvCxnSpPr>
              <p:nvPr/>
            </p:nvCxnSpPr>
            <p:spPr bwMode="auto">
              <a:xfrm rot="9000000">
                <a:off x="2437119" y="3109167"/>
                <a:ext cx="544833" cy="0"/>
              </a:xfrm>
              <a:prstGeom prst="line">
                <a:avLst/>
              </a:prstGeom>
              <a:noFill/>
              <a:ln w="76200">
                <a:solidFill>
                  <a:srgbClr val="0070C0"/>
                </a:solidFill>
                <a:round/>
                <a:headEnd/>
                <a:tailEnd/>
              </a:ln>
            </p:spPr>
          </p:cxnSp>
          <p:cxnSp>
            <p:nvCxnSpPr>
              <p:cNvPr id="113" name="Straight Connector 202"/>
              <p:cNvCxnSpPr>
                <a:cxnSpLocks noChangeShapeType="1"/>
              </p:cNvCxnSpPr>
              <p:nvPr/>
            </p:nvCxnSpPr>
            <p:spPr bwMode="auto">
              <a:xfrm rot="1800000" flipH="1">
                <a:off x="1959120" y="3109167"/>
                <a:ext cx="550756" cy="0"/>
              </a:xfrm>
              <a:prstGeom prst="line">
                <a:avLst/>
              </a:prstGeom>
              <a:noFill/>
              <a:ln w="76200">
                <a:solidFill>
                  <a:srgbClr val="0070C0"/>
                </a:solidFill>
                <a:round/>
                <a:headEnd/>
                <a:tailEnd/>
              </a:ln>
            </p:spPr>
          </p:cxnSp>
          <p:cxnSp>
            <p:nvCxnSpPr>
              <p:cNvPr id="114" name="Straight Connector 166"/>
              <p:cNvCxnSpPr>
                <a:cxnSpLocks noChangeShapeType="1"/>
              </p:cNvCxnSpPr>
              <p:nvPr/>
            </p:nvCxnSpPr>
            <p:spPr bwMode="auto">
              <a:xfrm rot="1800000" flipH="1">
                <a:off x="3907491" y="3114242"/>
                <a:ext cx="548217" cy="0"/>
              </a:xfrm>
              <a:prstGeom prst="line">
                <a:avLst/>
              </a:prstGeom>
              <a:noFill/>
              <a:ln w="38100">
                <a:solidFill>
                  <a:srgbClr val="00B0F0"/>
                </a:solidFill>
                <a:round/>
                <a:headEnd/>
                <a:tailEnd/>
              </a:ln>
            </p:spPr>
          </p:cxnSp>
          <p:cxnSp>
            <p:nvCxnSpPr>
              <p:cNvPr id="115" name="Straight Connector 154"/>
              <p:cNvCxnSpPr>
                <a:cxnSpLocks noChangeShapeType="1"/>
              </p:cNvCxnSpPr>
              <p:nvPr/>
            </p:nvCxnSpPr>
            <p:spPr bwMode="auto">
              <a:xfrm rot="9000000">
                <a:off x="1478584" y="3109167"/>
                <a:ext cx="552448" cy="0"/>
              </a:xfrm>
              <a:prstGeom prst="line">
                <a:avLst/>
              </a:prstGeom>
              <a:noFill/>
              <a:ln w="38100">
                <a:solidFill>
                  <a:srgbClr val="00B0F0"/>
                </a:solidFill>
                <a:round/>
                <a:headEnd/>
                <a:tailEnd/>
              </a:ln>
            </p:spPr>
          </p:cxnSp>
          <p:cxnSp>
            <p:nvCxnSpPr>
              <p:cNvPr id="116" name="Straight Connector 67"/>
              <p:cNvCxnSpPr>
                <a:cxnSpLocks noChangeShapeType="1"/>
              </p:cNvCxnSpPr>
              <p:nvPr/>
            </p:nvCxnSpPr>
            <p:spPr bwMode="auto">
              <a:xfrm rot="5400000">
                <a:off x="3207864" y="5078669"/>
                <a:ext cx="495764" cy="0"/>
              </a:xfrm>
              <a:prstGeom prst="line">
                <a:avLst/>
              </a:prstGeom>
              <a:noFill/>
              <a:ln w="38100">
                <a:solidFill>
                  <a:srgbClr val="00B0F0"/>
                </a:solidFill>
                <a:round/>
                <a:headEnd/>
                <a:tailEnd/>
              </a:ln>
            </p:spPr>
          </p:cxnSp>
          <p:cxnSp>
            <p:nvCxnSpPr>
              <p:cNvPr id="117" name="Straight Connector 196"/>
              <p:cNvCxnSpPr>
                <a:cxnSpLocks noChangeShapeType="1"/>
              </p:cNvCxnSpPr>
              <p:nvPr/>
            </p:nvCxnSpPr>
            <p:spPr bwMode="auto">
              <a:xfrm rot="5400000">
                <a:off x="2246792" y="5078669"/>
                <a:ext cx="495764" cy="0"/>
              </a:xfrm>
              <a:prstGeom prst="line">
                <a:avLst/>
              </a:prstGeom>
              <a:noFill/>
              <a:ln w="38100">
                <a:solidFill>
                  <a:srgbClr val="00B0F0"/>
                </a:solidFill>
                <a:round/>
                <a:headEnd/>
                <a:tailEnd/>
              </a:ln>
            </p:spPr>
          </p:cxnSp>
          <p:cxnSp>
            <p:nvCxnSpPr>
              <p:cNvPr id="118" name="Straight Connector 194"/>
              <p:cNvCxnSpPr>
                <a:cxnSpLocks noChangeShapeType="1"/>
              </p:cNvCxnSpPr>
              <p:nvPr/>
            </p:nvCxnSpPr>
            <p:spPr bwMode="auto">
              <a:xfrm rot="5400000">
                <a:off x="2723521" y="4311757"/>
                <a:ext cx="491534" cy="0"/>
              </a:xfrm>
              <a:prstGeom prst="line">
                <a:avLst/>
              </a:prstGeom>
              <a:noFill/>
              <a:ln w="38100">
                <a:solidFill>
                  <a:srgbClr val="00B0F0"/>
                </a:solidFill>
                <a:round/>
                <a:headEnd/>
                <a:tailEnd/>
              </a:ln>
            </p:spPr>
          </p:cxnSp>
          <p:cxnSp>
            <p:nvCxnSpPr>
              <p:cNvPr id="119" name="Straight Connector 189"/>
              <p:cNvCxnSpPr>
                <a:cxnSpLocks noChangeShapeType="1"/>
              </p:cNvCxnSpPr>
              <p:nvPr/>
            </p:nvCxnSpPr>
            <p:spPr bwMode="auto">
              <a:xfrm rot="9000000">
                <a:off x="3905825" y="3919629"/>
                <a:ext cx="552447" cy="0"/>
              </a:xfrm>
              <a:prstGeom prst="line">
                <a:avLst/>
              </a:prstGeom>
              <a:noFill/>
              <a:ln w="38100">
                <a:solidFill>
                  <a:srgbClr val="00B0F0"/>
                </a:solidFill>
                <a:round/>
                <a:headEnd/>
                <a:tailEnd/>
              </a:ln>
            </p:spPr>
          </p:cxnSp>
          <p:cxnSp>
            <p:nvCxnSpPr>
              <p:cNvPr id="120" name="Straight Connector 178"/>
              <p:cNvCxnSpPr>
                <a:cxnSpLocks noChangeShapeType="1"/>
              </p:cNvCxnSpPr>
              <p:nvPr/>
            </p:nvCxnSpPr>
            <p:spPr bwMode="auto">
              <a:xfrm rot="5400000">
                <a:off x="4155890" y="3521949"/>
                <a:ext cx="495764" cy="0"/>
              </a:xfrm>
              <a:prstGeom prst="line">
                <a:avLst/>
              </a:prstGeom>
              <a:noFill/>
              <a:ln w="38100">
                <a:solidFill>
                  <a:srgbClr val="00B0F0"/>
                </a:solidFill>
                <a:round/>
                <a:headEnd/>
                <a:tailEnd/>
              </a:ln>
            </p:spPr>
          </p:cxnSp>
          <p:cxnSp>
            <p:nvCxnSpPr>
              <p:cNvPr id="121" name="Straight Connector 181"/>
              <p:cNvCxnSpPr>
                <a:cxnSpLocks noChangeShapeType="1"/>
              </p:cNvCxnSpPr>
              <p:nvPr/>
            </p:nvCxnSpPr>
            <p:spPr bwMode="auto">
              <a:xfrm rot="1800000" flipH="1">
                <a:off x="3410061" y="3919629"/>
                <a:ext cx="542294" cy="0"/>
              </a:xfrm>
              <a:prstGeom prst="line">
                <a:avLst/>
              </a:prstGeom>
              <a:noFill/>
              <a:ln w="38100">
                <a:solidFill>
                  <a:srgbClr val="00B0F0"/>
                </a:solidFill>
                <a:round/>
                <a:headEnd/>
                <a:tailEnd/>
              </a:ln>
            </p:spPr>
          </p:cxnSp>
          <p:cxnSp>
            <p:nvCxnSpPr>
              <p:cNvPr id="122" name="Straight Connector 182"/>
              <p:cNvCxnSpPr>
                <a:cxnSpLocks noChangeShapeType="1"/>
              </p:cNvCxnSpPr>
              <p:nvPr/>
            </p:nvCxnSpPr>
            <p:spPr bwMode="auto">
              <a:xfrm rot="9000000">
                <a:off x="2930371" y="3919629"/>
                <a:ext cx="552448" cy="0"/>
              </a:xfrm>
              <a:prstGeom prst="line">
                <a:avLst/>
              </a:prstGeom>
              <a:noFill/>
              <a:ln w="38100">
                <a:solidFill>
                  <a:srgbClr val="00B0F0"/>
                </a:solidFill>
                <a:round/>
                <a:headEnd/>
                <a:tailEnd/>
              </a:ln>
            </p:spPr>
          </p:cxnSp>
          <p:cxnSp>
            <p:nvCxnSpPr>
              <p:cNvPr id="123" name="Straight Connector 122"/>
              <p:cNvCxnSpPr/>
              <p:nvPr/>
            </p:nvCxnSpPr>
            <p:spPr bwMode="auto">
              <a:xfrm rot="5400000">
                <a:off x="3694545" y="4303164"/>
                <a:ext cx="496607"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24" name="Straight Connector 131"/>
              <p:cNvCxnSpPr>
                <a:cxnSpLocks noChangeShapeType="1"/>
              </p:cNvCxnSpPr>
              <p:nvPr/>
            </p:nvCxnSpPr>
            <p:spPr bwMode="auto">
              <a:xfrm rot="5400000">
                <a:off x="1280126" y="3513461"/>
                <a:ext cx="495764" cy="0"/>
              </a:xfrm>
              <a:prstGeom prst="line">
                <a:avLst/>
              </a:prstGeom>
              <a:noFill/>
              <a:ln w="38100">
                <a:solidFill>
                  <a:srgbClr val="00B0F0"/>
                </a:solidFill>
                <a:round/>
                <a:headEnd/>
                <a:tailEnd/>
              </a:ln>
            </p:spPr>
          </p:cxnSp>
          <p:cxnSp>
            <p:nvCxnSpPr>
              <p:cNvPr id="125" name="Straight Connector 134"/>
              <p:cNvCxnSpPr>
                <a:cxnSpLocks noChangeShapeType="1"/>
              </p:cNvCxnSpPr>
              <p:nvPr/>
            </p:nvCxnSpPr>
            <p:spPr bwMode="auto">
              <a:xfrm rot="1800000" flipH="1">
                <a:off x="2448144" y="3919629"/>
                <a:ext cx="550756" cy="0"/>
              </a:xfrm>
              <a:prstGeom prst="line">
                <a:avLst/>
              </a:prstGeom>
              <a:noFill/>
              <a:ln w="38100">
                <a:solidFill>
                  <a:srgbClr val="00B0F0"/>
                </a:solidFill>
                <a:round/>
                <a:headEnd/>
                <a:tailEnd/>
              </a:ln>
            </p:spPr>
          </p:cxnSp>
          <p:cxnSp>
            <p:nvCxnSpPr>
              <p:cNvPr id="126" name="Straight Connector 135"/>
              <p:cNvCxnSpPr>
                <a:cxnSpLocks noChangeShapeType="1"/>
              </p:cNvCxnSpPr>
              <p:nvPr/>
            </p:nvCxnSpPr>
            <p:spPr bwMode="auto">
              <a:xfrm rot="9000000">
                <a:off x="1962531" y="3919629"/>
                <a:ext cx="549909" cy="0"/>
              </a:xfrm>
              <a:prstGeom prst="line">
                <a:avLst/>
              </a:prstGeom>
              <a:noFill/>
              <a:ln w="38100">
                <a:solidFill>
                  <a:srgbClr val="00B0F0"/>
                </a:solidFill>
                <a:round/>
                <a:headEnd/>
                <a:tailEnd/>
              </a:ln>
            </p:spPr>
          </p:cxnSp>
          <p:cxnSp>
            <p:nvCxnSpPr>
              <p:cNvPr id="127" name="Straight Connector 127"/>
              <p:cNvCxnSpPr>
                <a:cxnSpLocks noChangeShapeType="1"/>
              </p:cNvCxnSpPr>
              <p:nvPr/>
            </p:nvCxnSpPr>
            <p:spPr bwMode="auto">
              <a:xfrm rot="1800000" flipH="1">
                <a:off x="1487072" y="3919629"/>
                <a:ext cx="546525" cy="0"/>
              </a:xfrm>
              <a:prstGeom prst="line">
                <a:avLst/>
              </a:prstGeom>
              <a:noFill/>
              <a:ln w="38100">
                <a:solidFill>
                  <a:srgbClr val="00B0F0"/>
                </a:solidFill>
                <a:round/>
                <a:headEnd/>
                <a:tailEnd/>
              </a:ln>
            </p:spPr>
          </p:cxnSp>
          <p:cxnSp>
            <p:nvCxnSpPr>
              <p:cNvPr id="128" name="Straight Connector 127"/>
              <p:cNvCxnSpPr/>
              <p:nvPr/>
            </p:nvCxnSpPr>
            <p:spPr bwMode="auto">
              <a:xfrm rot="5400000">
                <a:off x="1748115" y="4303164"/>
                <a:ext cx="496607"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29" name="Straight Connector 72"/>
              <p:cNvCxnSpPr>
                <a:cxnSpLocks noChangeShapeType="1"/>
              </p:cNvCxnSpPr>
              <p:nvPr/>
            </p:nvCxnSpPr>
            <p:spPr bwMode="auto">
              <a:xfrm rot="9000000">
                <a:off x="3413446" y="4700500"/>
                <a:ext cx="550755" cy="0"/>
              </a:xfrm>
              <a:prstGeom prst="line">
                <a:avLst/>
              </a:prstGeom>
              <a:noFill/>
              <a:ln w="38100">
                <a:solidFill>
                  <a:srgbClr val="00B0F0"/>
                </a:solidFill>
                <a:round/>
                <a:headEnd/>
                <a:tailEnd/>
              </a:ln>
            </p:spPr>
          </p:cxnSp>
          <p:cxnSp>
            <p:nvCxnSpPr>
              <p:cNvPr id="130" name="Straight Connector 209"/>
              <p:cNvCxnSpPr>
                <a:cxnSpLocks noChangeShapeType="1"/>
              </p:cNvCxnSpPr>
              <p:nvPr/>
            </p:nvCxnSpPr>
            <p:spPr bwMode="auto">
              <a:xfrm rot="1800000" flipH="1">
                <a:off x="2937986" y="4696270"/>
                <a:ext cx="550755" cy="0"/>
              </a:xfrm>
              <a:prstGeom prst="line">
                <a:avLst/>
              </a:prstGeom>
              <a:noFill/>
              <a:ln w="38100">
                <a:solidFill>
                  <a:srgbClr val="00B0F0"/>
                </a:solidFill>
                <a:round/>
                <a:headEnd/>
                <a:tailEnd/>
              </a:ln>
            </p:spPr>
          </p:cxnSp>
          <p:cxnSp>
            <p:nvCxnSpPr>
              <p:cNvPr id="131" name="Straight Connector 201"/>
              <p:cNvCxnSpPr>
                <a:cxnSpLocks noChangeShapeType="1"/>
              </p:cNvCxnSpPr>
              <p:nvPr/>
            </p:nvCxnSpPr>
            <p:spPr bwMode="auto">
              <a:xfrm rot="9000000">
                <a:off x="2445606" y="4696270"/>
                <a:ext cx="544833" cy="0"/>
              </a:xfrm>
              <a:prstGeom prst="line">
                <a:avLst/>
              </a:prstGeom>
              <a:noFill/>
              <a:ln w="38100">
                <a:solidFill>
                  <a:srgbClr val="00B0F0"/>
                </a:solidFill>
                <a:round/>
                <a:headEnd/>
                <a:tailEnd/>
              </a:ln>
            </p:spPr>
          </p:cxnSp>
          <p:cxnSp>
            <p:nvCxnSpPr>
              <p:cNvPr id="132" name="Straight Connector 202"/>
              <p:cNvCxnSpPr>
                <a:cxnSpLocks noChangeShapeType="1"/>
              </p:cNvCxnSpPr>
              <p:nvPr/>
            </p:nvCxnSpPr>
            <p:spPr bwMode="auto">
              <a:xfrm rot="1800000" flipH="1">
                <a:off x="1967608" y="4696270"/>
                <a:ext cx="550756" cy="0"/>
              </a:xfrm>
              <a:prstGeom prst="line">
                <a:avLst/>
              </a:prstGeom>
              <a:noFill/>
              <a:ln w="38100">
                <a:solidFill>
                  <a:srgbClr val="00B0F0"/>
                </a:solidFill>
                <a:round/>
                <a:headEnd/>
                <a:tailEnd/>
              </a:ln>
            </p:spPr>
          </p:cxnSp>
          <p:cxnSp>
            <p:nvCxnSpPr>
              <p:cNvPr id="133" name="Straight Connector 166"/>
              <p:cNvCxnSpPr>
                <a:cxnSpLocks noChangeShapeType="1"/>
              </p:cNvCxnSpPr>
              <p:nvPr/>
            </p:nvCxnSpPr>
            <p:spPr bwMode="auto">
              <a:xfrm rot="1800000" flipH="1">
                <a:off x="3915978" y="4701346"/>
                <a:ext cx="548217" cy="0"/>
              </a:xfrm>
              <a:prstGeom prst="line">
                <a:avLst/>
              </a:prstGeom>
              <a:noFill/>
              <a:ln w="38100">
                <a:solidFill>
                  <a:srgbClr val="00B0F0"/>
                </a:solidFill>
                <a:round/>
                <a:headEnd/>
                <a:tailEnd/>
              </a:ln>
            </p:spPr>
          </p:cxnSp>
          <p:cxnSp>
            <p:nvCxnSpPr>
              <p:cNvPr id="134" name="Straight Connector 154"/>
              <p:cNvCxnSpPr>
                <a:cxnSpLocks noChangeShapeType="1"/>
              </p:cNvCxnSpPr>
              <p:nvPr/>
            </p:nvCxnSpPr>
            <p:spPr bwMode="auto">
              <a:xfrm rot="9000000">
                <a:off x="1487072" y="4696270"/>
                <a:ext cx="552448" cy="0"/>
              </a:xfrm>
              <a:prstGeom prst="line">
                <a:avLst/>
              </a:prstGeom>
              <a:noFill/>
              <a:ln w="38100">
                <a:solidFill>
                  <a:srgbClr val="00B0F0"/>
                </a:solidFill>
                <a:round/>
                <a:headEnd/>
                <a:tailEnd/>
              </a:ln>
            </p:spPr>
          </p:cxnSp>
          <p:cxnSp>
            <p:nvCxnSpPr>
              <p:cNvPr id="135" name="Straight Connector 67"/>
              <p:cNvCxnSpPr>
                <a:cxnSpLocks noChangeShapeType="1"/>
              </p:cNvCxnSpPr>
              <p:nvPr/>
            </p:nvCxnSpPr>
            <p:spPr bwMode="auto">
              <a:xfrm>
                <a:off x="6341390" y="3243683"/>
                <a:ext cx="0" cy="580635"/>
              </a:xfrm>
              <a:prstGeom prst="line">
                <a:avLst/>
              </a:prstGeom>
              <a:noFill/>
              <a:ln w="38100">
                <a:solidFill>
                  <a:srgbClr val="00B0F0"/>
                </a:solidFill>
                <a:round/>
                <a:headEnd/>
                <a:tailEnd/>
              </a:ln>
            </p:spPr>
          </p:cxnSp>
          <p:cxnSp>
            <p:nvCxnSpPr>
              <p:cNvPr id="136" name="Straight Connector 196"/>
              <p:cNvCxnSpPr>
                <a:cxnSpLocks noChangeShapeType="1"/>
              </p:cNvCxnSpPr>
              <p:nvPr/>
            </p:nvCxnSpPr>
            <p:spPr bwMode="auto">
              <a:xfrm>
                <a:off x="5380318" y="3243683"/>
                <a:ext cx="0" cy="546686"/>
              </a:xfrm>
              <a:prstGeom prst="line">
                <a:avLst/>
              </a:prstGeom>
              <a:noFill/>
              <a:ln w="38100">
                <a:solidFill>
                  <a:srgbClr val="00B0F0"/>
                </a:solidFill>
                <a:round/>
                <a:headEnd/>
                <a:tailEnd/>
              </a:ln>
            </p:spPr>
          </p:cxnSp>
          <p:cxnSp>
            <p:nvCxnSpPr>
              <p:cNvPr id="137" name="Straight Connector 194"/>
              <p:cNvCxnSpPr>
                <a:cxnSpLocks noChangeShapeType="1"/>
              </p:cNvCxnSpPr>
              <p:nvPr/>
            </p:nvCxnSpPr>
            <p:spPr bwMode="auto">
              <a:xfrm rot="5400000">
                <a:off x="5609164" y="2724653"/>
                <a:ext cx="491534" cy="0"/>
              </a:xfrm>
              <a:prstGeom prst="line">
                <a:avLst/>
              </a:prstGeom>
              <a:noFill/>
              <a:ln w="38100">
                <a:solidFill>
                  <a:srgbClr val="00B0F0"/>
                </a:solidFill>
                <a:round/>
                <a:headEnd/>
                <a:tailEnd/>
              </a:ln>
            </p:spPr>
          </p:cxnSp>
          <p:cxnSp>
            <p:nvCxnSpPr>
              <p:cNvPr id="138" name="Straight Connector 189"/>
              <p:cNvCxnSpPr>
                <a:cxnSpLocks noChangeShapeType="1"/>
              </p:cNvCxnSpPr>
              <p:nvPr/>
            </p:nvCxnSpPr>
            <p:spPr bwMode="auto">
              <a:xfrm rot="9000000">
                <a:off x="6791469" y="2332525"/>
                <a:ext cx="552447" cy="0"/>
              </a:xfrm>
              <a:prstGeom prst="line">
                <a:avLst/>
              </a:prstGeom>
              <a:noFill/>
              <a:ln w="38100">
                <a:solidFill>
                  <a:srgbClr val="00B0F0"/>
                </a:solidFill>
                <a:round/>
                <a:headEnd/>
                <a:tailEnd/>
              </a:ln>
            </p:spPr>
          </p:cxnSp>
          <p:cxnSp>
            <p:nvCxnSpPr>
              <p:cNvPr id="139" name="Straight Connector 178"/>
              <p:cNvCxnSpPr>
                <a:cxnSpLocks noChangeShapeType="1"/>
              </p:cNvCxnSpPr>
              <p:nvPr/>
            </p:nvCxnSpPr>
            <p:spPr bwMode="auto">
              <a:xfrm rot="5400000">
                <a:off x="6090969" y="1951819"/>
                <a:ext cx="495764" cy="0"/>
              </a:xfrm>
              <a:prstGeom prst="line">
                <a:avLst/>
              </a:prstGeom>
              <a:noFill/>
              <a:ln w="38100">
                <a:solidFill>
                  <a:srgbClr val="00B0F0"/>
                </a:solidFill>
                <a:round/>
                <a:headEnd/>
                <a:tailEnd/>
              </a:ln>
            </p:spPr>
          </p:cxnSp>
          <p:cxnSp>
            <p:nvCxnSpPr>
              <p:cNvPr id="140" name="Straight Connector 181"/>
              <p:cNvCxnSpPr>
                <a:cxnSpLocks noChangeShapeType="1"/>
              </p:cNvCxnSpPr>
              <p:nvPr/>
            </p:nvCxnSpPr>
            <p:spPr bwMode="auto">
              <a:xfrm rot="1800000" flipH="1">
                <a:off x="6295705" y="2332525"/>
                <a:ext cx="542294" cy="0"/>
              </a:xfrm>
              <a:prstGeom prst="line">
                <a:avLst/>
              </a:prstGeom>
              <a:noFill/>
              <a:ln w="38100">
                <a:solidFill>
                  <a:srgbClr val="00B0F0"/>
                </a:solidFill>
                <a:round/>
                <a:headEnd/>
                <a:tailEnd/>
              </a:ln>
            </p:spPr>
          </p:cxnSp>
          <p:cxnSp>
            <p:nvCxnSpPr>
              <p:cNvPr id="141" name="Straight Connector 182"/>
              <p:cNvCxnSpPr>
                <a:cxnSpLocks noChangeShapeType="1"/>
              </p:cNvCxnSpPr>
              <p:nvPr/>
            </p:nvCxnSpPr>
            <p:spPr bwMode="auto">
              <a:xfrm rot="9000000">
                <a:off x="5816015" y="2332525"/>
                <a:ext cx="552448" cy="0"/>
              </a:xfrm>
              <a:prstGeom prst="line">
                <a:avLst/>
              </a:prstGeom>
              <a:noFill/>
              <a:ln w="38100">
                <a:solidFill>
                  <a:srgbClr val="00B0F0"/>
                </a:solidFill>
                <a:round/>
                <a:headEnd/>
                <a:tailEnd/>
              </a:ln>
            </p:spPr>
          </p:cxnSp>
          <p:cxnSp>
            <p:nvCxnSpPr>
              <p:cNvPr id="142" name="Straight Connector 141"/>
              <p:cNvCxnSpPr/>
              <p:nvPr/>
            </p:nvCxnSpPr>
            <p:spPr bwMode="auto">
              <a:xfrm rot="5400000">
                <a:off x="6580664" y="2715905"/>
                <a:ext cx="494512"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43" name="Straight Connector 131"/>
              <p:cNvCxnSpPr>
                <a:cxnSpLocks noChangeShapeType="1"/>
              </p:cNvCxnSpPr>
              <p:nvPr/>
            </p:nvCxnSpPr>
            <p:spPr bwMode="auto">
              <a:xfrm rot="5400000">
                <a:off x="5124822" y="1951819"/>
                <a:ext cx="495764" cy="0"/>
              </a:xfrm>
              <a:prstGeom prst="line">
                <a:avLst/>
              </a:prstGeom>
              <a:noFill/>
              <a:ln w="38100">
                <a:solidFill>
                  <a:srgbClr val="00B0F0"/>
                </a:solidFill>
                <a:round/>
                <a:headEnd/>
                <a:tailEnd/>
              </a:ln>
            </p:spPr>
          </p:cxnSp>
          <p:cxnSp>
            <p:nvCxnSpPr>
              <p:cNvPr id="144" name="Straight Connector 134"/>
              <p:cNvCxnSpPr>
                <a:cxnSpLocks noChangeShapeType="1"/>
              </p:cNvCxnSpPr>
              <p:nvPr/>
            </p:nvCxnSpPr>
            <p:spPr bwMode="auto">
              <a:xfrm rot="1800000" flipH="1">
                <a:off x="5333787" y="2332525"/>
                <a:ext cx="550756" cy="0"/>
              </a:xfrm>
              <a:prstGeom prst="line">
                <a:avLst/>
              </a:prstGeom>
              <a:noFill/>
              <a:ln w="38100">
                <a:solidFill>
                  <a:srgbClr val="00B0F0"/>
                </a:solidFill>
                <a:round/>
                <a:headEnd/>
                <a:tailEnd/>
              </a:ln>
            </p:spPr>
          </p:cxnSp>
          <p:cxnSp>
            <p:nvCxnSpPr>
              <p:cNvPr id="145" name="Straight Connector 135"/>
              <p:cNvCxnSpPr>
                <a:cxnSpLocks noChangeShapeType="1"/>
              </p:cNvCxnSpPr>
              <p:nvPr/>
            </p:nvCxnSpPr>
            <p:spPr bwMode="auto">
              <a:xfrm rot="9000000">
                <a:off x="4848175" y="2332525"/>
                <a:ext cx="549909" cy="0"/>
              </a:xfrm>
              <a:prstGeom prst="line">
                <a:avLst/>
              </a:prstGeom>
              <a:noFill/>
              <a:ln w="38100">
                <a:solidFill>
                  <a:srgbClr val="00B0F0"/>
                </a:solidFill>
                <a:round/>
                <a:headEnd/>
                <a:tailEnd/>
              </a:ln>
            </p:spPr>
          </p:cxnSp>
          <p:cxnSp>
            <p:nvCxnSpPr>
              <p:cNvPr id="146" name="Straight Connector 127"/>
              <p:cNvCxnSpPr>
                <a:cxnSpLocks noChangeShapeType="1"/>
              </p:cNvCxnSpPr>
              <p:nvPr/>
            </p:nvCxnSpPr>
            <p:spPr bwMode="auto">
              <a:xfrm rot="1800000" flipH="1">
                <a:off x="4372715" y="2332525"/>
                <a:ext cx="546525" cy="0"/>
              </a:xfrm>
              <a:prstGeom prst="line">
                <a:avLst/>
              </a:prstGeom>
              <a:noFill/>
              <a:ln w="38100">
                <a:solidFill>
                  <a:srgbClr val="00B0F0"/>
                </a:solidFill>
                <a:round/>
                <a:headEnd/>
                <a:tailEnd/>
              </a:ln>
            </p:spPr>
          </p:cxnSp>
          <p:cxnSp>
            <p:nvCxnSpPr>
              <p:cNvPr id="147" name="Straight Connector 146"/>
              <p:cNvCxnSpPr/>
              <p:nvPr/>
            </p:nvCxnSpPr>
            <p:spPr bwMode="auto">
              <a:xfrm rot="5400000">
                <a:off x="4636331" y="2715905"/>
                <a:ext cx="494512"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48" name="Straight Connector 72"/>
              <p:cNvCxnSpPr>
                <a:cxnSpLocks noChangeShapeType="1"/>
              </p:cNvCxnSpPr>
              <p:nvPr/>
            </p:nvCxnSpPr>
            <p:spPr bwMode="auto">
              <a:xfrm rot="9000000">
                <a:off x="6299089" y="3113396"/>
                <a:ext cx="550755" cy="0"/>
              </a:xfrm>
              <a:prstGeom prst="line">
                <a:avLst/>
              </a:prstGeom>
              <a:noFill/>
              <a:ln w="38100">
                <a:solidFill>
                  <a:srgbClr val="00B0F0"/>
                </a:solidFill>
                <a:round/>
                <a:headEnd/>
                <a:tailEnd/>
              </a:ln>
            </p:spPr>
          </p:cxnSp>
          <p:cxnSp>
            <p:nvCxnSpPr>
              <p:cNvPr id="149" name="Straight Connector 209"/>
              <p:cNvCxnSpPr>
                <a:cxnSpLocks noChangeShapeType="1"/>
              </p:cNvCxnSpPr>
              <p:nvPr/>
            </p:nvCxnSpPr>
            <p:spPr bwMode="auto">
              <a:xfrm rot="1800000" flipH="1">
                <a:off x="5823629" y="3109167"/>
                <a:ext cx="550755" cy="0"/>
              </a:xfrm>
              <a:prstGeom prst="line">
                <a:avLst/>
              </a:prstGeom>
              <a:noFill/>
              <a:ln w="38100">
                <a:solidFill>
                  <a:srgbClr val="00B0F0"/>
                </a:solidFill>
                <a:round/>
                <a:headEnd/>
                <a:tailEnd/>
              </a:ln>
            </p:spPr>
          </p:cxnSp>
          <p:cxnSp>
            <p:nvCxnSpPr>
              <p:cNvPr id="150" name="Straight Connector 201"/>
              <p:cNvCxnSpPr>
                <a:cxnSpLocks noChangeShapeType="1"/>
              </p:cNvCxnSpPr>
              <p:nvPr/>
            </p:nvCxnSpPr>
            <p:spPr bwMode="auto">
              <a:xfrm rot="9000000">
                <a:off x="5331250" y="3109167"/>
                <a:ext cx="544833" cy="0"/>
              </a:xfrm>
              <a:prstGeom prst="line">
                <a:avLst/>
              </a:prstGeom>
              <a:noFill/>
              <a:ln w="38100">
                <a:solidFill>
                  <a:srgbClr val="00B0F0"/>
                </a:solidFill>
                <a:round/>
                <a:headEnd/>
                <a:tailEnd/>
              </a:ln>
            </p:spPr>
          </p:cxnSp>
          <p:cxnSp>
            <p:nvCxnSpPr>
              <p:cNvPr id="151" name="Straight Connector 202"/>
              <p:cNvCxnSpPr>
                <a:cxnSpLocks noChangeShapeType="1"/>
              </p:cNvCxnSpPr>
              <p:nvPr/>
            </p:nvCxnSpPr>
            <p:spPr bwMode="auto">
              <a:xfrm rot="1800000" flipH="1">
                <a:off x="4853251" y="3109167"/>
                <a:ext cx="550756" cy="0"/>
              </a:xfrm>
              <a:prstGeom prst="line">
                <a:avLst/>
              </a:prstGeom>
              <a:noFill/>
              <a:ln w="38100">
                <a:solidFill>
                  <a:srgbClr val="00B0F0"/>
                </a:solidFill>
                <a:round/>
                <a:headEnd/>
                <a:tailEnd/>
              </a:ln>
            </p:spPr>
          </p:cxnSp>
          <p:cxnSp>
            <p:nvCxnSpPr>
              <p:cNvPr id="152" name="Straight Connector 166"/>
              <p:cNvCxnSpPr>
                <a:cxnSpLocks noChangeShapeType="1"/>
              </p:cNvCxnSpPr>
              <p:nvPr/>
            </p:nvCxnSpPr>
            <p:spPr bwMode="auto">
              <a:xfrm rot="1800000" flipH="1">
                <a:off x="6801622" y="3114242"/>
                <a:ext cx="548217" cy="0"/>
              </a:xfrm>
              <a:prstGeom prst="line">
                <a:avLst/>
              </a:prstGeom>
              <a:noFill/>
              <a:ln w="38100">
                <a:solidFill>
                  <a:srgbClr val="00B0F0"/>
                </a:solidFill>
                <a:round/>
                <a:headEnd/>
                <a:tailEnd/>
              </a:ln>
            </p:spPr>
          </p:cxnSp>
          <p:cxnSp>
            <p:nvCxnSpPr>
              <p:cNvPr id="153" name="Straight Connector 154"/>
              <p:cNvCxnSpPr>
                <a:cxnSpLocks noChangeShapeType="1"/>
              </p:cNvCxnSpPr>
              <p:nvPr/>
            </p:nvCxnSpPr>
            <p:spPr bwMode="auto">
              <a:xfrm rot="9000000">
                <a:off x="4372715" y="3109167"/>
                <a:ext cx="552448" cy="0"/>
              </a:xfrm>
              <a:prstGeom prst="line">
                <a:avLst/>
              </a:prstGeom>
              <a:noFill/>
              <a:ln w="38100">
                <a:solidFill>
                  <a:srgbClr val="00B0F0"/>
                </a:solidFill>
                <a:round/>
                <a:headEnd/>
                <a:tailEnd/>
              </a:ln>
            </p:spPr>
          </p:cxnSp>
          <p:cxnSp>
            <p:nvCxnSpPr>
              <p:cNvPr id="154" name="Straight Connector 67"/>
              <p:cNvCxnSpPr>
                <a:cxnSpLocks noChangeShapeType="1"/>
              </p:cNvCxnSpPr>
              <p:nvPr/>
            </p:nvCxnSpPr>
            <p:spPr bwMode="auto">
              <a:xfrm rot="5400000">
                <a:off x="6093508" y="5095643"/>
                <a:ext cx="495764" cy="0"/>
              </a:xfrm>
              <a:prstGeom prst="line">
                <a:avLst/>
              </a:prstGeom>
              <a:noFill/>
              <a:ln w="38100">
                <a:solidFill>
                  <a:srgbClr val="00B0F0"/>
                </a:solidFill>
                <a:round/>
                <a:headEnd/>
                <a:tailEnd/>
              </a:ln>
            </p:spPr>
          </p:cxnSp>
          <p:cxnSp>
            <p:nvCxnSpPr>
              <p:cNvPr id="155" name="Straight Connector 196"/>
              <p:cNvCxnSpPr>
                <a:cxnSpLocks noChangeShapeType="1"/>
              </p:cNvCxnSpPr>
              <p:nvPr/>
            </p:nvCxnSpPr>
            <p:spPr bwMode="auto">
              <a:xfrm rot="5400000">
                <a:off x="5132436" y="5095643"/>
                <a:ext cx="495764" cy="0"/>
              </a:xfrm>
              <a:prstGeom prst="line">
                <a:avLst/>
              </a:prstGeom>
              <a:noFill/>
              <a:ln w="38100">
                <a:solidFill>
                  <a:srgbClr val="00B0F0"/>
                </a:solidFill>
                <a:round/>
                <a:headEnd/>
                <a:tailEnd/>
              </a:ln>
            </p:spPr>
          </p:cxnSp>
          <p:cxnSp>
            <p:nvCxnSpPr>
              <p:cNvPr id="156" name="Straight Connector 194"/>
              <p:cNvCxnSpPr>
                <a:cxnSpLocks noChangeShapeType="1"/>
              </p:cNvCxnSpPr>
              <p:nvPr/>
            </p:nvCxnSpPr>
            <p:spPr bwMode="auto">
              <a:xfrm rot="5400000">
                <a:off x="5609164" y="4328731"/>
                <a:ext cx="491534" cy="0"/>
              </a:xfrm>
              <a:prstGeom prst="line">
                <a:avLst/>
              </a:prstGeom>
              <a:noFill/>
              <a:ln w="38100">
                <a:solidFill>
                  <a:srgbClr val="00B0F0"/>
                </a:solidFill>
                <a:round/>
                <a:headEnd/>
                <a:tailEnd/>
              </a:ln>
            </p:spPr>
          </p:cxnSp>
          <p:cxnSp>
            <p:nvCxnSpPr>
              <p:cNvPr id="157" name="Straight Connector 189"/>
              <p:cNvCxnSpPr>
                <a:cxnSpLocks noChangeShapeType="1"/>
              </p:cNvCxnSpPr>
              <p:nvPr/>
            </p:nvCxnSpPr>
            <p:spPr bwMode="auto">
              <a:xfrm rot="9000000">
                <a:off x="6791469" y="3936604"/>
                <a:ext cx="552447" cy="0"/>
              </a:xfrm>
              <a:prstGeom prst="line">
                <a:avLst/>
              </a:prstGeom>
              <a:noFill/>
              <a:ln w="38100">
                <a:solidFill>
                  <a:srgbClr val="00B0F0"/>
                </a:solidFill>
                <a:round/>
                <a:headEnd/>
                <a:tailEnd/>
              </a:ln>
            </p:spPr>
          </p:cxnSp>
          <p:cxnSp>
            <p:nvCxnSpPr>
              <p:cNvPr id="158" name="Straight Connector 178"/>
              <p:cNvCxnSpPr>
                <a:cxnSpLocks noChangeShapeType="1"/>
              </p:cNvCxnSpPr>
              <p:nvPr/>
            </p:nvCxnSpPr>
            <p:spPr bwMode="auto">
              <a:xfrm>
                <a:off x="7314878" y="3248605"/>
                <a:ext cx="0" cy="584200"/>
              </a:xfrm>
              <a:prstGeom prst="line">
                <a:avLst/>
              </a:prstGeom>
              <a:noFill/>
              <a:ln w="38100">
                <a:solidFill>
                  <a:srgbClr val="00B0F0"/>
                </a:solidFill>
                <a:round/>
                <a:headEnd/>
                <a:tailEnd/>
              </a:ln>
            </p:spPr>
          </p:cxnSp>
          <p:cxnSp>
            <p:nvCxnSpPr>
              <p:cNvPr id="159" name="Straight Connector 181"/>
              <p:cNvCxnSpPr>
                <a:cxnSpLocks noChangeShapeType="1"/>
              </p:cNvCxnSpPr>
              <p:nvPr/>
            </p:nvCxnSpPr>
            <p:spPr bwMode="auto">
              <a:xfrm rot="1800000" flipH="1">
                <a:off x="6295705" y="3936604"/>
                <a:ext cx="542294" cy="0"/>
              </a:xfrm>
              <a:prstGeom prst="line">
                <a:avLst/>
              </a:prstGeom>
              <a:noFill/>
              <a:ln w="38100">
                <a:solidFill>
                  <a:srgbClr val="00B0F0"/>
                </a:solidFill>
                <a:round/>
                <a:headEnd/>
                <a:tailEnd/>
              </a:ln>
            </p:spPr>
          </p:cxnSp>
          <p:cxnSp>
            <p:nvCxnSpPr>
              <p:cNvPr id="160" name="Straight Connector 182"/>
              <p:cNvCxnSpPr>
                <a:cxnSpLocks noChangeShapeType="1"/>
              </p:cNvCxnSpPr>
              <p:nvPr/>
            </p:nvCxnSpPr>
            <p:spPr bwMode="auto">
              <a:xfrm rot="9000000">
                <a:off x="5816015" y="3936604"/>
                <a:ext cx="552448" cy="0"/>
              </a:xfrm>
              <a:prstGeom prst="line">
                <a:avLst/>
              </a:prstGeom>
              <a:noFill/>
              <a:ln w="38100">
                <a:solidFill>
                  <a:srgbClr val="00B0F0"/>
                </a:solidFill>
                <a:round/>
                <a:headEnd/>
                <a:tailEnd/>
              </a:ln>
            </p:spPr>
          </p:cxnSp>
          <p:cxnSp>
            <p:nvCxnSpPr>
              <p:cNvPr id="161" name="Straight Connector 160"/>
              <p:cNvCxnSpPr/>
              <p:nvPr/>
            </p:nvCxnSpPr>
            <p:spPr bwMode="auto">
              <a:xfrm rot="5400000">
                <a:off x="6580664" y="4318879"/>
                <a:ext cx="494512"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62" name="Straight Connector 131"/>
              <p:cNvCxnSpPr>
                <a:cxnSpLocks noChangeShapeType="1"/>
              </p:cNvCxnSpPr>
              <p:nvPr/>
            </p:nvCxnSpPr>
            <p:spPr bwMode="auto">
              <a:xfrm rot="5400000">
                <a:off x="4182744" y="5083591"/>
                <a:ext cx="495764" cy="0"/>
              </a:xfrm>
              <a:prstGeom prst="line">
                <a:avLst/>
              </a:prstGeom>
              <a:noFill/>
              <a:ln w="38100">
                <a:solidFill>
                  <a:srgbClr val="00B0F0"/>
                </a:solidFill>
                <a:round/>
                <a:headEnd/>
                <a:tailEnd/>
              </a:ln>
            </p:spPr>
          </p:cxnSp>
          <p:cxnSp>
            <p:nvCxnSpPr>
              <p:cNvPr id="163" name="Straight Connector 134"/>
              <p:cNvCxnSpPr>
                <a:cxnSpLocks noChangeShapeType="1"/>
              </p:cNvCxnSpPr>
              <p:nvPr/>
            </p:nvCxnSpPr>
            <p:spPr bwMode="auto">
              <a:xfrm rot="1800000" flipH="1">
                <a:off x="5333787" y="3936604"/>
                <a:ext cx="550756" cy="0"/>
              </a:xfrm>
              <a:prstGeom prst="line">
                <a:avLst/>
              </a:prstGeom>
              <a:noFill/>
              <a:ln w="38100">
                <a:solidFill>
                  <a:srgbClr val="00B0F0"/>
                </a:solidFill>
                <a:round/>
                <a:headEnd/>
                <a:tailEnd/>
              </a:ln>
            </p:spPr>
          </p:cxnSp>
          <p:cxnSp>
            <p:nvCxnSpPr>
              <p:cNvPr id="164" name="Straight Connector 135"/>
              <p:cNvCxnSpPr>
                <a:cxnSpLocks noChangeShapeType="1"/>
              </p:cNvCxnSpPr>
              <p:nvPr/>
            </p:nvCxnSpPr>
            <p:spPr bwMode="auto">
              <a:xfrm rot="9000000">
                <a:off x="4848175" y="3936604"/>
                <a:ext cx="549909" cy="0"/>
              </a:xfrm>
              <a:prstGeom prst="line">
                <a:avLst/>
              </a:prstGeom>
              <a:noFill/>
              <a:ln w="38100">
                <a:solidFill>
                  <a:srgbClr val="00B0F0"/>
                </a:solidFill>
                <a:round/>
                <a:headEnd/>
                <a:tailEnd/>
              </a:ln>
            </p:spPr>
          </p:cxnSp>
          <p:cxnSp>
            <p:nvCxnSpPr>
              <p:cNvPr id="165" name="Straight Connector 127"/>
              <p:cNvCxnSpPr>
                <a:cxnSpLocks noChangeShapeType="1"/>
              </p:cNvCxnSpPr>
              <p:nvPr/>
            </p:nvCxnSpPr>
            <p:spPr bwMode="auto">
              <a:xfrm rot="1800000" flipH="1">
                <a:off x="4372715" y="3936604"/>
                <a:ext cx="546525" cy="0"/>
              </a:xfrm>
              <a:prstGeom prst="line">
                <a:avLst/>
              </a:prstGeom>
              <a:noFill/>
              <a:ln w="38100">
                <a:solidFill>
                  <a:srgbClr val="00B0F0"/>
                </a:solidFill>
                <a:round/>
                <a:headEnd/>
                <a:tailEnd/>
              </a:ln>
            </p:spPr>
          </p:cxnSp>
          <p:cxnSp>
            <p:nvCxnSpPr>
              <p:cNvPr id="166" name="Straight Connector 165"/>
              <p:cNvCxnSpPr/>
              <p:nvPr/>
            </p:nvCxnSpPr>
            <p:spPr bwMode="auto">
              <a:xfrm rot="5400000">
                <a:off x="4636331" y="4318879"/>
                <a:ext cx="494512"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67" name="Straight Connector 72"/>
              <p:cNvCxnSpPr>
                <a:cxnSpLocks noChangeShapeType="1"/>
              </p:cNvCxnSpPr>
              <p:nvPr/>
            </p:nvCxnSpPr>
            <p:spPr bwMode="auto">
              <a:xfrm rot="9000000">
                <a:off x="6299089" y="4717475"/>
                <a:ext cx="550755" cy="0"/>
              </a:xfrm>
              <a:prstGeom prst="line">
                <a:avLst/>
              </a:prstGeom>
              <a:noFill/>
              <a:ln w="38100">
                <a:solidFill>
                  <a:srgbClr val="00B0F0"/>
                </a:solidFill>
                <a:round/>
                <a:headEnd/>
                <a:tailEnd/>
              </a:ln>
            </p:spPr>
          </p:cxnSp>
          <p:cxnSp>
            <p:nvCxnSpPr>
              <p:cNvPr id="168" name="Straight Connector 209"/>
              <p:cNvCxnSpPr>
                <a:cxnSpLocks noChangeShapeType="1"/>
              </p:cNvCxnSpPr>
              <p:nvPr/>
            </p:nvCxnSpPr>
            <p:spPr bwMode="auto">
              <a:xfrm rot="1800000" flipH="1">
                <a:off x="5823629" y="4713245"/>
                <a:ext cx="550755" cy="0"/>
              </a:xfrm>
              <a:prstGeom prst="line">
                <a:avLst/>
              </a:prstGeom>
              <a:noFill/>
              <a:ln w="38100">
                <a:solidFill>
                  <a:srgbClr val="00B0F0"/>
                </a:solidFill>
                <a:round/>
                <a:headEnd/>
                <a:tailEnd/>
              </a:ln>
            </p:spPr>
          </p:cxnSp>
          <p:cxnSp>
            <p:nvCxnSpPr>
              <p:cNvPr id="169" name="Straight Connector 201"/>
              <p:cNvCxnSpPr>
                <a:cxnSpLocks noChangeShapeType="1"/>
              </p:cNvCxnSpPr>
              <p:nvPr/>
            </p:nvCxnSpPr>
            <p:spPr bwMode="auto">
              <a:xfrm rot="9000000">
                <a:off x="5331250" y="4713245"/>
                <a:ext cx="544833" cy="0"/>
              </a:xfrm>
              <a:prstGeom prst="line">
                <a:avLst/>
              </a:prstGeom>
              <a:noFill/>
              <a:ln w="38100">
                <a:solidFill>
                  <a:srgbClr val="00B0F0"/>
                </a:solidFill>
                <a:round/>
                <a:headEnd/>
                <a:tailEnd/>
              </a:ln>
            </p:spPr>
          </p:cxnSp>
          <p:cxnSp>
            <p:nvCxnSpPr>
              <p:cNvPr id="170" name="Straight Connector 202"/>
              <p:cNvCxnSpPr>
                <a:cxnSpLocks noChangeShapeType="1"/>
              </p:cNvCxnSpPr>
              <p:nvPr/>
            </p:nvCxnSpPr>
            <p:spPr bwMode="auto">
              <a:xfrm rot="1800000" flipH="1">
                <a:off x="4853251" y="4713245"/>
                <a:ext cx="550756" cy="0"/>
              </a:xfrm>
              <a:prstGeom prst="line">
                <a:avLst/>
              </a:prstGeom>
              <a:noFill/>
              <a:ln w="38100">
                <a:solidFill>
                  <a:srgbClr val="00B0F0"/>
                </a:solidFill>
                <a:round/>
                <a:headEnd/>
                <a:tailEnd/>
              </a:ln>
            </p:spPr>
          </p:cxnSp>
          <p:cxnSp>
            <p:nvCxnSpPr>
              <p:cNvPr id="171" name="Straight Connector 166"/>
              <p:cNvCxnSpPr>
                <a:cxnSpLocks noChangeShapeType="1"/>
              </p:cNvCxnSpPr>
              <p:nvPr/>
            </p:nvCxnSpPr>
            <p:spPr bwMode="auto">
              <a:xfrm rot="1800000" flipH="1">
                <a:off x="6801622" y="4718320"/>
                <a:ext cx="548217" cy="0"/>
              </a:xfrm>
              <a:prstGeom prst="line">
                <a:avLst/>
              </a:prstGeom>
              <a:noFill/>
              <a:ln w="38100">
                <a:solidFill>
                  <a:srgbClr val="00B0F0"/>
                </a:solidFill>
                <a:round/>
                <a:headEnd/>
                <a:tailEnd/>
              </a:ln>
            </p:spPr>
          </p:cxnSp>
          <p:cxnSp>
            <p:nvCxnSpPr>
              <p:cNvPr id="172" name="Straight Connector 154"/>
              <p:cNvCxnSpPr>
                <a:cxnSpLocks noChangeShapeType="1"/>
              </p:cNvCxnSpPr>
              <p:nvPr/>
            </p:nvCxnSpPr>
            <p:spPr bwMode="auto">
              <a:xfrm rot="9000000">
                <a:off x="4372715" y="4713245"/>
                <a:ext cx="552448" cy="0"/>
              </a:xfrm>
              <a:prstGeom prst="line">
                <a:avLst/>
              </a:prstGeom>
              <a:noFill/>
              <a:ln w="38100">
                <a:solidFill>
                  <a:srgbClr val="00B0F0"/>
                </a:solidFill>
                <a:round/>
                <a:headEnd/>
                <a:tailEnd/>
              </a:ln>
            </p:spPr>
          </p:cxnSp>
          <p:cxnSp>
            <p:nvCxnSpPr>
              <p:cNvPr id="173" name="Straight Connector 131"/>
              <p:cNvCxnSpPr>
                <a:cxnSpLocks noChangeShapeType="1"/>
              </p:cNvCxnSpPr>
              <p:nvPr/>
            </p:nvCxnSpPr>
            <p:spPr bwMode="auto">
              <a:xfrm rot="5400000">
                <a:off x="4165769" y="1943332"/>
                <a:ext cx="495764" cy="0"/>
              </a:xfrm>
              <a:prstGeom prst="line">
                <a:avLst/>
              </a:prstGeom>
              <a:noFill/>
              <a:ln w="38100">
                <a:solidFill>
                  <a:srgbClr val="00B0F0"/>
                </a:solidFill>
                <a:round/>
                <a:headEnd/>
                <a:tailEnd/>
              </a:ln>
            </p:spPr>
          </p:cxnSp>
          <p:cxnSp>
            <p:nvCxnSpPr>
              <p:cNvPr id="175" name="Straight Connector 127"/>
              <p:cNvCxnSpPr>
                <a:cxnSpLocks noChangeShapeType="1"/>
              </p:cNvCxnSpPr>
              <p:nvPr/>
            </p:nvCxnSpPr>
            <p:spPr bwMode="auto">
              <a:xfrm rot="1800000" flipH="1">
                <a:off x="1003301" y="3079398"/>
                <a:ext cx="546525" cy="0"/>
              </a:xfrm>
              <a:prstGeom prst="line">
                <a:avLst/>
              </a:prstGeom>
              <a:noFill/>
              <a:ln w="38100">
                <a:solidFill>
                  <a:srgbClr val="00B0F0"/>
                </a:solidFill>
                <a:round/>
                <a:headEnd/>
                <a:tailEnd/>
              </a:ln>
            </p:spPr>
          </p:cxnSp>
          <p:cxnSp>
            <p:nvCxnSpPr>
              <p:cNvPr id="176" name="Straight Connector 189"/>
              <p:cNvCxnSpPr>
                <a:cxnSpLocks noChangeShapeType="1"/>
              </p:cNvCxnSpPr>
              <p:nvPr/>
            </p:nvCxnSpPr>
            <p:spPr bwMode="auto">
              <a:xfrm rot="9000000">
                <a:off x="7275239" y="3087885"/>
                <a:ext cx="552447" cy="0"/>
              </a:xfrm>
              <a:prstGeom prst="line">
                <a:avLst/>
              </a:prstGeom>
              <a:noFill/>
              <a:ln w="38100">
                <a:solidFill>
                  <a:srgbClr val="00B0F0"/>
                </a:solidFill>
                <a:round/>
                <a:headEnd/>
                <a:tailEnd/>
              </a:ln>
            </p:spPr>
          </p:cxnSp>
          <p:cxnSp>
            <p:nvCxnSpPr>
              <p:cNvPr id="177" name="Straight Connector 196"/>
              <p:cNvCxnSpPr>
                <a:cxnSpLocks noChangeShapeType="1"/>
              </p:cNvCxnSpPr>
              <p:nvPr/>
            </p:nvCxnSpPr>
            <p:spPr bwMode="auto">
              <a:xfrm rot="1800000" flipH="1">
                <a:off x="7285393" y="3954474"/>
                <a:ext cx="548217" cy="0"/>
              </a:xfrm>
              <a:prstGeom prst="line">
                <a:avLst/>
              </a:prstGeom>
              <a:noFill/>
              <a:ln w="38100">
                <a:solidFill>
                  <a:srgbClr val="00B0F0"/>
                </a:solidFill>
                <a:round/>
                <a:headEnd/>
                <a:tailEnd/>
              </a:ln>
            </p:spPr>
          </p:cxnSp>
          <p:cxnSp>
            <p:nvCxnSpPr>
              <p:cNvPr id="178" name="Straight Connector 154"/>
              <p:cNvCxnSpPr>
                <a:cxnSpLocks noChangeShapeType="1"/>
              </p:cNvCxnSpPr>
              <p:nvPr/>
            </p:nvCxnSpPr>
            <p:spPr bwMode="auto">
              <a:xfrm rot="9000000">
                <a:off x="1011789" y="3906964"/>
                <a:ext cx="552448" cy="0"/>
              </a:xfrm>
              <a:prstGeom prst="line">
                <a:avLst/>
              </a:prstGeom>
              <a:noFill/>
              <a:ln w="38100">
                <a:solidFill>
                  <a:srgbClr val="00B0F0"/>
                </a:solidFill>
                <a:round/>
                <a:headEnd/>
                <a:tailEnd/>
              </a:ln>
            </p:spPr>
          </p:cxnSp>
        </p:grpSp>
        <p:sp>
          <p:nvSpPr>
            <p:cNvPr id="95" name="TextBox 4"/>
            <p:cNvSpPr txBox="1">
              <a:spLocks noChangeArrowheads="1"/>
            </p:cNvSpPr>
            <p:nvPr/>
          </p:nvSpPr>
          <p:spPr bwMode="auto">
            <a:xfrm>
              <a:off x="4776878" y="3408110"/>
              <a:ext cx="339725" cy="461963"/>
            </a:xfrm>
            <a:prstGeom prst="rect">
              <a:avLst/>
            </a:prstGeom>
            <a:noFill/>
            <a:ln w="9525">
              <a:noFill/>
              <a:miter lim="800000"/>
              <a:headEnd/>
              <a:tailEnd/>
            </a:ln>
          </p:spPr>
          <p:txBody>
            <a:bodyPr wrap="none">
              <a:spAutoFit/>
            </a:bodyPr>
            <a:lstStyle/>
            <a:p>
              <a:r>
                <a:rPr lang="en-US"/>
                <a:t>v</a:t>
              </a:r>
            </a:p>
          </p:txBody>
        </p:sp>
      </p:grpSp>
      <p:sp>
        <p:nvSpPr>
          <p:cNvPr id="184" name="TextBox 183"/>
          <p:cNvSpPr txBox="1"/>
          <p:nvPr/>
        </p:nvSpPr>
        <p:spPr>
          <a:xfrm>
            <a:off x="571500" y="6076950"/>
            <a:ext cx="269626" cy="461665"/>
          </a:xfrm>
          <a:prstGeom prst="rect">
            <a:avLst/>
          </a:prstGeom>
          <a:noFill/>
        </p:spPr>
        <p:txBody>
          <a:bodyPr wrap="none" rtlCol="0">
            <a:spAutoFit/>
          </a:bodyPr>
          <a:lstStyle/>
          <a:p>
            <a:r>
              <a:rPr lang="en-US" dirty="0" smtClean="0"/>
              <a:t> </a:t>
            </a:r>
            <a:endParaRPr lang="en-US" dirty="0"/>
          </a:p>
        </p:txBody>
      </p:sp>
      <p:sp>
        <p:nvSpPr>
          <p:cNvPr id="185" name="TextBox 184"/>
          <p:cNvSpPr txBox="1"/>
          <p:nvPr/>
        </p:nvSpPr>
        <p:spPr>
          <a:xfrm>
            <a:off x="514350" y="6076950"/>
            <a:ext cx="1372492" cy="461665"/>
          </a:xfrm>
          <a:prstGeom prst="rect">
            <a:avLst/>
          </a:prstGeom>
          <a:noFill/>
        </p:spPr>
        <p:txBody>
          <a:bodyPr wrap="none" rtlCol="0">
            <a:spAutoFit/>
          </a:bodyPr>
          <a:lstStyle/>
          <a:p>
            <a:r>
              <a:rPr lang="en-US" i="1" dirty="0" err="1" smtClean="0">
                <a:latin typeface="Times New Roman" pitchFamily="18" charset="0"/>
                <a:cs typeface="Times New Roman" pitchFamily="18" charset="0"/>
              </a:rPr>
              <a:t>Q</a:t>
            </a:r>
            <a:r>
              <a:rPr lang="en-US" baseline="-25000" dirty="0" err="1" smtClean="0"/>
              <a:t>v</a:t>
            </a:r>
            <a:r>
              <a:rPr lang="en-US" dirty="0" smtClean="0"/>
              <a:t> = 0,1 </a:t>
            </a:r>
            <a:endParaRPr lang="en-US" dirty="0"/>
          </a:p>
        </p:txBody>
      </p:sp>
      <p:sp>
        <p:nvSpPr>
          <p:cNvPr id="179" name="TextBox 178"/>
          <p:cNvSpPr txBox="1"/>
          <p:nvPr/>
        </p:nvSpPr>
        <p:spPr>
          <a:xfrm>
            <a:off x="6202079" y="342900"/>
            <a:ext cx="2945230" cy="400110"/>
          </a:xfrm>
          <a:prstGeom prst="rect">
            <a:avLst/>
          </a:prstGeom>
          <a:noFill/>
        </p:spPr>
        <p:txBody>
          <a:bodyPr wrap="none" rtlCol="0">
            <a:spAutoFit/>
          </a:bodyPr>
          <a:lstStyle/>
          <a:p>
            <a:r>
              <a:rPr lang="en-US" sz="2000" dirty="0" smtClean="0">
                <a:solidFill>
                  <a:schemeClr val="accent6"/>
                </a:solidFill>
              </a:rPr>
              <a:t>Levin &amp; </a:t>
            </a:r>
            <a:r>
              <a:rPr lang="en-US" sz="2000" dirty="0" err="1" smtClean="0">
                <a:solidFill>
                  <a:schemeClr val="accent6"/>
                </a:solidFill>
              </a:rPr>
              <a:t>Wen</a:t>
            </a:r>
            <a:r>
              <a:rPr lang="en-US" sz="2000" dirty="0" smtClean="0">
                <a:solidFill>
                  <a:schemeClr val="accent6"/>
                </a:solidFill>
              </a:rPr>
              <a:t>, PRB 2005</a:t>
            </a:r>
            <a:endParaRPr lang="en-US" sz="2000" dirty="0">
              <a:solidFill>
                <a:schemeClr val="accent6"/>
              </a:solidFill>
            </a:endParaRPr>
          </a:p>
        </p:txBody>
      </p:sp>
    </p:spTree>
    <p:extLst>
      <p:ext uri="{BB962C8B-B14F-4D97-AF65-F5344CB8AC3E}">
        <p14:creationId xmlns:p14="http://schemas.microsoft.com/office/powerpoint/2010/main" val="394667966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Bild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4624" y="-601663"/>
            <a:ext cx="7554913" cy="1003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8" name="Content Placeholder 3"/>
          <p:cNvPicPr>
            <a:picLocks noChangeAspect="1"/>
          </p:cNvPicPr>
          <p:nvPr/>
        </p:nvPicPr>
        <p:blipFill>
          <a:blip r:embed="rId3">
            <a:extLst>
              <a:ext uri="{28A0092B-C50C-407E-A947-70E740481C1C}">
                <a14:useLocalDpi xmlns:a14="http://schemas.microsoft.com/office/drawing/2010/main" val="0"/>
              </a:ext>
            </a:extLst>
          </a:blip>
          <a:srcRect l="-111618" t="-5724" r="-157196" b="-24362"/>
          <a:stretch>
            <a:fillRect/>
          </a:stretch>
        </p:blipFill>
        <p:spPr bwMode="auto">
          <a:xfrm>
            <a:off x="5981700" y="0"/>
            <a:ext cx="5116513"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1" descr="kit1.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7600" y="2362200"/>
            <a:ext cx="4216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53988" y="334963"/>
            <a:ext cx="3994150" cy="523875"/>
          </a:xfrm>
          <a:prstGeom prst="rect">
            <a:avLst/>
          </a:prstGeom>
          <a:noFill/>
        </p:spPr>
        <p:txBody>
          <a:bodyPr wrap="none">
            <a:spAutoFit/>
          </a:bodyPr>
          <a:lstStyle/>
          <a:p>
            <a:pPr defTabSz="457200">
              <a:defRPr/>
            </a:pPr>
            <a:r>
              <a:rPr lang="en-US" sz="2800" dirty="0">
                <a:solidFill>
                  <a:prstClr val="black"/>
                </a:solidFill>
                <a:latin typeface="Calibri"/>
                <a:ea typeface="ＭＳ Ｐゴシック" charset="0"/>
                <a:cs typeface="ＭＳ Ｐゴシック" charset="0"/>
              </a:rPr>
              <a:t>A development of 1996-7:</a:t>
            </a:r>
          </a:p>
        </p:txBody>
      </p:sp>
      <p:sp>
        <p:nvSpPr>
          <p:cNvPr id="6" name="TextBox 5"/>
          <p:cNvSpPr txBox="1"/>
          <p:nvPr/>
        </p:nvSpPr>
        <p:spPr>
          <a:xfrm>
            <a:off x="6551613" y="3424238"/>
            <a:ext cx="368300" cy="368300"/>
          </a:xfrm>
          <a:prstGeom prst="rect">
            <a:avLst/>
          </a:prstGeom>
          <a:noFill/>
        </p:spPr>
        <p:txBody>
          <a:bodyPr wrap="none">
            <a:spAutoFit/>
          </a:bodyPr>
          <a:lstStyle/>
          <a:p>
            <a:pPr defTabSz="457200">
              <a:defRPr/>
            </a:pPr>
            <a:r>
              <a:rPr lang="en-US" b="1" i="1" dirty="0">
                <a:solidFill>
                  <a:srgbClr val="4BACC6"/>
                </a:solidFill>
                <a:latin typeface="Calibri"/>
                <a:ea typeface="ＭＳ Ｐゴシック" charset="0"/>
                <a:cs typeface="ＭＳ Ｐゴシック" charset="0"/>
              </a:rPr>
              <a:t>X</a:t>
            </a:r>
          </a:p>
        </p:txBody>
      </p:sp>
      <p:sp>
        <p:nvSpPr>
          <p:cNvPr id="7" name="TextBox 6"/>
          <p:cNvSpPr txBox="1"/>
          <p:nvPr/>
        </p:nvSpPr>
        <p:spPr>
          <a:xfrm>
            <a:off x="7121525" y="3760788"/>
            <a:ext cx="368300" cy="369887"/>
          </a:xfrm>
          <a:prstGeom prst="rect">
            <a:avLst/>
          </a:prstGeom>
          <a:noFill/>
        </p:spPr>
        <p:txBody>
          <a:bodyPr wrap="none">
            <a:spAutoFit/>
          </a:bodyPr>
          <a:lstStyle/>
          <a:p>
            <a:pPr defTabSz="457200">
              <a:defRPr/>
            </a:pPr>
            <a:r>
              <a:rPr lang="en-US" b="1" i="1" dirty="0">
                <a:solidFill>
                  <a:srgbClr val="4BACC6"/>
                </a:solidFill>
                <a:latin typeface="Calibri"/>
                <a:ea typeface="ＭＳ Ｐゴシック" charset="0"/>
                <a:cs typeface="ＭＳ Ｐゴシック" charset="0"/>
              </a:rPr>
              <a:t>X</a:t>
            </a:r>
          </a:p>
        </p:txBody>
      </p:sp>
      <p:sp>
        <p:nvSpPr>
          <p:cNvPr id="8" name="TextBox 7"/>
          <p:cNvSpPr txBox="1"/>
          <p:nvPr/>
        </p:nvSpPr>
        <p:spPr>
          <a:xfrm>
            <a:off x="7389813" y="3452813"/>
            <a:ext cx="368300" cy="369887"/>
          </a:xfrm>
          <a:prstGeom prst="rect">
            <a:avLst/>
          </a:prstGeom>
          <a:noFill/>
        </p:spPr>
        <p:txBody>
          <a:bodyPr wrap="none">
            <a:spAutoFit/>
          </a:bodyPr>
          <a:lstStyle/>
          <a:p>
            <a:pPr defTabSz="457200">
              <a:defRPr/>
            </a:pPr>
            <a:r>
              <a:rPr lang="en-US" b="1" i="1" dirty="0">
                <a:solidFill>
                  <a:srgbClr val="4BACC6"/>
                </a:solidFill>
                <a:latin typeface="Calibri"/>
                <a:ea typeface="ＭＳ Ｐゴシック" charset="0"/>
                <a:cs typeface="ＭＳ Ｐゴシック" charset="0"/>
              </a:rPr>
              <a:t>X</a:t>
            </a:r>
          </a:p>
        </p:txBody>
      </p:sp>
      <p:sp>
        <p:nvSpPr>
          <p:cNvPr id="9" name="TextBox 8"/>
          <p:cNvSpPr txBox="1"/>
          <p:nvPr/>
        </p:nvSpPr>
        <p:spPr>
          <a:xfrm>
            <a:off x="7088188" y="2919413"/>
            <a:ext cx="368300" cy="368300"/>
          </a:xfrm>
          <a:prstGeom prst="rect">
            <a:avLst/>
          </a:prstGeom>
          <a:noFill/>
        </p:spPr>
        <p:txBody>
          <a:bodyPr wrap="none">
            <a:spAutoFit/>
          </a:bodyPr>
          <a:lstStyle/>
          <a:p>
            <a:pPr defTabSz="457200">
              <a:defRPr/>
            </a:pPr>
            <a:r>
              <a:rPr lang="en-US" b="1" i="1" dirty="0">
                <a:solidFill>
                  <a:srgbClr val="4BACC6"/>
                </a:solidFill>
                <a:latin typeface="Calibri"/>
                <a:ea typeface="ＭＳ Ｐゴシック" charset="0"/>
                <a:cs typeface="ＭＳ Ｐゴシック" charset="0"/>
              </a:rPr>
              <a:t>X</a:t>
            </a:r>
          </a:p>
        </p:txBody>
      </p:sp>
      <p:sp>
        <p:nvSpPr>
          <p:cNvPr id="10" name="TextBox 9"/>
          <p:cNvSpPr txBox="1"/>
          <p:nvPr/>
        </p:nvSpPr>
        <p:spPr>
          <a:xfrm>
            <a:off x="7877175" y="4338638"/>
            <a:ext cx="350838" cy="368300"/>
          </a:xfrm>
          <a:prstGeom prst="rect">
            <a:avLst/>
          </a:prstGeom>
          <a:noFill/>
        </p:spPr>
        <p:txBody>
          <a:bodyPr wrap="none">
            <a:spAutoFit/>
          </a:bodyPr>
          <a:lstStyle/>
          <a:p>
            <a:pPr defTabSz="457200">
              <a:defRPr/>
            </a:pPr>
            <a:r>
              <a:rPr lang="en-US" b="1" i="1" dirty="0">
                <a:solidFill>
                  <a:srgbClr val="4BACC6"/>
                </a:solidFill>
                <a:latin typeface="Calibri"/>
                <a:ea typeface="ＭＳ Ｐゴシック" charset="0"/>
                <a:cs typeface="ＭＳ Ｐゴシック" charset="0"/>
              </a:rPr>
              <a:t>Z</a:t>
            </a:r>
          </a:p>
        </p:txBody>
      </p:sp>
      <p:sp>
        <p:nvSpPr>
          <p:cNvPr id="13" name="TextBox 12"/>
          <p:cNvSpPr txBox="1"/>
          <p:nvPr/>
        </p:nvSpPr>
        <p:spPr>
          <a:xfrm>
            <a:off x="8101013" y="4130675"/>
            <a:ext cx="352425" cy="368300"/>
          </a:xfrm>
          <a:prstGeom prst="rect">
            <a:avLst/>
          </a:prstGeom>
          <a:noFill/>
        </p:spPr>
        <p:txBody>
          <a:bodyPr wrap="none">
            <a:spAutoFit/>
          </a:bodyPr>
          <a:lstStyle/>
          <a:p>
            <a:pPr defTabSz="457200">
              <a:defRPr/>
            </a:pPr>
            <a:r>
              <a:rPr lang="en-US" b="1" i="1" dirty="0">
                <a:solidFill>
                  <a:srgbClr val="4BACC6"/>
                </a:solidFill>
                <a:latin typeface="Calibri"/>
                <a:ea typeface="ＭＳ Ｐゴシック" charset="0"/>
                <a:cs typeface="ＭＳ Ｐゴシック" charset="0"/>
              </a:rPr>
              <a:t>Z</a:t>
            </a:r>
          </a:p>
        </p:txBody>
      </p:sp>
      <p:sp>
        <p:nvSpPr>
          <p:cNvPr id="14" name="TextBox 13"/>
          <p:cNvSpPr txBox="1"/>
          <p:nvPr/>
        </p:nvSpPr>
        <p:spPr>
          <a:xfrm>
            <a:off x="8397875" y="4338638"/>
            <a:ext cx="350838" cy="368300"/>
          </a:xfrm>
          <a:prstGeom prst="rect">
            <a:avLst/>
          </a:prstGeom>
          <a:noFill/>
        </p:spPr>
        <p:txBody>
          <a:bodyPr wrap="none">
            <a:spAutoFit/>
          </a:bodyPr>
          <a:lstStyle/>
          <a:p>
            <a:pPr defTabSz="457200">
              <a:defRPr/>
            </a:pPr>
            <a:r>
              <a:rPr lang="en-US" b="1" i="1" dirty="0">
                <a:solidFill>
                  <a:srgbClr val="4BACC6"/>
                </a:solidFill>
                <a:latin typeface="Calibri"/>
                <a:ea typeface="ＭＳ Ｐゴシック" charset="0"/>
                <a:cs typeface="ＭＳ Ｐゴシック" charset="0"/>
              </a:rPr>
              <a:t>Z</a:t>
            </a:r>
          </a:p>
        </p:txBody>
      </p:sp>
      <p:sp>
        <p:nvSpPr>
          <p:cNvPr id="15" name="TextBox 14"/>
          <p:cNvSpPr txBox="1"/>
          <p:nvPr/>
        </p:nvSpPr>
        <p:spPr>
          <a:xfrm>
            <a:off x="8121650" y="4610100"/>
            <a:ext cx="350838" cy="369888"/>
          </a:xfrm>
          <a:prstGeom prst="rect">
            <a:avLst/>
          </a:prstGeom>
          <a:noFill/>
        </p:spPr>
        <p:txBody>
          <a:bodyPr wrap="none">
            <a:spAutoFit/>
          </a:bodyPr>
          <a:lstStyle/>
          <a:p>
            <a:pPr defTabSz="457200">
              <a:defRPr/>
            </a:pPr>
            <a:r>
              <a:rPr lang="en-US" b="1" i="1" dirty="0">
                <a:solidFill>
                  <a:srgbClr val="4BACC6"/>
                </a:solidFill>
                <a:latin typeface="Calibri"/>
                <a:ea typeface="ＭＳ Ｐゴシック" charset="0"/>
                <a:cs typeface="ＭＳ Ｐゴシック" charset="0"/>
              </a:rPr>
              <a:t>Z</a:t>
            </a:r>
          </a:p>
        </p:txBody>
      </p:sp>
      <p:sp>
        <p:nvSpPr>
          <p:cNvPr id="16" name="TextBox 15"/>
          <p:cNvSpPr txBox="1"/>
          <p:nvPr/>
        </p:nvSpPr>
        <p:spPr>
          <a:xfrm>
            <a:off x="153988" y="4706938"/>
            <a:ext cx="4481512" cy="1570037"/>
          </a:xfrm>
          <a:prstGeom prst="rect">
            <a:avLst/>
          </a:prstGeom>
          <a:noFill/>
        </p:spPr>
        <p:txBody>
          <a:bodyPr wrap="none">
            <a:spAutoFit/>
          </a:bodyPr>
          <a:lstStyle/>
          <a:p>
            <a:pPr defTabSz="457200">
              <a:defRPr/>
            </a:pPr>
            <a:r>
              <a:rPr lang="en-US" sz="2400" dirty="0">
                <a:solidFill>
                  <a:prstClr val="black"/>
                </a:solidFill>
                <a:latin typeface="Calibri"/>
                <a:ea typeface="ＭＳ Ｐゴシック" charset="0"/>
                <a:cs typeface="ＭＳ Ｐゴシック" charset="0"/>
              </a:rPr>
              <a:t>Stabilizer generators XXXX, ZZZZ;</a:t>
            </a:r>
          </a:p>
          <a:p>
            <a:pPr defTabSz="457200">
              <a:defRPr/>
            </a:pPr>
            <a:endParaRPr lang="en-US" sz="2400" dirty="0">
              <a:solidFill>
                <a:prstClr val="black"/>
              </a:solidFill>
              <a:latin typeface="Calibri"/>
              <a:ea typeface="ＭＳ Ｐゴシック" charset="0"/>
              <a:cs typeface="ＭＳ Ｐゴシック" charset="0"/>
            </a:endParaRPr>
          </a:p>
          <a:p>
            <a:pPr defTabSz="457200">
              <a:defRPr/>
            </a:pPr>
            <a:r>
              <a:rPr lang="en-US" sz="2400" dirty="0">
                <a:solidFill>
                  <a:prstClr val="black"/>
                </a:solidFill>
                <a:latin typeface="Calibri"/>
                <a:ea typeface="ＭＳ Ｐゴシック" charset="0"/>
                <a:cs typeface="ＭＳ Ｐゴシック" charset="0"/>
              </a:rPr>
              <a:t>Stars and </a:t>
            </a:r>
            <a:r>
              <a:rPr lang="en-US" sz="2400" dirty="0" err="1">
                <a:solidFill>
                  <a:prstClr val="black"/>
                </a:solidFill>
                <a:latin typeface="Calibri"/>
                <a:ea typeface="ＭＳ Ｐゴシック" charset="0"/>
                <a:cs typeface="ＭＳ Ｐゴシック" charset="0"/>
              </a:rPr>
              <a:t>plaquettes</a:t>
            </a:r>
            <a:r>
              <a:rPr lang="en-US" sz="2400" dirty="0">
                <a:solidFill>
                  <a:prstClr val="black"/>
                </a:solidFill>
                <a:latin typeface="Calibri"/>
                <a:ea typeface="ＭＳ Ｐゴシック" charset="0"/>
                <a:cs typeface="ＭＳ Ｐゴシック" charset="0"/>
              </a:rPr>
              <a:t> of interesting</a:t>
            </a:r>
          </a:p>
          <a:p>
            <a:pPr defTabSz="457200">
              <a:defRPr/>
            </a:pPr>
            <a:r>
              <a:rPr lang="en-US" sz="2400" dirty="0">
                <a:solidFill>
                  <a:prstClr val="black"/>
                </a:solidFill>
                <a:latin typeface="Calibri"/>
                <a:ea typeface="ＭＳ Ｐゴシック" charset="0"/>
                <a:cs typeface="ＭＳ Ｐゴシック" charset="0"/>
              </a:rPr>
              <a:t>2D lattice Hamiltonian model</a:t>
            </a:r>
          </a:p>
        </p:txBody>
      </p:sp>
      <p:sp>
        <p:nvSpPr>
          <p:cNvPr id="11" name="TextBox 10"/>
          <p:cNvSpPr txBox="1"/>
          <p:nvPr/>
        </p:nvSpPr>
        <p:spPr>
          <a:xfrm>
            <a:off x="401787" y="6372077"/>
            <a:ext cx="4388742" cy="584776"/>
          </a:xfrm>
          <a:prstGeom prst="rect">
            <a:avLst/>
          </a:prstGeom>
          <a:noFill/>
        </p:spPr>
        <p:txBody>
          <a:bodyPr wrap="none">
            <a:spAutoFit/>
          </a:bodyPr>
          <a:lstStyle/>
          <a:p>
            <a:pPr defTabSz="457200">
              <a:defRPr/>
            </a:pPr>
            <a:r>
              <a:rPr lang="en-US" sz="32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a typeface="ＭＳ Ｐゴシック" charset="0"/>
                <a:cs typeface="ＭＳ Ｐゴシック" charset="0"/>
              </a:rPr>
              <a:t>Toric</a:t>
            </a:r>
            <a:r>
              <a:rPr lang="en-US"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a typeface="ＭＳ Ｐゴシック" charset="0"/>
                <a:cs typeface="ＭＳ Ｐゴシック" charset="0"/>
              </a:rPr>
              <a:t> Code/Surface Code</a:t>
            </a:r>
          </a:p>
        </p:txBody>
      </p:sp>
      <p:sp>
        <p:nvSpPr>
          <p:cNvPr id="12" name="TextBox 11"/>
          <p:cNvSpPr txBox="1"/>
          <p:nvPr/>
        </p:nvSpPr>
        <p:spPr>
          <a:xfrm>
            <a:off x="2341563" y="4006850"/>
            <a:ext cx="2735262" cy="554038"/>
          </a:xfrm>
          <a:prstGeom prst="rect">
            <a:avLst/>
          </a:prstGeom>
          <a:noFill/>
        </p:spPr>
        <p:txBody>
          <a:bodyPr wrap="none">
            <a:spAutoFit/>
          </a:bodyPr>
          <a:lstStyle/>
          <a:p>
            <a:pPr defTabSz="457200">
              <a:defRPr/>
            </a:pPr>
            <a:r>
              <a:rPr lang="en-US" sz="1000" dirty="0">
                <a:solidFill>
                  <a:prstClr val="black"/>
                </a:solidFill>
                <a:latin typeface="Calibri"/>
                <a:ea typeface="ＭＳ Ｐゴシック" charset="0"/>
                <a:cs typeface="ＭＳ Ｐゴシック" charset="0"/>
              </a:rPr>
              <a:t>In</a:t>
            </a:r>
            <a:r>
              <a:rPr lang="en-US" sz="1000" i="1" dirty="0">
                <a:solidFill>
                  <a:prstClr val="black"/>
                </a:solidFill>
                <a:latin typeface="Calibri"/>
                <a:ea typeface="ＭＳ Ｐゴシック" charset="0"/>
                <a:cs typeface="ＭＳ Ｐゴシック" charset="0"/>
              </a:rPr>
              <a:t> Quantum Communication, </a:t>
            </a:r>
            <a:r>
              <a:rPr lang="en-US" sz="1000" i="1" dirty="0" err="1">
                <a:solidFill>
                  <a:prstClr val="black"/>
                </a:solidFill>
                <a:latin typeface="Calibri"/>
                <a:ea typeface="ＭＳ Ｐゴシック" charset="0"/>
                <a:cs typeface="ＭＳ Ｐゴシック" charset="0"/>
              </a:rPr>
              <a:t>Comput</a:t>
            </a:r>
            <a:r>
              <a:rPr lang="en-US" sz="1000" i="1" dirty="0">
                <a:solidFill>
                  <a:prstClr val="black"/>
                </a:solidFill>
                <a:latin typeface="Calibri"/>
                <a:ea typeface="ＭＳ Ｐゴシック" charset="0"/>
                <a:cs typeface="ＭＳ Ｐゴシック" charset="0"/>
              </a:rPr>
              <a:t>-</a:t>
            </a:r>
          </a:p>
          <a:p>
            <a:pPr defTabSz="457200">
              <a:defRPr/>
            </a:pPr>
            <a:r>
              <a:rPr lang="en-US" sz="1000" i="1" dirty="0" err="1">
                <a:solidFill>
                  <a:prstClr val="black"/>
                </a:solidFill>
                <a:latin typeface="Calibri"/>
                <a:ea typeface="ＭＳ Ｐゴシック" charset="0"/>
                <a:cs typeface="ＭＳ Ｐゴシック" charset="0"/>
              </a:rPr>
              <a:t>ing</a:t>
            </a:r>
            <a:r>
              <a:rPr lang="en-US" sz="1000" i="1" dirty="0">
                <a:solidFill>
                  <a:prstClr val="black"/>
                </a:solidFill>
                <a:latin typeface="Calibri"/>
                <a:ea typeface="ＭＳ Ｐゴシック" charset="0"/>
                <a:cs typeface="ＭＳ Ｐゴシック" charset="0"/>
              </a:rPr>
              <a:t>, and Measurement</a:t>
            </a:r>
            <a:r>
              <a:rPr lang="en-US" sz="1000" dirty="0">
                <a:solidFill>
                  <a:prstClr val="black"/>
                </a:solidFill>
                <a:latin typeface="Calibri"/>
                <a:ea typeface="ＭＳ Ｐゴシック" charset="0"/>
                <a:cs typeface="ＭＳ Ｐゴシック" charset="0"/>
              </a:rPr>
              <a:t>, O. </a:t>
            </a:r>
            <a:r>
              <a:rPr lang="en-US" sz="1000" dirty="0" err="1">
                <a:solidFill>
                  <a:prstClr val="black"/>
                </a:solidFill>
                <a:latin typeface="Calibri"/>
                <a:ea typeface="ＭＳ Ｐゴシック" charset="0"/>
                <a:cs typeface="ＭＳ Ｐゴシック" charset="0"/>
              </a:rPr>
              <a:t>Hirota</a:t>
            </a:r>
            <a:r>
              <a:rPr lang="en-US" sz="1000" dirty="0">
                <a:solidFill>
                  <a:prstClr val="black"/>
                </a:solidFill>
                <a:latin typeface="Calibri"/>
                <a:ea typeface="ＭＳ Ｐゴシック" charset="0"/>
                <a:cs typeface="ＭＳ Ｐゴシック" charset="0"/>
              </a:rPr>
              <a:t> </a:t>
            </a:r>
            <a:r>
              <a:rPr lang="en-US" sz="1000" i="1" dirty="0">
                <a:solidFill>
                  <a:prstClr val="black"/>
                </a:solidFill>
                <a:latin typeface="Calibri"/>
                <a:ea typeface="ＭＳ Ｐゴシック" charset="0"/>
                <a:cs typeface="ＭＳ Ｐゴシック" charset="0"/>
              </a:rPr>
              <a:t>et al</a:t>
            </a:r>
            <a:r>
              <a:rPr lang="en-US" sz="1000" dirty="0">
                <a:solidFill>
                  <a:prstClr val="black"/>
                </a:solidFill>
                <a:latin typeface="Calibri"/>
                <a:ea typeface="ＭＳ Ｐゴシック" charset="0"/>
                <a:cs typeface="ＭＳ Ｐゴシック" charset="0"/>
              </a:rPr>
              <a:t>., Eds. (</a:t>
            </a:r>
            <a:r>
              <a:rPr lang="en-US" sz="1000" dirty="0" err="1">
                <a:solidFill>
                  <a:prstClr val="black"/>
                </a:solidFill>
                <a:latin typeface="Calibri"/>
                <a:ea typeface="ＭＳ Ｐゴシック" charset="0"/>
                <a:cs typeface="ＭＳ Ｐゴシック" charset="0"/>
              </a:rPr>
              <a:t>Ple</a:t>
            </a:r>
            <a:r>
              <a:rPr lang="en-US" sz="1000" dirty="0">
                <a:solidFill>
                  <a:prstClr val="black"/>
                </a:solidFill>
                <a:latin typeface="Calibri"/>
                <a:ea typeface="ＭＳ Ｐゴシック" charset="0"/>
                <a:cs typeface="ＭＳ Ｐゴシック" charset="0"/>
              </a:rPr>
              <a:t>-</a:t>
            </a:r>
          </a:p>
          <a:p>
            <a:pPr defTabSz="457200">
              <a:defRPr/>
            </a:pPr>
            <a:r>
              <a:rPr lang="pl-PL" sz="1000" dirty="0" err="1">
                <a:solidFill>
                  <a:prstClr val="black"/>
                </a:solidFill>
                <a:latin typeface="Calibri"/>
                <a:ea typeface="ＭＳ Ｐゴシック" charset="0"/>
                <a:cs typeface="ＭＳ Ｐゴシック" charset="0"/>
              </a:rPr>
              <a:t>num</a:t>
            </a:r>
            <a:r>
              <a:rPr lang="pl-PL" sz="1000" dirty="0">
                <a:solidFill>
                  <a:prstClr val="black"/>
                </a:solidFill>
                <a:latin typeface="Calibri"/>
                <a:ea typeface="ＭＳ Ｐゴシック" charset="0"/>
                <a:cs typeface="ＭＳ Ｐゴシック" charset="0"/>
              </a:rPr>
              <a:t>, New York, 1997).</a:t>
            </a:r>
            <a:endParaRPr lang="en-US" sz="1000" dirty="0">
              <a:solidFill>
                <a:prstClr val="black"/>
              </a:solidFill>
              <a:latin typeface="Calibri"/>
              <a:ea typeface="ＭＳ Ｐゴシック" charset="0"/>
              <a:cs typeface="ＭＳ Ｐゴシック" charset="0"/>
            </a:endParaRPr>
          </a:p>
        </p:txBody>
      </p:sp>
      <p:pic>
        <p:nvPicPr>
          <p:cNvPr id="17" name="Content Placeholder 3"/>
          <p:cNvPicPr>
            <a:picLocks noChangeAspect="1"/>
          </p:cNvPicPr>
          <p:nvPr/>
        </p:nvPicPr>
        <p:blipFill rotWithShape="1">
          <a:blip r:embed="rId5"/>
          <a:srcRect t="95" b="-641"/>
          <a:stretch/>
        </p:blipFill>
        <p:spPr>
          <a:xfrm>
            <a:off x="-1234" y="1484784"/>
            <a:ext cx="2664296" cy="2678880"/>
          </a:xfrm>
          <a:prstGeom prst="rect">
            <a:avLst/>
          </a:prstGeom>
        </p:spPr>
      </p:pic>
    </p:spTree>
    <p:extLst>
      <p:ext uri="{BB962C8B-B14F-4D97-AF65-F5344CB8AC3E}">
        <p14:creationId xmlns:p14="http://schemas.microsoft.com/office/powerpoint/2010/main" val="125515868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 name="Straight Connector 119"/>
          <p:cNvCxnSpPr>
            <a:cxnSpLocks noChangeShapeType="1"/>
          </p:cNvCxnSpPr>
          <p:nvPr/>
        </p:nvCxnSpPr>
        <p:spPr bwMode="auto">
          <a:xfrm>
            <a:off x="28575" y="1028700"/>
            <a:ext cx="9070975" cy="0"/>
          </a:xfrm>
          <a:prstGeom prst="line">
            <a:avLst/>
          </a:prstGeom>
          <a:noFill/>
          <a:ln w="76200" algn="ctr">
            <a:solidFill>
              <a:srgbClr val="B6DCDF"/>
            </a:solidFill>
            <a:round/>
            <a:headEnd/>
            <a:tailEnd/>
          </a:ln>
        </p:spPr>
      </p:cxnSp>
      <p:sp>
        <p:nvSpPr>
          <p:cNvPr id="255" name="TextBox 254"/>
          <p:cNvSpPr txBox="1"/>
          <p:nvPr/>
        </p:nvSpPr>
        <p:spPr>
          <a:xfrm>
            <a:off x="5999099" y="2261890"/>
            <a:ext cx="2346925" cy="461665"/>
          </a:xfrm>
          <a:prstGeom prst="rect">
            <a:avLst/>
          </a:prstGeom>
          <a:noFill/>
        </p:spPr>
        <p:txBody>
          <a:bodyPr wrap="none" rtlCol="0">
            <a:spAutoFit/>
          </a:bodyPr>
          <a:lstStyle/>
          <a:p>
            <a:r>
              <a:rPr lang="en-US" dirty="0" smtClean="0"/>
              <a:t>Trivalent Lattice</a:t>
            </a:r>
            <a:endParaRPr lang="en-US" dirty="0"/>
          </a:p>
        </p:txBody>
      </p:sp>
      <p:cxnSp>
        <p:nvCxnSpPr>
          <p:cNvPr id="256" name="Straight Connector 119"/>
          <p:cNvCxnSpPr>
            <a:cxnSpLocks noChangeShapeType="1"/>
          </p:cNvCxnSpPr>
          <p:nvPr/>
        </p:nvCxnSpPr>
        <p:spPr bwMode="auto">
          <a:xfrm>
            <a:off x="53975" y="4200525"/>
            <a:ext cx="9070975" cy="0"/>
          </a:xfrm>
          <a:prstGeom prst="line">
            <a:avLst/>
          </a:prstGeom>
          <a:noFill/>
          <a:ln w="76200" algn="ctr">
            <a:solidFill>
              <a:srgbClr val="B6DCDF"/>
            </a:solidFill>
            <a:round/>
            <a:headEnd/>
            <a:tailEnd/>
          </a:ln>
        </p:spPr>
      </p:cxnSp>
      <p:graphicFrame>
        <p:nvGraphicFramePr>
          <p:cNvPr id="1541122" name="Object 2"/>
          <p:cNvGraphicFramePr>
            <a:graphicFrameLocks noChangeAspect="1"/>
          </p:cNvGraphicFramePr>
          <p:nvPr/>
        </p:nvGraphicFramePr>
        <p:xfrm>
          <a:off x="9525" y="4527550"/>
          <a:ext cx="3187700" cy="919163"/>
        </p:xfrm>
        <a:graphic>
          <a:graphicData uri="http://schemas.openxmlformats.org/presentationml/2006/ole">
            <mc:AlternateContent xmlns:mc="http://schemas.openxmlformats.org/markup-compatibility/2006">
              <mc:Choice xmlns:v="urn:schemas-microsoft-com:vml" Requires="v">
                <p:oleObj spid="_x0000_s7192" name="Equation" r:id="rId3" imgW="1231366" imgH="355446" progId="Equation.3">
                  <p:embed/>
                </p:oleObj>
              </mc:Choice>
              <mc:Fallback>
                <p:oleObj name="Equation" r:id="rId3" imgW="1231366" imgH="35544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4527550"/>
                        <a:ext cx="3187700" cy="919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9" name="TextBox 3"/>
          <p:cNvSpPr txBox="1">
            <a:spLocks noChangeArrowheads="1"/>
          </p:cNvSpPr>
          <p:nvPr/>
        </p:nvSpPr>
        <p:spPr bwMode="auto">
          <a:xfrm>
            <a:off x="0" y="214313"/>
            <a:ext cx="6177973" cy="646331"/>
          </a:xfrm>
          <a:prstGeom prst="rect">
            <a:avLst/>
          </a:prstGeom>
          <a:noFill/>
          <a:ln w="9525">
            <a:noFill/>
            <a:miter lim="800000"/>
            <a:headEnd/>
            <a:tailEnd/>
          </a:ln>
        </p:spPr>
        <p:txBody>
          <a:bodyPr wrap="none">
            <a:spAutoFit/>
          </a:bodyPr>
          <a:lstStyle/>
          <a:p>
            <a:r>
              <a:rPr lang="en-US" sz="3600" dirty="0" smtClean="0"/>
              <a:t>“Fibonacci” Levin-</a:t>
            </a:r>
            <a:r>
              <a:rPr lang="en-US" sz="3600" dirty="0" err="1" smtClean="0"/>
              <a:t>Wen</a:t>
            </a:r>
            <a:r>
              <a:rPr lang="en-US" sz="3600" dirty="0" smtClean="0"/>
              <a:t> Model</a:t>
            </a:r>
            <a:endParaRPr lang="en-US" sz="3600" dirty="0"/>
          </a:p>
        </p:txBody>
      </p:sp>
      <p:sp>
        <p:nvSpPr>
          <p:cNvPr id="340" name="TextBox 339"/>
          <p:cNvSpPr txBox="1"/>
          <p:nvPr/>
        </p:nvSpPr>
        <p:spPr>
          <a:xfrm>
            <a:off x="632971" y="5448300"/>
            <a:ext cx="1095172" cy="646331"/>
          </a:xfrm>
          <a:prstGeom prst="rect">
            <a:avLst/>
          </a:prstGeom>
          <a:noFill/>
        </p:spPr>
        <p:txBody>
          <a:bodyPr wrap="none" rtlCol="0">
            <a:spAutoFit/>
          </a:bodyPr>
          <a:lstStyle/>
          <a:p>
            <a:pPr algn="ctr"/>
            <a:r>
              <a:rPr lang="en-US" sz="1800" dirty="0" smtClean="0"/>
              <a:t>Vertex</a:t>
            </a:r>
          </a:p>
          <a:p>
            <a:pPr algn="ctr"/>
            <a:r>
              <a:rPr lang="en-US" sz="1800" dirty="0" smtClean="0"/>
              <a:t>Operator</a:t>
            </a:r>
            <a:endParaRPr lang="en-US" sz="1800" dirty="0"/>
          </a:p>
        </p:txBody>
      </p:sp>
      <p:sp>
        <p:nvSpPr>
          <p:cNvPr id="341" name="TextBox 340"/>
          <p:cNvSpPr txBox="1"/>
          <p:nvPr/>
        </p:nvSpPr>
        <p:spPr>
          <a:xfrm>
            <a:off x="2467811" y="5457825"/>
            <a:ext cx="1159292" cy="646331"/>
          </a:xfrm>
          <a:prstGeom prst="rect">
            <a:avLst/>
          </a:prstGeom>
          <a:noFill/>
        </p:spPr>
        <p:txBody>
          <a:bodyPr wrap="none" rtlCol="0">
            <a:spAutoFit/>
          </a:bodyPr>
          <a:lstStyle/>
          <a:p>
            <a:pPr algn="ctr"/>
            <a:r>
              <a:rPr lang="en-US" sz="1800" dirty="0" err="1" smtClean="0"/>
              <a:t>Plaquette</a:t>
            </a:r>
            <a:endParaRPr lang="en-US" sz="1800" dirty="0" smtClean="0"/>
          </a:p>
          <a:p>
            <a:pPr algn="ctr"/>
            <a:r>
              <a:rPr lang="en-US" sz="1800" dirty="0" smtClean="0"/>
              <a:t>Operator</a:t>
            </a:r>
            <a:endParaRPr lang="en-US" sz="1800" dirty="0"/>
          </a:p>
        </p:txBody>
      </p:sp>
      <p:cxnSp>
        <p:nvCxnSpPr>
          <p:cNvPr id="343" name="Straight Arrow Connector 342"/>
          <p:cNvCxnSpPr/>
          <p:nvPr/>
        </p:nvCxnSpPr>
        <p:spPr bwMode="auto">
          <a:xfrm flipV="1">
            <a:off x="1390650" y="5200651"/>
            <a:ext cx="266700" cy="21907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5" name="Straight Arrow Connector 344"/>
          <p:cNvCxnSpPr/>
          <p:nvPr/>
        </p:nvCxnSpPr>
        <p:spPr bwMode="auto">
          <a:xfrm flipH="1" flipV="1">
            <a:off x="2914651" y="5229225"/>
            <a:ext cx="95249" cy="21907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nvGrpSpPr>
          <p:cNvPr id="93" name="Group 92"/>
          <p:cNvGrpSpPr/>
          <p:nvPr/>
        </p:nvGrpSpPr>
        <p:grpSpPr>
          <a:xfrm>
            <a:off x="279400" y="1217613"/>
            <a:ext cx="5175250" cy="2763837"/>
            <a:chOff x="3832225" y="2703513"/>
            <a:chExt cx="5175250" cy="2763837"/>
          </a:xfrm>
        </p:grpSpPr>
        <p:grpSp>
          <p:nvGrpSpPr>
            <p:cNvPr id="94" name="Group 92"/>
            <p:cNvGrpSpPr>
              <a:grpSpLocks/>
            </p:cNvGrpSpPr>
            <p:nvPr/>
          </p:nvGrpSpPr>
          <p:grpSpPr bwMode="auto">
            <a:xfrm>
              <a:off x="3832225" y="2703513"/>
              <a:ext cx="5175250" cy="2763837"/>
              <a:chOff x="1003301" y="1695450"/>
              <a:chExt cx="6830309" cy="3648075"/>
            </a:xfrm>
          </p:grpSpPr>
          <p:cxnSp>
            <p:nvCxnSpPr>
              <p:cNvPr id="97" name="Straight Connector 67"/>
              <p:cNvCxnSpPr>
                <a:cxnSpLocks noChangeShapeType="1"/>
              </p:cNvCxnSpPr>
              <p:nvPr/>
            </p:nvCxnSpPr>
            <p:spPr bwMode="auto">
              <a:xfrm>
                <a:off x="3447259" y="3243683"/>
                <a:ext cx="0" cy="580635"/>
              </a:xfrm>
              <a:prstGeom prst="line">
                <a:avLst/>
              </a:prstGeom>
              <a:noFill/>
              <a:ln w="38100">
                <a:solidFill>
                  <a:srgbClr val="00B0F0"/>
                </a:solidFill>
                <a:round/>
                <a:headEnd/>
                <a:tailEnd/>
              </a:ln>
            </p:spPr>
          </p:cxnSp>
          <p:cxnSp>
            <p:nvCxnSpPr>
              <p:cNvPr id="98" name="Straight Connector 196"/>
              <p:cNvCxnSpPr>
                <a:cxnSpLocks noChangeShapeType="1"/>
              </p:cNvCxnSpPr>
              <p:nvPr/>
            </p:nvCxnSpPr>
            <p:spPr bwMode="auto">
              <a:xfrm rot="5400000">
                <a:off x="2238305" y="3491565"/>
                <a:ext cx="495764" cy="0"/>
              </a:xfrm>
              <a:prstGeom prst="line">
                <a:avLst/>
              </a:prstGeom>
              <a:noFill/>
              <a:ln w="76200">
                <a:solidFill>
                  <a:srgbClr val="0070C0"/>
                </a:solidFill>
                <a:round/>
                <a:headEnd/>
                <a:tailEnd/>
              </a:ln>
            </p:spPr>
          </p:cxnSp>
          <p:cxnSp>
            <p:nvCxnSpPr>
              <p:cNvPr id="99" name="Straight Connector 194"/>
              <p:cNvCxnSpPr>
                <a:cxnSpLocks noChangeShapeType="1"/>
              </p:cNvCxnSpPr>
              <p:nvPr/>
            </p:nvCxnSpPr>
            <p:spPr bwMode="auto">
              <a:xfrm rot="5400000">
                <a:off x="2715033" y="2724653"/>
                <a:ext cx="491534" cy="0"/>
              </a:xfrm>
              <a:prstGeom prst="line">
                <a:avLst/>
              </a:prstGeom>
              <a:noFill/>
              <a:ln w="38100">
                <a:solidFill>
                  <a:srgbClr val="00B0F0"/>
                </a:solidFill>
                <a:round/>
                <a:headEnd/>
                <a:tailEnd/>
              </a:ln>
            </p:spPr>
          </p:cxnSp>
          <p:cxnSp>
            <p:nvCxnSpPr>
              <p:cNvPr id="100" name="Straight Connector 189"/>
              <p:cNvCxnSpPr>
                <a:cxnSpLocks noChangeShapeType="1"/>
              </p:cNvCxnSpPr>
              <p:nvPr/>
            </p:nvCxnSpPr>
            <p:spPr bwMode="auto">
              <a:xfrm rot="9000000">
                <a:off x="3897338" y="2332525"/>
                <a:ext cx="552447" cy="0"/>
              </a:xfrm>
              <a:prstGeom prst="line">
                <a:avLst/>
              </a:prstGeom>
              <a:noFill/>
              <a:ln w="38100">
                <a:solidFill>
                  <a:srgbClr val="00B0F0"/>
                </a:solidFill>
                <a:round/>
                <a:headEnd/>
                <a:tailEnd/>
              </a:ln>
            </p:spPr>
          </p:cxnSp>
          <p:cxnSp>
            <p:nvCxnSpPr>
              <p:cNvPr id="101" name="Straight Connector 178"/>
              <p:cNvCxnSpPr>
                <a:cxnSpLocks noChangeShapeType="1"/>
              </p:cNvCxnSpPr>
              <p:nvPr/>
            </p:nvCxnSpPr>
            <p:spPr bwMode="auto">
              <a:xfrm rot="5400000">
                <a:off x="3196838" y="1951819"/>
                <a:ext cx="495764" cy="0"/>
              </a:xfrm>
              <a:prstGeom prst="line">
                <a:avLst/>
              </a:prstGeom>
              <a:noFill/>
              <a:ln w="38100">
                <a:solidFill>
                  <a:srgbClr val="00B0F0"/>
                </a:solidFill>
                <a:round/>
                <a:headEnd/>
                <a:tailEnd/>
              </a:ln>
            </p:spPr>
          </p:cxnSp>
          <p:cxnSp>
            <p:nvCxnSpPr>
              <p:cNvPr id="102" name="Straight Connector 181"/>
              <p:cNvCxnSpPr>
                <a:cxnSpLocks noChangeShapeType="1"/>
              </p:cNvCxnSpPr>
              <p:nvPr/>
            </p:nvCxnSpPr>
            <p:spPr bwMode="auto">
              <a:xfrm rot="1800000" flipH="1">
                <a:off x="3401574" y="2332525"/>
                <a:ext cx="542293" cy="0"/>
              </a:xfrm>
              <a:prstGeom prst="line">
                <a:avLst/>
              </a:prstGeom>
              <a:noFill/>
              <a:ln w="38100">
                <a:solidFill>
                  <a:srgbClr val="00B0F0"/>
                </a:solidFill>
                <a:round/>
                <a:headEnd/>
                <a:tailEnd/>
              </a:ln>
            </p:spPr>
          </p:cxnSp>
          <p:cxnSp>
            <p:nvCxnSpPr>
              <p:cNvPr id="103" name="Straight Connector 182"/>
              <p:cNvCxnSpPr>
                <a:cxnSpLocks noChangeShapeType="1"/>
              </p:cNvCxnSpPr>
              <p:nvPr/>
            </p:nvCxnSpPr>
            <p:spPr bwMode="auto">
              <a:xfrm rot="9000000">
                <a:off x="2921884" y="2332525"/>
                <a:ext cx="552448" cy="0"/>
              </a:xfrm>
              <a:prstGeom prst="line">
                <a:avLst/>
              </a:prstGeom>
              <a:noFill/>
              <a:ln w="38100">
                <a:solidFill>
                  <a:srgbClr val="00B0F0"/>
                </a:solidFill>
                <a:round/>
                <a:headEnd/>
                <a:tailEnd/>
              </a:ln>
            </p:spPr>
          </p:cxnSp>
          <p:cxnSp>
            <p:nvCxnSpPr>
              <p:cNvPr id="104" name="Straight Connector 103"/>
              <p:cNvCxnSpPr/>
              <p:nvPr/>
            </p:nvCxnSpPr>
            <p:spPr bwMode="auto">
              <a:xfrm rot="5400000">
                <a:off x="3687212" y="2715905"/>
                <a:ext cx="494512"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131"/>
              <p:cNvCxnSpPr>
                <a:cxnSpLocks noChangeShapeType="1"/>
              </p:cNvCxnSpPr>
              <p:nvPr/>
            </p:nvCxnSpPr>
            <p:spPr bwMode="auto">
              <a:xfrm rot="5400000">
                <a:off x="2230691" y="1951819"/>
                <a:ext cx="495764" cy="0"/>
              </a:xfrm>
              <a:prstGeom prst="line">
                <a:avLst/>
              </a:prstGeom>
              <a:noFill/>
              <a:ln w="38100">
                <a:solidFill>
                  <a:srgbClr val="00B0F0"/>
                </a:solidFill>
                <a:round/>
                <a:headEnd/>
                <a:tailEnd/>
              </a:ln>
            </p:spPr>
          </p:cxnSp>
          <p:cxnSp>
            <p:nvCxnSpPr>
              <p:cNvPr id="106" name="Straight Connector 134"/>
              <p:cNvCxnSpPr>
                <a:cxnSpLocks noChangeShapeType="1"/>
              </p:cNvCxnSpPr>
              <p:nvPr/>
            </p:nvCxnSpPr>
            <p:spPr bwMode="auto">
              <a:xfrm rot="1800000" flipH="1">
                <a:off x="2439656" y="2332525"/>
                <a:ext cx="550756" cy="0"/>
              </a:xfrm>
              <a:prstGeom prst="line">
                <a:avLst/>
              </a:prstGeom>
              <a:noFill/>
              <a:ln w="38100">
                <a:solidFill>
                  <a:srgbClr val="00B0F0"/>
                </a:solidFill>
                <a:round/>
                <a:headEnd/>
                <a:tailEnd/>
              </a:ln>
            </p:spPr>
          </p:cxnSp>
          <p:cxnSp>
            <p:nvCxnSpPr>
              <p:cNvPr id="107" name="Straight Connector 135"/>
              <p:cNvCxnSpPr>
                <a:cxnSpLocks noChangeShapeType="1"/>
              </p:cNvCxnSpPr>
              <p:nvPr/>
            </p:nvCxnSpPr>
            <p:spPr bwMode="auto">
              <a:xfrm rot="9000000">
                <a:off x="1954044" y="2332525"/>
                <a:ext cx="549909" cy="0"/>
              </a:xfrm>
              <a:prstGeom prst="line">
                <a:avLst/>
              </a:prstGeom>
              <a:noFill/>
              <a:ln w="38100">
                <a:solidFill>
                  <a:srgbClr val="00B0F0"/>
                </a:solidFill>
                <a:round/>
                <a:headEnd/>
                <a:tailEnd/>
              </a:ln>
            </p:spPr>
          </p:cxnSp>
          <p:cxnSp>
            <p:nvCxnSpPr>
              <p:cNvPr id="108" name="Straight Connector 127"/>
              <p:cNvCxnSpPr>
                <a:cxnSpLocks noChangeShapeType="1"/>
              </p:cNvCxnSpPr>
              <p:nvPr/>
            </p:nvCxnSpPr>
            <p:spPr bwMode="auto">
              <a:xfrm rot="1800000" flipH="1">
                <a:off x="1478584" y="2332525"/>
                <a:ext cx="546525" cy="0"/>
              </a:xfrm>
              <a:prstGeom prst="line">
                <a:avLst/>
              </a:prstGeom>
              <a:noFill/>
              <a:ln w="38100">
                <a:solidFill>
                  <a:srgbClr val="00B0F0"/>
                </a:solidFill>
                <a:round/>
                <a:headEnd/>
                <a:tailEnd/>
              </a:ln>
            </p:spPr>
          </p:cxnSp>
          <p:cxnSp>
            <p:nvCxnSpPr>
              <p:cNvPr id="109" name="Straight Connector 108"/>
              <p:cNvCxnSpPr/>
              <p:nvPr/>
            </p:nvCxnSpPr>
            <p:spPr bwMode="auto">
              <a:xfrm rot="5400000">
                <a:off x="1740783" y="2715905"/>
                <a:ext cx="494512"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10" name="Straight Connector 72"/>
              <p:cNvCxnSpPr>
                <a:cxnSpLocks noChangeShapeType="1"/>
              </p:cNvCxnSpPr>
              <p:nvPr/>
            </p:nvCxnSpPr>
            <p:spPr bwMode="auto">
              <a:xfrm rot="9000000">
                <a:off x="3404958" y="3113396"/>
                <a:ext cx="550755" cy="0"/>
              </a:xfrm>
              <a:prstGeom prst="line">
                <a:avLst/>
              </a:prstGeom>
              <a:noFill/>
              <a:ln w="38100">
                <a:solidFill>
                  <a:srgbClr val="00B0F0"/>
                </a:solidFill>
                <a:round/>
                <a:headEnd/>
                <a:tailEnd/>
              </a:ln>
            </p:spPr>
          </p:cxnSp>
          <p:cxnSp>
            <p:nvCxnSpPr>
              <p:cNvPr id="111" name="Straight Connector 209"/>
              <p:cNvCxnSpPr>
                <a:cxnSpLocks noChangeShapeType="1"/>
              </p:cNvCxnSpPr>
              <p:nvPr/>
            </p:nvCxnSpPr>
            <p:spPr bwMode="auto">
              <a:xfrm rot="1800000" flipH="1">
                <a:off x="2929499" y="3109167"/>
                <a:ext cx="550755" cy="0"/>
              </a:xfrm>
              <a:prstGeom prst="line">
                <a:avLst/>
              </a:prstGeom>
              <a:noFill/>
              <a:ln w="38100">
                <a:solidFill>
                  <a:srgbClr val="00B0F0"/>
                </a:solidFill>
                <a:round/>
                <a:headEnd/>
                <a:tailEnd/>
              </a:ln>
            </p:spPr>
          </p:cxnSp>
          <p:cxnSp>
            <p:nvCxnSpPr>
              <p:cNvPr id="112" name="Straight Connector 201"/>
              <p:cNvCxnSpPr>
                <a:cxnSpLocks noChangeShapeType="1"/>
              </p:cNvCxnSpPr>
              <p:nvPr/>
            </p:nvCxnSpPr>
            <p:spPr bwMode="auto">
              <a:xfrm rot="9000000">
                <a:off x="2437119" y="3109167"/>
                <a:ext cx="544833" cy="0"/>
              </a:xfrm>
              <a:prstGeom prst="line">
                <a:avLst/>
              </a:prstGeom>
              <a:noFill/>
              <a:ln w="76200">
                <a:solidFill>
                  <a:srgbClr val="0070C0"/>
                </a:solidFill>
                <a:round/>
                <a:headEnd/>
                <a:tailEnd/>
              </a:ln>
            </p:spPr>
          </p:cxnSp>
          <p:cxnSp>
            <p:nvCxnSpPr>
              <p:cNvPr id="113" name="Straight Connector 202"/>
              <p:cNvCxnSpPr>
                <a:cxnSpLocks noChangeShapeType="1"/>
              </p:cNvCxnSpPr>
              <p:nvPr/>
            </p:nvCxnSpPr>
            <p:spPr bwMode="auto">
              <a:xfrm rot="1800000" flipH="1">
                <a:off x="1959120" y="3109167"/>
                <a:ext cx="550756" cy="0"/>
              </a:xfrm>
              <a:prstGeom prst="line">
                <a:avLst/>
              </a:prstGeom>
              <a:noFill/>
              <a:ln w="76200">
                <a:solidFill>
                  <a:srgbClr val="0070C0"/>
                </a:solidFill>
                <a:round/>
                <a:headEnd/>
                <a:tailEnd/>
              </a:ln>
            </p:spPr>
          </p:cxnSp>
          <p:cxnSp>
            <p:nvCxnSpPr>
              <p:cNvPr id="114" name="Straight Connector 166"/>
              <p:cNvCxnSpPr>
                <a:cxnSpLocks noChangeShapeType="1"/>
              </p:cNvCxnSpPr>
              <p:nvPr/>
            </p:nvCxnSpPr>
            <p:spPr bwMode="auto">
              <a:xfrm rot="1800000" flipH="1">
                <a:off x="3907491" y="3114242"/>
                <a:ext cx="548217" cy="0"/>
              </a:xfrm>
              <a:prstGeom prst="line">
                <a:avLst/>
              </a:prstGeom>
              <a:noFill/>
              <a:ln w="38100">
                <a:solidFill>
                  <a:srgbClr val="00B0F0"/>
                </a:solidFill>
                <a:round/>
                <a:headEnd/>
                <a:tailEnd/>
              </a:ln>
            </p:spPr>
          </p:cxnSp>
          <p:cxnSp>
            <p:nvCxnSpPr>
              <p:cNvPr id="115" name="Straight Connector 154"/>
              <p:cNvCxnSpPr>
                <a:cxnSpLocks noChangeShapeType="1"/>
              </p:cNvCxnSpPr>
              <p:nvPr/>
            </p:nvCxnSpPr>
            <p:spPr bwMode="auto">
              <a:xfrm rot="9000000">
                <a:off x="1478584" y="3109167"/>
                <a:ext cx="552448" cy="0"/>
              </a:xfrm>
              <a:prstGeom prst="line">
                <a:avLst/>
              </a:prstGeom>
              <a:noFill/>
              <a:ln w="38100">
                <a:solidFill>
                  <a:srgbClr val="00B0F0"/>
                </a:solidFill>
                <a:round/>
                <a:headEnd/>
                <a:tailEnd/>
              </a:ln>
            </p:spPr>
          </p:cxnSp>
          <p:cxnSp>
            <p:nvCxnSpPr>
              <p:cNvPr id="116" name="Straight Connector 67"/>
              <p:cNvCxnSpPr>
                <a:cxnSpLocks noChangeShapeType="1"/>
              </p:cNvCxnSpPr>
              <p:nvPr/>
            </p:nvCxnSpPr>
            <p:spPr bwMode="auto">
              <a:xfrm rot="5400000">
                <a:off x="3207864" y="5078669"/>
                <a:ext cx="495764" cy="0"/>
              </a:xfrm>
              <a:prstGeom prst="line">
                <a:avLst/>
              </a:prstGeom>
              <a:noFill/>
              <a:ln w="38100">
                <a:solidFill>
                  <a:srgbClr val="00B0F0"/>
                </a:solidFill>
                <a:round/>
                <a:headEnd/>
                <a:tailEnd/>
              </a:ln>
            </p:spPr>
          </p:cxnSp>
          <p:cxnSp>
            <p:nvCxnSpPr>
              <p:cNvPr id="117" name="Straight Connector 196"/>
              <p:cNvCxnSpPr>
                <a:cxnSpLocks noChangeShapeType="1"/>
              </p:cNvCxnSpPr>
              <p:nvPr/>
            </p:nvCxnSpPr>
            <p:spPr bwMode="auto">
              <a:xfrm rot="5400000">
                <a:off x="2246792" y="5078669"/>
                <a:ext cx="495764" cy="0"/>
              </a:xfrm>
              <a:prstGeom prst="line">
                <a:avLst/>
              </a:prstGeom>
              <a:noFill/>
              <a:ln w="38100">
                <a:solidFill>
                  <a:srgbClr val="00B0F0"/>
                </a:solidFill>
                <a:round/>
                <a:headEnd/>
                <a:tailEnd/>
              </a:ln>
            </p:spPr>
          </p:cxnSp>
          <p:cxnSp>
            <p:nvCxnSpPr>
              <p:cNvPr id="118" name="Straight Connector 194"/>
              <p:cNvCxnSpPr>
                <a:cxnSpLocks noChangeShapeType="1"/>
              </p:cNvCxnSpPr>
              <p:nvPr/>
            </p:nvCxnSpPr>
            <p:spPr bwMode="auto">
              <a:xfrm rot="5400000">
                <a:off x="2723521" y="4311757"/>
                <a:ext cx="491534" cy="0"/>
              </a:xfrm>
              <a:prstGeom prst="line">
                <a:avLst/>
              </a:prstGeom>
              <a:noFill/>
              <a:ln w="38100">
                <a:solidFill>
                  <a:srgbClr val="00B0F0"/>
                </a:solidFill>
                <a:round/>
                <a:headEnd/>
                <a:tailEnd/>
              </a:ln>
            </p:spPr>
          </p:cxnSp>
          <p:cxnSp>
            <p:nvCxnSpPr>
              <p:cNvPr id="119" name="Straight Connector 189"/>
              <p:cNvCxnSpPr>
                <a:cxnSpLocks noChangeShapeType="1"/>
              </p:cNvCxnSpPr>
              <p:nvPr/>
            </p:nvCxnSpPr>
            <p:spPr bwMode="auto">
              <a:xfrm rot="9000000">
                <a:off x="3905825" y="3919629"/>
                <a:ext cx="552447" cy="0"/>
              </a:xfrm>
              <a:prstGeom prst="line">
                <a:avLst/>
              </a:prstGeom>
              <a:noFill/>
              <a:ln w="38100">
                <a:solidFill>
                  <a:srgbClr val="00B0F0"/>
                </a:solidFill>
                <a:round/>
                <a:headEnd/>
                <a:tailEnd/>
              </a:ln>
            </p:spPr>
          </p:cxnSp>
          <p:cxnSp>
            <p:nvCxnSpPr>
              <p:cNvPr id="120" name="Straight Connector 178"/>
              <p:cNvCxnSpPr>
                <a:cxnSpLocks noChangeShapeType="1"/>
              </p:cNvCxnSpPr>
              <p:nvPr/>
            </p:nvCxnSpPr>
            <p:spPr bwMode="auto">
              <a:xfrm rot="5400000">
                <a:off x="4155890" y="3521949"/>
                <a:ext cx="495764" cy="0"/>
              </a:xfrm>
              <a:prstGeom prst="line">
                <a:avLst/>
              </a:prstGeom>
              <a:noFill/>
              <a:ln w="38100">
                <a:solidFill>
                  <a:srgbClr val="00B0F0"/>
                </a:solidFill>
                <a:round/>
                <a:headEnd/>
                <a:tailEnd/>
              </a:ln>
            </p:spPr>
          </p:cxnSp>
          <p:cxnSp>
            <p:nvCxnSpPr>
              <p:cNvPr id="121" name="Straight Connector 181"/>
              <p:cNvCxnSpPr>
                <a:cxnSpLocks noChangeShapeType="1"/>
              </p:cNvCxnSpPr>
              <p:nvPr/>
            </p:nvCxnSpPr>
            <p:spPr bwMode="auto">
              <a:xfrm rot="1800000" flipH="1">
                <a:off x="3410061" y="3919629"/>
                <a:ext cx="542294" cy="0"/>
              </a:xfrm>
              <a:prstGeom prst="line">
                <a:avLst/>
              </a:prstGeom>
              <a:noFill/>
              <a:ln w="38100">
                <a:solidFill>
                  <a:srgbClr val="00B0F0"/>
                </a:solidFill>
                <a:round/>
                <a:headEnd/>
                <a:tailEnd/>
              </a:ln>
            </p:spPr>
          </p:cxnSp>
          <p:cxnSp>
            <p:nvCxnSpPr>
              <p:cNvPr id="122" name="Straight Connector 182"/>
              <p:cNvCxnSpPr>
                <a:cxnSpLocks noChangeShapeType="1"/>
              </p:cNvCxnSpPr>
              <p:nvPr/>
            </p:nvCxnSpPr>
            <p:spPr bwMode="auto">
              <a:xfrm rot="9000000">
                <a:off x="2930371" y="3919629"/>
                <a:ext cx="552448" cy="0"/>
              </a:xfrm>
              <a:prstGeom prst="line">
                <a:avLst/>
              </a:prstGeom>
              <a:noFill/>
              <a:ln w="38100">
                <a:solidFill>
                  <a:srgbClr val="00B0F0"/>
                </a:solidFill>
                <a:round/>
                <a:headEnd/>
                <a:tailEnd/>
              </a:ln>
            </p:spPr>
          </p:cxnSp>
          <p:cxnSp>
            <p:nvCxnSpPr>
              <p:cNvPr id="123" name="Straight Connector 122"/>
              <p:cNvCxnSpPr/>
              <p:nvPr/>
            </p:nvCxnSpPr>
            <p:spPr bwMode="auto">
              <a:xfrm rot="5400000">
                <a:off x="3694545" y="4303164"/>
                <a:ext cx="496607"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24" name="Straight Connector 131"/>
              <p:cNvCxnSpPr>
                <a:cxnSpLocks noChangeShapeType="1"/>
              </p:cNvCxnSpPr>
              <p:nvPr/>
            </p:nvCxnSpPr>
            <p:spPr bwMode="auto">
              <a:xfrm rot="5400000">
                <a:off x="1280126" y="3513461"/>
                <a:ext cx="495764" cy="0"/>
              </a:xfrm>
              <a:prstGeom prst="line">
                <a:avLst/>
              </a:prstGeom>
              <a:noFill/>
              <a:ln w="38100">
                <a:solidFill>
                  <a:srgbClr val="00B0F0"/>
                </a:solidFill>
                <a:round/>
                <a:headEnd/>
                <a:tailEnd/>
              </a:ln>
            </p:spPr>
          </p:cxnSp>
          <p:cxnSp>
            <p:nvCxnSpPr>
              <p:cNvPr id="125" name="Straight Connector 134"/>
              <p:cNvCxnSpPr>
                <a:cxnSpLocks noChangeShapeType="1"/>
              </p:cNvCxnSpPr>
              <p:nvPr/>
            </p:nvCxnSpPr>
            <p:spPr bwMode="auto">
              <a:xfrm rot="1800000" flipH="1">
                <a:off x="2448144" y="3919629"/>
                <a:ext cx="550756" cy="0"/>
              </a:xfrm>
              <a:prstGeom prst="line">
                <a:avLst/>
              </a:prstGeom>
              <a:noFill/>
              <a:ln w="38100">
                <a:solidFill>
                  <a:srgbClr val="00B0F0"/>
                </a:solidFill>
                <a:round/>
                <a:headEnd/>
                <a:tailEnd/>
              </a:ln>
            </p:spPr>
          </p:cxnSp>
          <p:cxnSp>
            <p:nvCxnSpPr>
              <p:cNvPr id="126" name="Straight Connector 135"/>
              <p:cNvCxnSpPr>
                <a:cxnSpLocks noChangeShapeType="1"/>
              </p:cNvCxnSpPr>
              <p:nvPr/>
            </p:nvCxnSpPr>
            <p:spPr bwMode="auto">
              <a:xfrm rot="9000000">
                <a:off x="1962531" y="3919629"/>
                <a:ext cx="549909" cy="0"/>
              </a:xfrm>
              <a:prstGeom prst="line">
                <a:avLst/>
              </a:prstGeom>
              <a:noFill/>
              <a:ln w="38100">
                <a:solidFill>
                  <a:srgbClr val="00B0F0"/>
                </a:solidFill>
                <a:round/>
                <a:headEnd/>
                <a:tailEnd/>
              </a:ln>
            </p:spPr>
          </p:cxnSp>
          <p:cxnSp>
            <p:nvCxnSpPr>
              <p:cNvPr id="127" name="Straight Connector 127"/>
              <p:cNvCxnSpPr>
                <a:cxnSpLocks noChangeShapeType="1"/>
              </p:cNvCxnSpPr>
              <p:nvPr/>
            </p:nvCxnSpPr>
            <p:spPr bwMode="auto">
              <a:xfrm rot="1800000" flipH="1">
                <a:off x="1487072" y="3919629"/>
                <a:ext cx="546525" cy="0"/>
              </a:xfrm>
              <a:prstGeom prst="line">
                <a:avLst/>
              </a:prstGeom>
              <a:noFill/>
              <a:ln w="38100">
                <a:solidFill>
                  <a:srgbClr val="00B0F0"/>
                </a:solidFill>
                <a:round/>
                <a:headEnd/>
                <a:tailEnd/>
              </a:ln>
            </p:spPr>
          </p:cxnSp>
          <p:cxnSp>
            <p:nvCxnSpPr>
              <p:cNvPr id="128" name="Straight Connector 127"/>
              <p:cNvCxnSpPr/>
              <p:nvPr/>
            </p:nvCxnSpPr>
            <p:spPr bwMode="auto">
              <a:xfrm rot="5400000">
                <a:off x="1748115" y="4303164"/>
                <a:ext cx="496607"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29" name="Straight Connector 72"/>
              <p:cNvCxnSpPr>
                <a:cxnSpLocks noChangeShapeType="1"/>
              </p:cNvCxnSpPr>
              <p:nvPr/>
            </p:nvCxnSpPr>
            <p:spPr bwMode="auto">
              <a:xfrm rot="9000000">
                <a:off x="3413446" y="4700500"/>
                <a:ext cx="550755" cy="0"/>
              </a:xfrm>
              <a:prstGeom prst="line">
                <a:avLst/>
              </a:prstGeom>
              <a:noFill/>
              <a:ln w="38100">
                <a:solidFill>
                  <a:srgbClr val="00B0F0"/>
                </a:solidFill>
                <a:round/>
                <a:headEnd/>
                <a:tailEnd/>
              </a:ln>
            </p:spPr>
          </p:cxnSp>
          <p:cxnSp>
            <p:nvCxnSpPr>
              <p:cNvPr id="130" name="Straight Connector 209"/>
              <p:cNvCxnSpPr>
                <a:cxnSpLocks noChangeShapeType="1"/>
              </p:cNvCxnSpPr>
              <p:nvPr/>
            </p:nvCxnSpPr>
            <p:spPr bwMode="auto">
              <a:xfrm rot="1800000" flipH="1">
                <a:off x="2937986" y="4696270"/>
                <a:ext cx="550755" cy="0"/>
              </a:xfrm>
              <a:prstGeom prst="line">
                <a:avLst/>
              </a:prstGeom>
              <a:noFill/>
              <a:ln w="38100">
                <a:solidFill>
                  <a:srgbClr val="00B0F0"/>
                </a:solidFill>
                <a:round/>
                <a:headEnd/>
                <a:tailEnd/>
              </a:ln>
            </p:spPr>
          </p:cxnSp>
          <p:cxnSp>
            <p:nvCxnSpPr>
              <p:cNvPr id="131" name="Straight Connector 201"/>
              <p:cNvCxnSpPr>
                <a:cxnSpLocks noChangeShapeType="1"/>
              </p:cNvCxnSpPr>
              <p:nvPr/>
            </p:nvCxnSpPr>
            <p:spPr bwMode="auto">
              <a:xfrm rot="9000000">
                <a:off x="2445606" y="4696270"/>
                <a:ext cx="544833" cy="0"/>
              </a:xfrm>
              <a:prstGeom prst="line">
                <a:avLst/>
              </a:prstGeom>
              <a:noFill/>
              <a:ln w="38100">
                <a:solidFill>
                  <a:srgbClr val="00B0F0"/>
                </a:solidFill>
                <a:round/>
                <a:headEnd/>
                <a:tailEnd/>
              </a:ln>
            </p:spPr>
          </p:cxnSp>
          <p:cxnSp>
            <p:nvCxnSpPr>
              <p:cNvPr id="132" name="Straight Connector 202"/>
              <p:cNvCxnSpPr>
                <a:cxnSpLocks noChangeShapeType="1"/>
              </p:cNvCxnSpPr>
              <p:nvPr/>
            </p:nvCxnSpPr>
            <p:spPr bwMode="auto">
              <a:xfrm rot="1800000" flipH="1">
                <a:off x="1967608" y="4696270"/>
                <a:ext cx="550756" cy="0"/>
              </a:xfrm>
              <a:prstGeom prst="line">
                <a:avLst/>
              </a:prstGeom>
              <a:noFill/>
              <a:ln w="38100">
                <a:solidFill>
                  <a:srgbClr val="00B0F0"/>
                </a:solidFill>
                <a:round/>
                <a:headEnd/>
                <a:tailEnd/>
              </a:ln>
            </p:spPr>
          </p:cxnSp>
          <p:cxnSp>
            <p:nvCxnSpPr>
              <p:cNvPr id="133" name="Straight Connector 166"/>
              <p:cNvCxnSpPr>
                <a:cxnSpLocks noChangeShapeType="1"/>
              </p:cNvCxnSpPr>
              <p:nvPr/>
            </p:nvCxnSpPr>
            <p:spPr bwMode="auto">
              <a:xfrm rot="1800000" flipH="1">
                <a:off x="3915978" y="4701346"/>
                <a:ext cx="548217" cy="0"/>
              </a:xfrm>
              <a:prstGeom prst="line">
                <a:avLst/>
              </a:prstGeom>
              <a:noFill/>
              <a:ln w="38100">
                <a:solidFill>
                  <a:srgbClr val="00B0F0"/>
                </a:solidFill>
                <a:round/>
                <a:headEnd/>
                <a:tailEnd/>
              </a:ln>
            </p:spPr>
          </p:cxnSp>
          <p:cxnSp>
            <p:nvCxnSpPr>
              <p:cNvPr id="134" name="Straight Connector 154"/>
              <p:cNvCxnSpPr>
                <a:cxnSpLocks noChangeShapeType="1"/>
              </p:cNvCxnSpPr>
              <p:nvPr/>
            </p:nvCxnSpPr>
            <p:spPr bwMode="auto">
              <a:xfrm rot="9000000">
                <a:off x="1487072" y="4696270"/>
                <a:ext cx="552448" cy="0"/>
              </a:xfrm>
              <a:prstGeom prst="line">
                <a:avLst/>
              </a:prstGeom>
              <a:noFill/>
              <a:ln w="38100">
                <a:solidFill>
                  <a:srgbClr val="00B0F0"/>
                </a:solidFill>
                <a:round/>
                <a:headEnd/>
                <a:tailEnd/>
              </a:ln>
            </p:spPr>
          </p:cxnSp>
          <p:cxnSp>
            <p:nvCxnSpPr>
              <p:cNvPr id="135" name="Straight Connector 67"/>
              <p:cNvCxnSpPr>
                <a:cxnSpLocks noChangeShapeType="1"/>
              </p:cNvCxnSpPr>
              <p:nvPr/>
            </p:nvCxnSpPr>
            <p:spPr bwMode="auto">
              <a:xfrm>
                <a:off x="6341390" y="3243683"/>
                <a:ext cx="0" cy="580635"/>
              </a:xfrm>
              <a:prstGeom prst="line">
                <a:avLst/>
              </a:prstGeom>
              <a:noFill/>
              <a:ln w="76200">
                <a:solidFill>
                  <a:srgbClr val="0070C0"/>
                </a:solidFill>
                <a:round/>
                <a:headEnd/>
                <a:tailEnd/>
              </a:ln>
            </p:spPr>
          </p:cxnSp>
          <p:cxnSp>
            <p:nvCxnSpPr>
              <p:cNvPr id="136" name="Straight Connector 196"/>
              <p:cNvCxnSpPr>
                <a:cxnSpLocks noChangeShapeType="1"/>
              </p:cNvCxnSpPr>
              <p:nvPr/>
            </p:nvCxnSpPr>
            <p:spPr bwMode="auto">
              <a:xfrm>
                <a:off x="5380318" y="3243683"/>
                <a:ext cx="0" cy="546686"/>
              </a:xfrm>
              <a:prstGeom prst="line">
                <a:avLst/>
              </a:prstGeom>
              <a:noFill/>
              <a:ln w="76200">
                <a:solidFill>
                  <a:srgbClr val="0070C0"/>
                </a:solidFill>
                <a:round/>
                <a:headEnd/>
                <a:tailEnd/>
              </a:ln>
            </p:spPr>
          </p:cxnSp>
          <p:cxnSp>
            <p:nvCxnSpPr>
              <p:cNvPr id="137" name="Straight Connector 194"/>
              <p:cNvCxnSpPr>
                <a:cxnSpLocks noChangeShapeType="1"/>
              </p:cNvCxnSpPr>
              <p:nvPr/>
            </p:nvCxnSpPr>
            <p:spPr bwMode="auto">
              <a:xfrm rot="5400000">
                <a:off x="5609164" y="2724653"/>
                <a:ext cx="491534" cy="0"/>
              </a:xfrm>
              <a:prstGeom prst="line">
                <a:avLst/>
              </a:prstGeom>
              <a:noFill/>
              <a:ln w="76200">
                <a:solidFill>
                  <a:srgbClr val="0070C0"/>
                </a:solidFill>
                <a:round/>
                <a:headEnd/>
                <a:tailEnd/>
              </a:ln>
            </p:spPr>
          </p:cxnSp>
          <p:cxnSp>
            <p:nvCxnSpPr>
              <p:cNvPr id="138" name="Straight Connector 189"/>
              <p:cNvCxnSpPr>
                <a:cxnSpLocks noChangeShapeType="1"/>
              </p:cNvCxnSpPr>
              <p:nvPr/>
            </p:nvCxnSpPr>
            <p:spPr bwMode="auto">
              <a:xfrm rot="9000000">
                <a:off x="6791469" y="2332525"/>
                <a:ext cx="552447" cy="0"/>
              </a:xfrm>
              <a:prstGeom prst="line">
                <a:avLst/>
              </a:prstGeom>
              <a:noFill/>
              <a:ln w="38100">
                <a:solidFill>
                  <a:srgbClr val="00B0F0"/>
                </a:solidFill>
                <a:round/>
                <a:headEnd/>
                <a:tailEnd/>
              </a:ln>
            </p:spPr>
          </p:cxnSp>
          <p:cxnSp>
            <p:nvCxnSpPr>
              <p:cNvPr id="139" name="Straight Connector 178"/>
              <p:cNvCxnSpPr>
                <a:cxnSpLocks noChangeShapeType="1"/>
              </p:cNvCxnSpPr>
              <p:nvPr/>
            </p:nvCxnSpPr>
            <p:spPr bwMode="auto">
              <a:xfrm rot="5400000">
                <a:off x="6090969" y="1951819"/>
                <a:ext cx="495764" cy="0"/>
              </a:xfrm>
              <a:prstGeom prst="line">
                <a:avLst/>
              </a:prstGeom>
              <a:noFill/>
              <a:ln w="38100">
                <a:solidFill>
                  <a:srgbClr val="00B0F0"/>
                </a:solidFill>
                <a:round/>
                <a:headEnd/>
                <a:tailEnd/>
              </a:ln>
            </p:spPr>
          </p:cxnSp>
          <p:cxnSp>
            <p:nvCxnSpPr>
              <p:cNvPr id="140" name="Straight Connector 181"/>
              <p:cNvCxnSpPr>
                <a:cxnSpLocks noChangeShapeType="1"/>
              </p:cNvCxnSpPr>
              <p:nvPr/>
            </p:nvCxnSpPr>
            <p:spPr bwMode="auto">
              <a:xfrm rot="1800000" flipH="1">
                <a:off x="6295705" y="2332525"/>
                <a:ext cx="542294" cy="0"/>
              </a:xfrm>
              <a:prstGeom prst="line">
                <a:avLst/>
              </a:prstGeom>
              <a:noFill/>
              <a:ln w="38100">
                <a:solidFill>
                  <a:srgbClr val="00B0F0"/>
                </a:solidFill>
                <a:round/>
                <a:headEnd/>
                <a:tailEnd/>
              </a:ln>
            </p:spPr>
          </p:cxnSp>
          <p:cxnSp>
            <p:nvCxnSpPr>
              <p:cNvPr id="141" name="Straight Connector 182"/>
              <p:cNvCxnSpPr>
                <a:cxnSpLocks noChangeShapeType="1"/>
              </p:cNvCxnSpPr>
              <p:nvPr/>
            </p:nvCxnSpPr>
            <p:spPr bwMode="auto">
              <a:xfrm rot="9000000">
                <a:off x="5816015" y="2332525"/>
                <a:ext cx="552448" cy="0"/>
              </a:xfrm>
              <a:prstGeom prst="line">
                <a:avLst/>
              </a:prstGeom>
              <a:noFill/>
              <a:ln w="38100">
                <a:solidFill>
                  <a:srgbClr val="00B0F0"/>
                </a:solidFill>
                <a:round/>
                <a:headEnd/>
                <a:tailEnd/>
              </a:ln>
            </p:spPr>
          </p:cxnSp>
          <p:cxnSp>
            <p:nvCxnSpPr>
              <p:cNvPr id="142" name="Straight Connector 141"/>
              <p:cNvCxnSpPr/>
              <p:nvPr/>
            </p:nvCxnSpPr>
            <p:spPr bwMode="auto">
              <a:xfrm rot="5400000">
                <a:off x="6580664" y="2715905"/>
                <a:ext cx="494512"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43" name="Straight Connector 131"/>
              <p:cNvCxnSpPr>
                <a:cxnSpLocks noChangeShapeType="1"/>
              </p:cNvCxnSpPr>
              <p:nvPr/>
            </p:nvCxnSpPr>
            <p:spPr bwMode="auto">
              <a:xfrm rot="5400000">
                <a:off x="5124822" y="1951819"/>
                <a:ext cx="495764" cy="0"/>
              </a:xfrm>
              <a:prstGeom prst="line">
                <a:avLst/>
              </a:prstGeom>
              <a:noFill/>
              <a:ln w="38100">
                <a:solidFill>
                  <a:srgbClr val="00B0F0"/>
                </a:solidFill>
                <a:round/>
                <a:headEnd/>
                <a:tailEnd/>
              </a:ln>
            </p:spPr>
          </p:cxnSp>
          <p:cxnSp>
            <p:nvCxnSpPr>
              <p:cNvPr id="144" name="Straight Connector 134"/>
              <p:cNvCxnSpPr>
                <a:cxnSpLocks noChangeShapeType="1"/>
              </p:cNvCxnSpPr>
              <p:nvPr/>
            </p:nvCxnSpPr>
            <p:spPr bwMode="auto">
              <a:xfrm rot="1800000" flipH="1">
                <a:off x="5333787" y="2332525"/>
                <a:ext cx="550756" cy="0"/>
              </a:xfrm>
              <a:prstGeom prst="line">
                <a:avLst/>
              </a:prstGeom>
              <a:noFill/>
              <a:ln w="38100">
                <a:solidFill>
                  <a:srgbClr val="00B0F0"/>
                </a:solidFill>
                <a:round/>
                <a:headEnd/>
                <a:tailEnd/>
              </a:ln>
            </p:spPr>
          </p:cxnSp>
          <p:cxnSp>
            <p:nvCxnSpPr>
              <p:cNvPr id="145" name="Straight Connector 135"/>
              <p:cNvCxnSpPr>
                <a:cxnSpLocks noChangeShapeType="1"/>
              </p:cNvCxnSpPr>
              <p:nvPr/>
            </p:nvCxnSpPr>
            <p:spPr bwMode="auto">
              <a:xfrm rot="9000000">
                <a:off x="4848175" y="2332525"/>
                <a:ext cx="549909" cy="0"/>
              </a:xfrm>
              <a:prstGeom prst="line">
                <a:avLst/>
              </a:prstGeom>
              <a:noFill/>
              <a:ln w="38100">
                <a:solidFill>
                  <a:srgbClr val="00B0F0"/>
                </a:solidFill>
                <a:round/>
                <a:headEnd/>
                <a:tailEnd/>
              </a:ln>
            </p:spPr>
          </p:cxnSp>
          <p:cxnSp>
            <p:nvCxnSpPr>
              <p:cNvPr id="146" name="Straight Connector 127"/>
              <p:cNvCxnSpPr>
                <a:cxnSpLocks noChangeShapeType="1"/>
              </p:cNvCxnSpPr>
              <p:nvPr/>
            </p:nvCxnSpPr>
            <p:spPr bwMode="auto">
              <a:xfrm rot="1800000" flipH="1">
                <a:off x="4372715" y="2332525"/>
                <a:ext cx="546525" cy="0"/>
              </a:xfrm>
              <a:prstGeom prst="line">
                <a:avLst/>
              </a:prstGeom>
              <a:noFill/>
              <a:ln w="38100">
                <a:solidFill>
                  <a:srgbClr val="00B0F0"/>
                </a:solidFill>
                <a:round/>
                <a:headEnd/>
                <a:tailEnd/>
              </a:ln>
            </p:spPr>
          </p:cxnSp>
          <p:cxnSp>
            <p:nvCxnSpPr>
              <p:cNvPr id="147" name="Straight Connector 146"/>
              <p:cNvCxnSpPr/>
              <p:nvPr/>
            </p:nvCxnSpPr>
            <p:spPr bwMode="auto">
              <a:xfrm rot="5400000">
                <a:off x="4636331" y="2715905"/>
                <a:ext cx="494512"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48" name="Straight Connector 72"/>
              <p:cNvCxnSpPr>
                <a:cxnSpLocks noChangeShapeType="1"/>
              </p:cNvCxnSpPr>
              <p:nvPr/>
            </p:nvCxnSpPr>
            <p:spPr bwMode="auto">
              <a:xfrm rot="9000000">
                <a:off x="6299089" y="3113396"/>
                <a:ext cx="550755" cy="0"/>
              </a:xfrm>
              <a:prstGeom prst="line">
                <a:avLst/>
              </a:prstGeom>
              <a:noFill/>
              <a:ln w="76200">
                <a:solidFill>
                  <a:srgbClr val="0070C0"/>
                </a:solidFill>
                <a:round/>
                <a:headEnd/>
                <a:tailEnd/>
              </a:ln>
            </p:spPr>
          </p:cxnSp>
          <p:cxnSp>
            <p:nvCxnSpPr>
              <p:cNvPr id="149" name="Straight Connector 209"/>
              <p:cNvCxnSpPr>
                <a:cxnSpLocks noChangeShapeType="1"/>
              </p:cNvCxnSpPr>
              <p:nvPr/>
            </p:nvCxnSpPr>
            <p:spPr bwMode="auto">
              <a:xfrm rot="1800000" flipH="1">
                <a:off x="5823629" y="3109167"/>
                <a:ext cx="550755" cy="0"/>
              </a:xfrm>
              <a:prstGeom prst="line">
                <a:avLst/>
              </a:prstGeom>
              <a:noFill/>
              <a:ln w="76200">
                <a:solidFill>
                  <a:srgbClr val="0070C0"/>
                </a:solidFill>
                <a:round/>
                <a:headEnd/>
                <a:tailEnd/>
              </a:ln>
            </p:spPr>
          </p:cxnSp>
          <p:cxnSp>
            <p:nvCxnSpPr>
              <p:cNvPr id="150" name="Straight Connector 201"/>
              <p:cNvCxnSpPr>
                <a:cxnSpLocks noChangeShapeType="1"/>
              </p:cNvCxnSpPr>
              <p:nvPr/>
            </p:nvCxnSpPr>
            <p:spPr bwMode="auto">
              <a:xfrm rot="9000000">
                <a:off x="5331250" y="3109167"/>
                <a:ext cx="544833" cy="0"/>
              </a:xfrm>
              <a:prstGeom prst="line">
                <a:avLst/>
              </a:prstGeom>
              <a:noFill/>
              <a:ln w="76200">
                <a:solidFill>
                  <a:srgbClr val="0070C0"/>
                </a:solidFill>
                <a:round/>
                <a:headEnd/>
                <a:tailEnd/>
              </a:ln>
            </p:spPr>
          </p:cxnSp>
          <p:cxnSp>
            <p:nvCxnSpPr>
              <p:cNvPr id="151" name="Straight Connector 202"/>
              <p:cNvCxnSpPr>
                <a:cxnSpLocks noChangeShapeType="1"/>
              </p:cNvCxnSpPr>
              <p:nvPr/>
            </p:nvCxnSpPr>
            <p:spPr bwMode="auto">
              <a:xfrm rot="1800000" flipH="1">
                <a:off x="4853251" y="3109167"/>
                <a:ext cx="550756" cy="0"/>
              </a:xfrm>
              <a:prstGeom prst="line">
                <a:avLst/>
              </a:prstGeom>
              <a:noFill/>
              <a:ln w="76200">
                <a:solidFill>
                  <a:srgbClr val="0070C0"/>
                </a:solidFill>
                <a:round/>
                <a:headEnd/>
                <a:tailEnd/>
              </a:ln>
            </p:spPr>
          </p:cxnSp>
          <p:cxnSp>
            <p:nvCxnSpPr>
              <p:cNvPr id="152" name="Straight Connector 166"/>
              <p:cNvCxnSpPr>
                <a:cxnSpLocks noChangeShapeType="1"/>
              </p:cNvCxnSpPr>
              <p:nvPr/>
            </p:nvCxnSpPr>
            <p:spPr bwMode="auto">
              <a:xfrm rot="1800000" flipH="1">
                <a:off x="6801622" y="3114242"/>
                <a:ext cx="548217" cy="0"/>
              </a:xfrm>
              <a:prstGeom prst="line">
                <a:avLst/>
              </a:prstGeom>
              <a:noFill/>
              <a:ln w="38100">
                <a:solidFill>
                  <a:srgbClr val="00B0F0"/>
                </a:solidFill>
                <a:round/>
                <a:headEnd/>
                <a:tailEnd/>
              </a:ln>
            </p:spPr>
          </p:cxnSp>
          <p:cxnSp>
            <p:nvCxnSpPr>
              <p:cNvPr id="153" name="Straight Connector 154"/>
              <p:cNvCxnSpPr>
                <a:cxnSpLocks noChangeShapeType="1"/>
              </p:cNvCxnSpPr>
              <p:nvPr/>
            </p:nvCxnSpPr>
            <p:spPr bwMode="auto">
              <a:xfrm rot="9000000">
                <a:off x="4372715" y="3109167"/>
                <a:ext cx="552448" cy="0"/>
              </a:xfrm>
              <a:prstGeom prst="line">
                <a:avLst/>
              </a:prstGeom>
              <a:noFill/>
              <a:ln w="38100">
                <a:solidFill>
                  <a:srgbClr val="00B0F0"/>
                </a:solidFill>
                <a:round/>
                <a:headEnd/>
                <a:tailEnd/>
              </a:ln>
            </p:spPr>
          </p:cxnSp>
          <p:cxnSp>
            <p:nvCxnSpPr>
              <p:cNvPr id="154" name="Straight Connector 67"/>
              <p:cNvCxnSpPr>
                <a:cxnSpLocks noChangeShapeType="1"/>
              </p:cNvCxnSpPr>
              <p:nvPr/>
            </p:nvCxnSpPr>
            <p:spPr bwMode="auto">
              <a:xfrm rot="5400000">
                <a:off x="6093508" y="5095643"/>
                <a:ext cx="495764" cy="0"/>
              </a:xfrm>
              <a:prstGeom prst="line">
                <a:avLst/>
              </a:prstGeom>
              <a:noFill/>
              <a:ln w="38100">
                <a:solidFill>
                  <a:srgbClr val="00B0F0"/>
                </a:solidFill>
                <a:round/>
                <a:headEnd/>
                <a:tailEnd/>
              </a:ln>
            </p:spPr>
          </p:cxnSp>
          <p:cxnSp>
            <p:nvCxnSpPr>
              <p:cNvPr id="155" name="Straight Connector 196"/>
              <p:cNvCxnSpPr>
                <a:cxnSpLocks noChangeShapeType="1"/>
              </p:cNvCxnSpPr>
              <p:nvPr/>
            </p:nvCxnSpPr>
            <p:spPr bwMode="auto">
              <a:xfrm rot="5400000">
                <a:off x="5132436" y="5095643"/>
                <a:ext cx="495764" cy="0"/>
              </a:xfrm>
              <a:prstGeom prst="line">
                <a:avLst/>
              </a:prstGeom>
              <a:noFill/>
              <a:ln w="38100">
                <a:solidFill>
                  <a:srgbClr val="00B0F0"/>
                </a:solidFill>
                <a:round/>
                <a:headEnd/>
                <a:tailEnd/>
              </a:ln>
            </p:spPr>
          </p:cxnSp>
          <p:cxnSp>
            <p:nvCxnSpPr>
              <p:cNvPr id="156" name="Straight Connector 194"/>
              <p:cNvCxnSpPr>
                <a:cxnSpLocks noChangeShapeType="1"/>
              </p:cNvCxnSpPr>
              <p:nvPr/>
            </p:nvCxnSpPr>
            <p:spPr bwMode="auto">
              <a:xfrm rot="5400000">
                <a:off x="5609164" y="4328731"/>
                <a:ext cx="491534" cy="0"/>
              </a:xfrm>
              <a:prstGeom prst="line">
                <a:avLst/>
              </a:prstGeom>
              <a:noFill/>
              <a:ln w="76200">
                <a:solidFill>
                  <a:srgbClr val="0070C0"/>
                </a:solidFill>
                <a:round/>
                <a:headEnd/>
                <a:tailEnd/>
              </a:ln>
            </p:spPr>
          </p:cxnSp>
          <p:cxnSp>
            <p:nvCxnSpPr>
              <p:cNvPr id="157" name="Straight Connector 189"/>
              <p:cNvCxnSpPr>
                <a:cxnSpLocks noChangeShapeType="1"/>
              </p:cNvCxnSpPr>
              <p:nvPr/>
            </p:nvCxnSpPr>
            <p:spPr bwMode="auto">
              <a:xfrm rot="9000000">
                <a:off x="6791469" y="3936604"/>
                <a:ext cx="552447" cy="0"/>
              </a:xfrm>
              <a:prstGeom prst="line">
                <a:avLst/>
              </a:prstGeom>
              <a:noFill/>
              <a:ln w="38100">
                <a:solidFill>
                  <a:srgbClr val="00B0F0"/>
                </a:solidFill>
                <a:round/>
                <a:headEnd/>
                <a:tailEnd/>
              </a:ln>
            </p:spPr>
          </p:cxnSp>
          <p:cxnSp>
            <p:nvCxnSpPr>
              <p:cNvPr id="158" name="Straight Connector 178"/>
              <p:cNvCxnSpPr>
                <a:cxnSpLocks noChangeShapeType="1"/>
              </p:cNvCxnSpPr>
              <p:nvPr/>
            </p:nvCxnSpPr>
            <p:spPr bwMode="auto">
              <a:xfrm>
                <a:off x="7314878" y="3248605"/>
                <a:ext cx="0" cy="584200"/>
              </a:xfrm>
              <a:prstGeom prst="line">
                <a:avLst/>
              </a:prstGeom>
              <a:noFill/>
              <a:ln w="38100">
                <a:solidFill>
                  <a:srgbClr val="00B0F0"/>
                </a:solidFill>
                <a:round/>
                <a:headEnd/>
                <a:tailEnd/>
              </a:ln>
            </p:spPr>
          </p:cxnSp>
          <p:cxnSp>
            <p:nvCxnSpPr>
              <p:cNvPr id="159" name="Straight Connector 181"/>
              <p:cNvCxnSpPr>
                <a:cxnSpLocks noChangeShapeType="1"/>
              </p:cNvCxnSpPr>
              <p:nvPr/>
            </p:nvCxnSpPr>
            <p:spPr bwMode="auto">
              <a:xfrm rot="1800000" flipH="1">
                <a:off x="6295705" y="3936604"/>
                <a:ext cx="542294" cy="0"/>
              </a:xfrm>
              <a:prstGeom prst="line">
                <a:avLst/>
              </a:prstGeom>
              <a:noFill/>
              <a:ln w="76200">
                <a:solidFill>
                  <a:srgbClr val="0070C0"/>
                </a:solidFill>
                <a:round/>
                <a:headEnd/>
                <a:tailEnd/>
              </a:ln>
            </p:spPr>
          </p:cxnSp>
          <p:cxnSp>
            <p:nvCxnSpPr>
              <p:cNvPr id="160" name="Straight Connector 182"/>
              <p:cNvCxnSpPr>
                <a:cxnSpLocks noChangeShapeType="1"/>
              </p:cNvCxnSpPr>
              <p:nvPr/>
            </p:nvCxnSpPr>
            <p:spPr bwMode="auto">
              <a:xfrm rot="9000000">
                <a:off x="5816015" y="3936604"/>
                <a:ext cx="552448" cy="0"/>
              </a:xfrm>
              <a:prstGeom prst="line">
                <a:avLst/>
              </a:prstGeom>
              <a:noFill/>
              <a:ln w="76200">
                <a:solidFill>
                  <a:srgbClr val="0070C0"/>
                </a:solidFill>
                <a:round/>
                <a:headEnd/>
                <a:tailEnd/>
              </a:ln>
            </p:spPr>
          </p:cxnSp>
          <p:cxnSp>
            <p:nvCxnSpPr>
              <p:cNvPr id="161" name="Straight Connector 160"/>
              <p:cNvCxnSpPr/>
              <p:nvPr/>
            </p:nvCxnSpPr>
            <p:spPr bwMode="auto">
              <a:xfrm rot="5400000">
                <a:off x="6580664" y="4318879"/>
                <a:ext cx="494512"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62" name="Straight Connector 131"/>
              <p:cNvCxnSpPr>
                <a:cxnSpLocks noChangeShapeType="1"/>
              </p:cNvCxnSpPr>
              <p:nvPr/>
            </p:nvCxnSpPr>
            <p:spPr bwMode="auto">
              <a:xfrm rot="5400000">
                <a:off x="4182744" y="5083591"/>
                <a:ext cx="495764" cy="0"/>
              </a:xfrm>
              <a:prstGeom prst="line">
                <a:avLst/>
              </a:prstGeom>
              <a:noFill/>
              <a:ln w="38100">
                <a:solidFill>
                  <a:srgbClr val="00B0F0"/>
                </a:solidFill>
                <a:round/>
                <a:headEnd/>
                <a:tailEnd/>
              </a:ln>
            </p:spPr>
          </p:cxnSp>
          <p:cxnSp>
            <p:nvCxnSpPr>
              <p:cNvPr id="163" name="Straight Connector 134"/>
              <p:cNvCxnSpPr>
                <a:cxnSpLocks noChangeShapeType="1"/>
              </p:cNvCxnSpPr>
              <p:nvPr/>
            </p:nvCxnSpPr>
            <p:spPr bwMode="auto">
              <a:xfrm rot="1800000" flipH="1">
                <a:off x="5333787" y="3936604"/>
                <a:ext cx="550756" cy="0"/>
              </a:xfrm>
              <a:prstGeom prst="line">
                <a:avLst/>
              </a:prstGeom>
              <a:noFill/>
              <a:ln w="76200">
                <a:solidFill>
                  <a:srgbClr val="0070C0"/>
                </a:solidFill>
                <a:round/>
                <a:headEnd/>
                <a:tailEnd/>
              </a:ln>
            </p:spPr>
          </p:cxnSp>
          <p:cxnSp>
            <p:nvCxnSpPr>
              <p:cNvPr id="164" name="Straight Connector 135"/>
              <p:cNvCxnSpPr>
                <a:cxnSpLocks noChangeShapeType="1"/>
              </p:cNvCxnSpPr>
              <p:nvPr/>
            </p:nvCxnSpPr>
            <p:spPr bwMode="auto">
              <a:xfrm rot="9000000">
                <a:off x="4848175" y="3936604"/>
                <a:ext cx="549909" cy="0"/>
              </a:xfrm>
              <a:prstGeom prst="line">
                <a:avLst/>
              </a:prstGeom>
              <a:noFill/>
              <a:ln w="76200">
                <a:solidFill>
                  <a:srgbClr val="0070C0"/>
                </a:solidFill>
                <a:round/>
                <a:headEnd/>
                <a:tailEnd/>
              </a:ln>
            </p:spPr>
          </p:cxnSp>
          <p:cxnSp>
            <p:nvCxnSpPr>
              <p:cNvPr id="165" name="Straight Connector 127"/>
              <p:cNvCxnSpPr>
                <a:cxnSpLocks noChangeShapeType="1"/>
              </p:cNvCxnSpPr>
              <p:nvPr/>
            </p:nvCxnSpPr>
            <p:spPr bwMode="auto">
              <a:xfrm rot="1800000" flipH="1">
                <a:off x="4372715" y="3936604"/>
                <a:ext cx="546525" cy="0"/>
              </a:xfrm>
              <a:prstGeom prst="line">
                <a:avLst/>
              </a:prstGeom>
              <a:noFill/>
              <a:ln w="38100">
                <a:solidFill>
                  <a:srgbClr val="00B0F0"/>
                </a:solidFill>
                <a:round/>
                <a:headEnd/>
                <a:tailEnd/>
              </a:ln>
            </p:spPr>
          </p:cxnSp>
          <p:cxnSp>
            <p:nvCxnSpPr>
              <p:cNvPr id="166" name="Straight Connector 165"/>
              <p:cNvCxnSpPr/>
              <p:nvPr/>
            </p:nvCxnSpPr>
            <p:spPr bwMode="auto">
              <a:xfrm rot="5400000">
                <a:off x="4636331" y="4318879"/>
                <a:ext cx="494512" cy="0"/>
              </a:xfrm>
              <a:prstGeom prst="line">
                <a:avLst/>
              </a:prstGeom>
              <a:ln w="381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67" name="Straight Connector 72"/>
              <p:cNvCxnSpPr>
                <a:cxnSpLocks noChangeShapeType="1"/>
              </p:cNvCxnSpPr>
              <p:nvPr/>
            </p:nvCxnSpPr>
            <p:spPr bwMode="auto">
              <a:xfrm rot="9000000">
                <a:off x="6299089" y="4717475"/>
                <a:ext cx="550755" cy="0"/>
              </a:xfrm>
              <a:prstGeom prst="line">
                <a:avLst/>
              </a:prstGeom>
              <a:noFill/>
              <a:ln w="38100">
                <a:solidFill>
                  <a:srgbClr val="00B0F0"/>
                </a:solidFill>
                <a:round/>
                <a:headEnd/>
                <a:tailEnd/>
              </a:ln>
            </p:spPr>
          </p:cxnSp>
          <p:cxnSp>
            <p:nvCxnSpPr>
              <p:cNvPr id="168" name="Straight Connector 209"/>
              <p:cNvCxnSpPr>
                <a:cxnSpLocks noChangeShapeType="1"/>
              </p:cNvCxnSpPr>
              <p:nvPr/>
            </p:nvCxnSpPr>
            <p:spPr bwMode="auto">
              <a:xfrm rot="1800000" flipH="1">
                <a:off x="5823629" y="4713245"/>
                <a:ext cx="550755" cy="0"/>
              </a:xfrm>
              <a:prstGeom prst="line">
                <a:avLst/>
              </a:prstGeom>
              <a:noFill/>
              <a:ln w="38100">
                <a:solidFill>
                  <a:srgbClr val="00B0F0"/>
                </a:solidFill>
                <a:round/>
                <a:headEnd/>
                <a:tailEnd/>
              </a:ln>
            </p:spPr>
          </p:cxnSp>
          <p:cxnSp>
            <p:nvCxnSpPr>
              <p:cNvPr id="169" name="Straight Connector 201"/>
              <p:cNvCxnSpPr>
                <a:cxnSpLocks noChangeShapeType="1"/>
              </p:cNvCxnSpPr>
              <p:nvPr/>
            </p:nvCxnSpPr>
            <p:spPr bwMode="auto">
              <a:xfrm rot="9000000">
                <a:off x="5331250" y="4713245"/>
                <a:ext cx="544833" cy="0"/>
              </a:xfrm>
              <a:prstGeom prst="line">
                <a:avLst/>
              </a:prstGeom>
              <a:noFill/>
              <a:ln w="38100">
                <a:solidFill>
                  <a:srgbClr val="00B0F0"/>
                </a:solidFill>
                <a:round/>
                <a:headEnd/>
                <a:tailEnd/>
              </a:ln>
            </p:spPr>
          </p:cxnSp>
          <p:cxnSp>
            <p:nvCxnSpPr>
              <p:cNvPr id="170" name="Straight Connector 202"/>
              <p:cNvCxnSpPr>
                <a:cxnSpLocks noChangeShapeType="1"/>
              </p:cNvCxnSpPr>
              <p:nvPr/>
            </p:nvCxnSpPr>
            <p:spPr bwMode="auto">
              <a:xfrm rot="1800000" flipH="1">
                <a:off x="4853251" y="4713245"/>
                <a:ext cx="550756" cy="0"/>
              </a:xfrm>
              <a:prstGeom prst="line">
                <a:avLst/>
              </a:prstGeom>
              <a:noFill/>
              <a:ln w="38100">
                <a:solidFill>
                  <a:srgbClr val="00B0F0"/>
                </a:solidFill>
                <a:round/>
                <a:headEnd/>
                <a:tailEnd/>
              </a:ln>
            </p:spPr>
          </p:cxnSp>
          <p:cxnSp>
            <p:nvCxnSpPr>
              <p:cNvPr id="171" name="Straight Connector 166"/>
              <p:cNvCxnSpPr>
                <a:cxnSpLocks noChangeShapeType="1"/>
              </p:cNvCxnSpPr>
              <p:nvPr/>
            </p:nvCxnSpPr>
            <p:spPr bwMode="auto">
              <a:xfrm rot="1800000" flipH="1">
                <a:off x="6801622" y="4718320"/>
                <a:ext cx="548217" cy="0"/>
              </a:xfrm>
              <a:prstGeom prst="line">
                <a:avLst/>
              </a:prstGeom>
              <a:noFill/>
              <a:ln w="38100">
                <a:solidFill>
                  <a:srgbClr val="00B0F0"/>
                </a:solidFill>
                <a:round/>
                <a:headEnd/>
                <a:tailEnd/>
              </a:ln>
            </p:spPr>
          </p:cxnSp>
          <p:cxnSp>
            <p:nvCxnSpPr>
              <p:cNvPr id="172" name="Straight Connector 154"/>
              <p:cNvCxnSpPr>
                <a:cxnSpLocks noChangeShapeType="1"/>
              </p:cNvCxnSpPr>
              <p:nvPr/>
            </p:nvCxnSpPr>
            <p:spPr bwMode="auto">
              <a:xfrm rot="9000000">
                <a:off x="4372715" y="4713245"/>
                <a:ext cx="552448" cy="0"/>
              </a:xfrm>
              <a:prstGeom prst="line">
                <a:avLst/>
              </a:prstGeom>
              <a:noFill/>
              <a:ln w="38100">
                <a:solidFill>
                  <a:srgbClr val="00B0F0"/>
                </a:solidFill>
                <a:round/>
                <a:headEnd/>
                <a:tailEnd/>
              </a:ln>
            </p:spPr>
          </p:cxnSp>
          <p:cxnSp>
            <p:nvCxnSpPr>
              <p:cNvPr id="173" name="Straight Connector 131"/>
              <p:cNvCxnSpPr>
                <a:cxnSpLocks noChangeShapeType="1"/>
              </p:cNvCxnSpPr>
              <p:nvPr/>
            </p:nvCxnSpPr>
            <p:spPr bwMode="auto">
              <a:xfrm rot="5400000">
                <a:off x="4165769" y="1943332"/>
                <a:ext cx="495764" cy="0"/>
              </a:xfrm>
              <a:prstGeom prst="line">
                <a:avLst/>
              </a:prstGeom>
              <a:noFill/>
              <a:ln w="38100">
                <a:solidFill>
                  <a:srgbClr val="00B0F0"/>
                </a:solidFill>
                <a:round/>
                <a:headEnd/>
                <a:tailEnd/>
              </a:ln>
            </p:spPr>
          </p:cxnSp>
          <p:cxnSp>
            <p:nvCxnSpPr>
              <p:cNvPr id="175" name="Straight Connector 127"/>
              <p:cNvCxnSpPr>
                <a:cxnSpLocks noChangeShapeType="1"/>
              </p:cNvCxnSpPr>
              <p:nvPr/>
            </p:nvCxnSpPr>
            <p:spPr bwMode="auto">
              <a:xfrm rot="1800000" flipH="1">
                <a:off x="1003301" y="3079398"/>
                <a:ext cx="546525" cy="0"/>
              </a:xfrm>
              <a:prstGeom prst="line">
                <a:avLst/>
              </a:prstGeom>
              <a:noFill/>
              <a:ln w="38100">
                <a:solidFill>
                  <a:srgbClr val="00B0F0"/>
                </a:solidFill>
                <a:round/>
                <a:headEnd/>
                <a:tailEnd/>
              </a:ln>
            </p:spPr>
          </p:cxnSp>
          <p:cxnSp>
            <p:nvCxnSpPr>
              <p:cNvPr id="176" name="Straight Connector 189"/>
              <p:cNvCxnSpPr>
                <a:cxnSpLocks noChangeShapeType="1"/>
              </p:cNvCxnSpPr>
              <p:nvPr/>
            </p:nvCxnSpPr>
            <p:spPr bwMode="auto">
              <a:xfrm rot="9000000">
                <a:off x="7275239" y="3087885"/>
                <a:ext cx="552447" cy="0"/>
              </a:xfrm>
              <a:prstGeom prst="line">
                <a:avLst/>
              </a:prstGeom>
              <a:noFill/>
              <a:ln w="38100">
                <a:solidFill>
                  <a:srgbClr val="00B0F0"/>
                </a:solidFill>
                <a:round/>
                <a:headEnd/>
                <a:tailEnd/>
              </a:ln>
            </p:spPr>
          </p:cxnSp>
          <p:cxnSp>
            <p:nvCxnSpPr>
              <p:cNvPr id="177" name="Straight Connector 196"/>
              <p:cNvCxnSpPr>
                <a:cxnSpLocks noChangeShapeType="1"/>
              </p:cNvCxnSpPr>
              <p:nvPr/>
            </p:nvCxnSpPr>
            <p:spPr bwMode="auto">
              <a:xfrm rot="1800000" flipH="1">
                <a:off x="7285393" y="3954474"/>
                <a:ext cx="548217" cy="0"/>
              </a:xfrm>
              <a:prstGeom prst="line">
                <a:avLst/>
              </a:prstGeom>
              <a:noFill/>
              <a:ln w="38100">
                <a:solidFill>
                  <a:srgbClr val="00B0F0"/>
                </a:solidFill>
                <a:round/>
                <a:headEnd/>
                <a:tailEnd/>
              </a:ln>
            </p:spPr>
          </p:cxnSp>
          <p:cxnSp>
            <p:nvCxnSpPr>
              <p:cNvPr id="178" name="Straight Connector 154"/>
              <p:cNvCxnSpPr>
                <a:cxnSpLocks noChangeShapeType="1"/>
              </p:cNvCxnSpPr>
              <p:nvPr/>
            </p:nvCxnSpPr>
            <p:spPr bwMode="auto">
              <a:xfrm rot="9000000">
                <a:off x="1011789" y="3906964"/>
                <a:ext cx="552448" cy="0"/>
              </a:xfrm>
              <a:prstGeom prst="line">
                <a:avLst/>
              </a:prstGeom>
              <a:noFill/>
              <a:ln w="38100">
                <a:solidFill>
                  <a:srgbClr val="00B0F0"/>
                </a:solidFill>
                <a:round/>
                <a:headEnd/>
                <a:tailEnd/>
              </a:ln>
            </p:spPr>
          </p:cxnSp>
        </p:grpSp>
        <p:sp>
          <p:nvSpPr>
            <p:cNvPr id="95" name="TextBox 4"/>
            <p:cNvSpPr txBox="1">
              <a:spLocks noChangeArrowheads="1"/>
            </p:cNvSpPr>
            <p:nvPr/>
          </p:nvSpPr>
          <p:spPr bwMode="auto">
            <a:xfrm>
              <a:off x="4776878" y="3408110"/>
              <a:ext cx="339725" cy="461963"/>
            </a:xfrm>
            <a:prstGeom prst="rect">
              <a:avLst/>
            </a:prstGeom>
            <a:noFill/>
            <a:ln w="9525">
              <a:noFill/>
              <a:miter lim="800000"/>
              <a:headEnd/>
              <a:tailEnd/>
            </a:ln>
          </p:spPr>
          <p:txBody>
            <a:bodyPr wrap="none">
              <a:spAutoFit/>
            </a:bodyPr>
            <a:lstStyle/>
            <a:p>
              <a:r>
                <a:rPr lang="en-US"/>
                <a:t>v</a:t>
              </a:r>
            </a:p>
          </p:txBody>
        </p:sp>
        <p:sp>
          <p:nvSpPr>
            <p:cNvPr id="96" name="TextBox 96"/>
            <p:cNvSpPr txBox="1">
              <a:spLocks noChangeArrowheads="1"/>
            </p:cNvSpPr>
            <p:nvPr/>
          </p:nvSpPr>
          <p:spPr bwMode="auto">
            <a:xfrm>
              <a:off x="7340600" y="3828693"/>
              <a:ext cx="355600" cy="461963"/>
            </a:xfrm>
            <a:prstGeom prst="rect">
              <a:avLst/>
            </a:prstGeom>
            <a:noFill/>
            <a:ln w="9525">
              <a:noFill/>
              <a:miter lim="800000"/>
              <a:headEnd/>
              <a:tailEnd/>
            </a:ln>
          </p:spPr>
          <p:txBody>
            <a:bodyPr wrap="none">
              <a:spAutoFit/>
            </a:bodyPr>
            <a:lstStyle/>
            <a:p>
              <a:r>
                <a:rPr lang="en-US" dirty="0"/>
                <a:t>p</a:t>
              </a:r>
            </a:p>
          </p:txBody>
        </p:sp>
      </p:grpSp>
      <p:sp>
        <p:nvSpPr>
          <p:cNvPr id="184" name="TextBox 183"/>
          <p:cNvSpPr txBox="1"/>
          <p:nvPr/>
        </p:nvSpPr>
        <p:spPr>
          <a:xfrm>
            <a:off x="571500" y="6076950"/>
            <a:ext cx="269626" cy="461665"/>
          </a:xfrm>
          <a:prstGeom prst="rect">
            <a:avLst/>
          </a:prstGeom>
          <a:noFill/>
        </p:spPr>
        <p:txBody>
          <a:bodyPr wrap="none" rtlCol="0">
            <a:spAutoFit/>
          </a:bodyPr>
          <a:lstStyle/>
          <a:p>
            <a:r>
              <a:rPr lang="en-US" dirty="0" smtClean="0"/>
              <a:t> </a:t>
            </a:r>
            <a:endParaRPr lang="en-US" dirty="0"/>
          </a:p>
        </p:txBody>
      </p:sp>
      <p:sp>
        <p:nvSpPr>
          <p:cNvPr id="185" name="TextBox 184"/>
          <p:cNvSpPr txBox="1"/>
          <p:nvPr/>
        </p:nvSpPr>
        <p:spPr>
          <a:xfrm>
            <a:off x="514350" y="6076950"/>
            <a:ext cx="1372492" cy="461665"/>
          </a:xfrm>
          <a:prstGeom prst="rect">
            <a:avLst/>
          </a:prstGeom>
          <a:noFill/>
        </p:spPr>
        <p:txBody>
          <a:bodyPr wrap="none" rtlCol="0">
            <a:spAutoFit/>
          </a:bodyPr>
          <a:lstStyle/>
          <a:p>
            <a:r>
              <a:rPr lang="en-US" i="1" dirty="0" err="1" smtClean="0">
                <a:latin typeface="Times New Roman" pitchFamily="18" charset="0"/>
                <a:cs typeface="Times New Roman" pitchFamily="18" charset="0"/>
              </a:rPr>
              <a:t>Q</a:t>
            </a:r>
            <a:r>
              <a:rPr lang="en-US" baseline="-25000" dirty="0" err="1" smtClean="0"/>
              <a:t>v</a:t>
            </a:r>
            <a:r>
              <a:rPr lang="en-US" dirty="0" smtClean="0"/>
              <a:t> = 0,1 </a:t>
            </a:r>
            <a:endParaRPr lang="en-US" dirty="0"/>
          </a:p>
        </p:txBody>
      </p:sp>
      <p:sp>
        <p:nvSpPr>
          <p:cNvPr id="186" name="TextBox 185"/>
          <p:cNvSpPr txBox="1"/>
          <p:nvPr/>
        </p:nvSpPr>
        <p:spPr>
          <a:xfrm>
            <a:off x="2371725" y="6076950"/>
            <a:ext cx="1348446" cy="461665"/>
          </a:xfrm>
          <a:prstGeom prst="rect">
            <a:avLst/>
          </a:prstGeom>
          <a:noFill/>
        </p:spPr>
        <p:txBody>
          <a:bodyPr wrap="none" rtlCol="0">
            <a:spAutoFit/>
          </a:bodyPr>
          <a:lstStyle/>
          <a:p>
            <a:r>
              <a:rPr lang="en-US" i="1" dirty="0" smtClean="0">
                <a:latin typeface="Times New Roman" pitchFamily="18" charset="0"/>
                <a:cs typeface="Times New Roman" pitchFamily="18" charset="0"/>
              </a:rPr>
              <a:t>B</a:t>
            </a:r>
            <a:r>
              <a:rPr lang="en-US" baseline="-25000" dirty="0" smtClean="0"/>
              <a:t>p</a:t>
            </a:r>
            <a:r>
              <a:rPr lang="en-US" dirty="0" smtClean="0"/>
              <a:t> = 0,1 </a:t>
            </a:r>
            <a:endParaRPr lang="en-US" dirty="0"/>
          </a:p>
        </p:txBody>
      </p:sp>
      <p:sp>
        <p:nvSpPr>
          <p:cNvPr id="179" name="TextBox 178"/>
          <p:cNvSpPr txBox="1"/>
          <p:nvPr/>
        </p:nvSpPr>
        <p:spPr>
          <a:xfrm>
            <a:off x="6202079" y="342900"/>
            <a:ext cx="2945230" cy="400110"/>
          </a:xfrm>
          <a:prstGeom prst="rect">
            <a:avLst/>
          </a:prstGeom>
          <a:noFill/>
        </p:spPr>
        <p:txBody>
          <a:bodyPr wrap="none" rtlCol="0">
            <a:spAutoFit/>
          </a:bodyPr>
          <a:lstStyle/>
          <a:p>
            <a:r>
              <a:rPr lang="en-US" sz="2000" dirty="0" smtClean="0">
                <a:solidFill>
                  <a:schemeClr val="accent6"/>
                </a:solidFill>
              </a:rPr>
              <a:t>Levin &amp; </a:t>
            </a:r>
            <a:r>
              <a:rPr lang="en-US" sz="2000" dirty="0" err="1" smtClean="0">
                <a:solidFill>
                  <a:schemeClr val="accent6"/>
                </a:solidFill>
              </a:rPr>
              <a:t>Wen</a:t>
            </a:r>
            <a:r>
              <a:rPr lang="en-US" sz="2000" dirty="0" smtClean="0">
                <a:solidFill>
                  <a:schemeClr val="accent6"/>
                </a:solidFill>
              </a:rPr>
              <a:t>, PRB 2005</a:t>
            </a:r>
            <a:endParaRPr lang="en-US" sz="2000" dirty="0">
              <a:solidFill>
                <a:schemeClr val="accent6"/>
              </a:solidFill>
            </a:endParaRPr>
          </a:p>
        </p:txBody>
      </p:sp>
    </p:spTree>
    <p:extLst>
      <p:ext uri="{BB962C8B-B14F-4D97-AF65-F5344CB8AC3E}">
        <p14:creationId xmlns:p14="http://schemas.microsoft.com/office/powerpoint/2010/main" val="36334484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06525"/>
            <a:ext cx="9144000"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0188"/>
            <a:ext cx="91440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extBox 1"/>
          <p:cNvSpPr txBox="1">
            <a:spLocks noChangeArrowheads="1"/>
          </p:cNvSpPr>
          <p:nvPr/>
        </p:nvSpPr>
        <p:spPr bwMode="auto">
          <a:xfrm>
            <a:off x="1349375" y="4651375"/>
            <a:ext cx="77946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000"/>
              <a:t>No gate action among the three qubits</a:t>
            </a:r>
          </a:p>
          <a:p>
            <a:pPr eaLnBrk="1" hangingPunct="1">
              <a:buFont typeface="Arial" charset="0"/>
              <a:buChar char="•"/>
            </a:pPr>
            <a:r>
              <a:rPr lang="en-US" sz="2000"/>
              <a:t>Three qubits coupled dispersively to each of two nearly degenerate resonant modes</a:t>
            </a:r>
          </a:p>
          <a:p>
            <a:pPr eaLnBrk="1" hangingPunct="1">
              <a:buFont typeface="Arial" charset="0"/>
              <a:buChar char="•"/>
            </a:pPr>
            <a:r>
              <a:rPr lang="en-US" sz="2000"/>
              <a:t>Measurement by reflectometry: tone in at + port, detect phase of tone out at – port</a:t>
            </a:r>
          </a:p>
          <a:p>
            <a:pPr eaLnBrk="1" hangingPunct="1">
              <a:buFont typeface="Arial" charset="0"/>
              <a:buChar char="•"/>
            </a:pPr>
            <a:r>
              <a:rPr lang="en-US" sz="2000"/>
              <a:t>Designed as quantum eraser: measures only ZZZ (parity)</a:t>
            </a:r>
          </a:p>
        </p:txBody>
      </p:sp>
      <p:sp>
        <p:nvSpPr>
          <p:cNvPr id="157700" name="TextBox 5"/>
          <p:cNvSpPr txBox="1">
            <a:spLocks noChangeArrowheads="1"/>
          </p:cNvSpPr>
          <p:nvPr/>
        </p:nvSpPr>
        <p:spPr bwMode="auto">
          <a:xfrm>
            <a:off x="3286125" y="0"/>
            <a:ext cx="170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arXiv:1205.1910 </a:t>
            </a:r>
          </a:p>
        </p:txBody>
      </p:sp>
    </p:spTree>
    <p:extLst>
      <p:ext uri="{BB962C8B-B14F-4D97-AF65-F5344CB8AC3E}">
        <p14:creationId xmlns:p14="http://schemas.microsoft.com/office/powerpoint/2010/main" val="2489564623"/>
      </p:ext>
    </p:extLst>
  </p:cSld>
  <p:clrMapOvr>
    <a:masterClrMapping/>
  </p:clrMapOvr>
  <mc:AlternateContent xmlns:mc="http://schemas.openxmlformats.org/markup-compatibility/2006">
    <mc:Choice xmlns:p14="http://schemas.microsoft.com/office/powerpoint/2010/main" Requires="p14">
      <p:transition spd="slow" p14:dur="2000" advTm="9563"/>
    </mc:Choice>
    <mc:Fallback>
      <p:transition xmlns:p14="http://schemas.microsoft.com/office/powerpoint/2010/main" spd="slow" advTm="9563"/>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1125" y="2963863"/>
            <a:ext cx="46609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0" y="650875"/>
            <a:ext cx="6199188"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TextBox 6"/>
          <p:cNvSpPr txBox="1">
            <a:spLocks noChangeArrowheads="1"/>
          </p:cNvSpPr>
          <p:nvPr/>
        </p:nvSpPr>
        <p:spPr bwMode="auto">
          <a:xfrm>
            <a:off x="1171575" y="4386263"/>
            <a:ext cx="65484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s</a:t>
            </a:r>
            <a:r>
              <a:rPr lang="en-US" baseline="-25000"/>
              <a:t>1</a:t>
            </a:r>
            <a:r>
              <a:rPr lang="en-US"/>
              <a:t>, s</a:t>
            </a:r>
            <a:r>
              <a:rPr lang="en-US" baseline="-25000"/>
              <a:t>2</a:t>
            </a:r>
            <a:r>
              <a:rPr lang="en-US"/>
              <a:t>, s</a:t>
            </a:r>
            <a:r>
              <a:rPr lang="en-US" baseline="-25000"/>
              <a:t>3</a:t>
            </a:r>
            <a:r>
              <a:rPr lang="en-US"/>
              <a:t> are the states of the three qubits (0,1)</a:t>
            </a:r>
          </a:p>
          <a:p>
            <a:pPr eaLnBrk="1" hangingPunct="1"/>
            <a:endParaRPr lang="en-US"/>
          </a:p>
          <a:p>
            <a:pPr eaLnBrk="1" hangingPunct="1"/>
            <a:r>
              <a:rPr lang="el-GR"/>
              <a:t>χ</a:t>
            </a:r>
            <a:r>
              <a:rPr lang="en-US" baseline="-25000"/>
              <a:t>i</a:t>
            </a:r>
            <a:r>
              <a:rPr lang="en-US"/>
              <a:t>  is dispersive shift parameter</a:t>
            </a:r>
          </a:p>
          <a:p>
            <a:pPr eaLnBrk="1" hangingPunct="1"/>
            <a:endParaRPr lang="en-US"/>
          </a:p>
          <a:p>
            <a:pPr eaLnBrk="1" hangingPunct="1"/>
            <a:r>
              <a:rPr lang="en-US"/>
              <a:t>Dispersive coupling is the same for each qubit </a:t>
            </a:r>
          </a:p>
          <a:p>
            <a:pPr eaLnBrk="1" hangingPunct="1"/>
            <a:r>
              <a:rPr lang="en-US"/>
              <a:t>  and the same on both resonators (a and b)</a:t>
            </a:r>
          </a:p>
        </p:txBody>
      </p:sp>
      <p:sp>
        <p:nvSpPr>
          <p:cNvPr id="181252" name="TextBox 7"/>
          <p:cNvSpPr txBox="1">
            <a:spLocks noChangeArrowheads="1"/>
          </p:cNvSpPr>
          <p:nvPr/>
        </p:nvSpPr>
        <p:spPr bwMode="auto">
          <a:xfrm>
            <a:off x="6518275" y="3468688"/>
            <a:ext cx="1108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a:t>χ</a:t>
            </a:r>
            <a:r>
              <a:rPr lang="en-US"/>
              <a:t>=g</a:t>
            </a:r>
            <a:r>
              <a:rPr lang="en-US" baseline="30000"/>
              <a:t>2</a:t>
            </a:r>
            <a:r>
              <a:rPr lang="en-US"/>
              <a:t>/Δ</a:t>
            </a:r>
          </a:p>
        </p:txBody>
      </p:sp>
      <p:sp>
        <p:nvSpPr>
          <p:cNvPr id="181253" name="TextBox 1"/>
          <p:cNvSpPr txBox="1">
            <a:spLocks noChangeArrowheads="1"/>
          </p:cNvSpPr>
          <p:nvPr/>
        </p:nvSpPr>
        <p:spPr bwMode="auto">
          <a:xfrm>
            <a:off x="111125" y="0"/>
            <a:ext cx="8767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 two-resonator device for measuring the parity of three qubits:</a:t>
            </a:r>
          </a:p>
        </p:txBody>
      </p:sp>
    </p:spTree>
    <p:extLst>
      <p:ext uri="{BB962C8B-B14F-4D97-AF65-F5344CB8AC3E}">
        <p14:creationId xmlns:p14="http://schemas.microsoft.com/office/powerpoint/2010/main" val="1543073796"/>
      </p:ext>
    </p:extLst>
  </p:cSld>
  <p:clrMapOvr>
    <a:masterClrMapping/>
  </p:clrMapOvr>
  <mc:AlternateContent xmlns:mc="http://schemas.openxmlformats.org/markup-compatibility/2006">
    <mc:Choice xmlns:p14="http://schemas.microsoft.com/office/powerpoint/2010/main" Requires="p14">
      <p:transition spd="slow" p14:dur="2000" advTm="9563"/>
    </mc:Choice>
    <mc:Fallback>
      <p:transition xmlns:p14="http://schemas.microsoft.com/office/powerpoint/2010/main" spd="slow" advTm="9563"/>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150" y="2411413"/>
            <a:ext cx="5273675"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4054475"/>
            <a:ext cx="6835775"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3613" y="6197600"/>
            <a:ext cx="1296987"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199188"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7" name="TextBox 6"/>
          <p:cNvSpPr txBox="1">
            <a:spLocks noChangeArrowheads="1"/>
          </p:cNvSpPr>
          <p:nvPr/>
        </p:nvSpPr>
        <p:spPr bwMode="auto">
          <a:xfrm>
            <a:off x="5521325" y="2447925"/>
            <a:ext cx="36226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Wave impedance </a:t>
            </a:r>
          </a:p>
          <a:p>
            <a:pPr eaLnBrk="1" hangingPunct="1"/>
            <a:r>
              <a:rPr lang="en-US"/>
              <a:t>“looking into” port A</a:t>
            </a:r>
          </a:p>
          <a:p>
            <a:pPr eaLnBrk="1" hangingPunct="1"/>
            <a:r>
              <a:rPr lang="en-US"/>
              <a:t>(transmission line theory)</a:t>
            </a:r>
          </a:p>
        </p:txBody>
      </p:sp>
      <p:sp>
        <p:nvSpPr>
          <p:cNvPr id="182278" name="TextBox 7"/>
          <p:cNvSpPr txBox="1">
            <a:spLocks noChangeArrowheads="1"/>
          </p:cNvSpPr>
          <p:nvPr/>
        </p:nvSpPr>
        <p:spPr bwMode="auto">
          <a:xfrm>
            <a:off x="184150" y="5507038"/>
            <a:ext cx="512286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Reflection coefficient of full structure</a:t>
            </a:r>
          </a:p>
          <a:p>
            <a:pPr eaLnBrk="1" hangingPunct="1"/>
            <a:endParaRPr lang="en-US"/>
          </a:p>
          <a:p>
            <a:pPr eaLnBrk="1" hangingPunct="1"/>
            <a:r>
              <a:rPr lang="en-US"/>
              <a:t>NB</a:t>
            </a:r>
          </a:p>
        </p:txBody>
      </p:sp>
      <p:sp>
        <p:nvSpPr>
          <p:cNvPr id="182279" name="TextBox 9"/>
          <p:cNvSpPr txBox="1">
            <a:spLocks noChangeArrowheads="1"/>
          </p:cNvSpPr>
          <p:nvPr/>
        </p:nvSpPr>
        <p:spPr bwMode="auto">
          <a:xfrm>
            <a:off x="7540625" y="4535488"/>
            <a:ext cx="1128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(Z</a:t>
            </a:r>
            <a:r>
              <a:rPr lang="en-US" sz="1800" baseline="-25000"/>
              <a:t>0</a:t>
            </a:r>
            <a:r>
              <a:rPr lang="en-US" sz="1800"/>
              <a:t>=50Ω)</a:t>
            </a:r>
          </a:p>
        </p:txBody>
      </p:sp>
      <p:pic>
        <p:nvPicPr>
          <p:cNvPr id="2" name="Picture 1"/>
          <p:cNvPicPr>
            <a:picLocks noChangeAspect="1"/>
          </p:cNvPicPr>
          <p:nvPr/>
        </p:nvPicPr>
        <p:blipFill>
          <a:blip r:embed="rId6"/>
          <a:stretch>
            <a:fillRect/>
          </a:stretch>
        </p:blipFill>
        <p:spPr>
          <a:xfrm>
            <a:off x="6342948" y="0"/>
            <a:ext cx="2801051" cy="2059879"/>
          </a:xfrm>
          <a:prstGeom prst="rect">
            <a:avLst/>
          </a:prstGeom>
        </p:spPr>
      </p:pic>
    </p:spTree>
    <p:extLst>
      <p:ext uri="{BB962C8B-B14F-4D97-AF65-F5344CB8AC3E}">
        <p14:creationId xmlns:p14="http://schemas.microsoft.com/office/powerpoint/2010/main" val="724569617"/>
      </p:ext>
    </p:extLst>
  </p:cSld>
  <p:clrMapOvr>
    <a:masterClrMapping/>
  </p:clrMapOvr>
  <mc:AlternateContent xmlns:mc="http://schemas.openxmlformats.org/markup-compatibility/2006">
    <mc:Choice xmlns:p14="http://schemas.microsoft.com/office/powerpoint/2010/main" Requires="p14">
      <p:transition spd="slow" p14:dur="2000" advTm="9563"/>
    </mc:Choice>
    <mc:Fallback>
      <p:transition xmlns:p14="http://schemas.microsoft.com/office/powerpoint/2010/main" spd="slow" advTm="9563"/>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5500" y="0"/>
            <a:ext cx="7470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Box 2"/>
          <p:cNvSpPr txBox="1">
            <a:spLocks noChangeArrowheads="1"/>
          </p:cNvSpPr>
          <p:nvPr/>
        </p:nvSpPr>
        <p:spPr bwMode="auto">
          <a:xfrm>
            <a:off x="3060700" y="152400"/>
            <a:ext cx="542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Alternative solution of Mabuchi and coworkers</a:t>
            </a:r>
          </a:p>
        </p:txBody>
      </p:sp>
    </p:spTree>
    <p:extLst>
      <p:ext uri="{BB962C8B-B14F-4D97-AF65-F5344CB8AC3E}">
        <p14:creationId xmlns:p14="http://schemas.microsoft.com/office/powerpoint/2010/main" val="1189256101"/>
      </p:ext>
    </p:extLst>
  </p:cSld>
  <p:clrMapOvr>
    <a:masterClrMapping/>
  </p:clrMapOvr>
  <mc:AlternateContent xmlns:mc="http://schemas.openxmlformats.org/markup-compatibility/2006">
    <mc:Choice xmlns:p14="http://schemas.microsoft.com/office/powerpoint/2010/main" Requires="p14">
      <p:transition spd="slow" p14:dur="2000" advTm="9563"/>
    </mc:Choice>
    <mc:Fallback>
      <p:transition xmlns:p14="http://schemas.microsoft.com/office/powerpoint/2010/main" spd="slow" advTm="9563"/>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541043"/>
            <a:ext cx="5256584" cy="22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20" name="Gerade Verbindung 619"/>
          <p:cNvCxnSpPr/>
          <p:nvPr/>
        </p:nvCxnSpPr>
        <p:spPr>
          <a:xfrm flipH="1">
            <a:off x="5074924" y="4266588"/>
            <a:ext cx="1132" cy="8185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7" name="Gerade Verbindung 616"/>
          <p:cNvCxnSpPr/>
          <p:nvPr/>
        </p:nvCxnSpPr>
        <p:spPr>
          <a:xfrm>
            <a:off x="1868472" y="3789861"/>
            <a:ext cx="0" cy="739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8" name="Gerade Verbindung 617"/>
          <p:cNvCxnSpPr/>
          <p:nvPr/>
        </p:nvCxnSpPr>
        <p:spPr>
          <a:xfrm flipH="1">
            <a:off x="2541944" y="3724432"/>
            <a:ext cx="1132" cy="8185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9" name="Gerade Verbindung 618"/>
          <p:cNvCxnSpPr/>
          <p:nvPr/>
        </p:nvCxnSpPr>
        <p:spPr>
          <a:xfrm>
            <a:off x="4401452" y="4332017"/>
            <a:ext cx="0" cy="739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1" name="Gerade Verbindung 620"/>
          <p:cNvCxnSpPr/>
          <p:nvPr/>
        </p:nvCxnSpPr>
        <p:spPr>
          <a:xfrm>
            <a:off x="3131840" y="4043985"/>
            <a:ext cx="0" cy="739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2" name="Gerade Verbindung 621"/>
          <p:cNvCxnSpPr/>
          <p:nvPr/>
        </p:nvCxnSpPr>
        <p:spPr>
          <a:xfrm flipH="1">
            <a:off x="3805312" y="3978556"/>
            <a:ext cx="1132" cy="8185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3" name="Gerade Verbindung 622"/>
          <p:cNvCxnSpPr/>
          <p:nvPr/>
        </p:nvCxnSpPr>
        <p:spPr>
          <a:xfrm>
            <a:off x="4932040" y="3782461"/>
            <a:ext cx="0" cy="739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3" name="Gerade Verbindung 612"/>
          <p:cNvCxnSpPr/>
          <p:nvPr/>
        </p:nvCxnSpPr>
        <p:spPr>
          <a:xfrm>
            <a:off x="1378248" y="4286517"/>
            <a:ext cx="0" cy="739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4" name="Gerade Verbindung 613"/>
          <p:cNvCxnSpPr/>
          <p:nvPr/>
        </p:nvCxnSpPr>
        <p:spPr>
          <a:xfrm flipH="1">
            <a:off x="2051720" y="4221088"/>
            <a:ext cx="1132" cy="8185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1353562" y="3790605"/>
            <a:ext cx="3816424" cy="576064"/>
          </a:xfrm>
          <a:prstGeom prst="rect">
            <a:avLst/>
          </a:prstGeom>
          <a:gradFill flip="none" rotWithShape="1">
            <a:gsLst>
              <a:gs pos="0">
                <a:schemeClr val="tx1"/>
              </a:gs>
              <a:gs pos="100000">
                <a:schemeClr val="bg1">
                  <a:lumMod val="65000"/>
                </a:schemeClr>
              </a:gs>
            </a:gsLst>
            <a:lin ang="5400000" scaled="1"/>
            <a:tileRect/>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4" name="Gerade Verbindung 623"/>
          <p:cNvCxnSpPr/>
          <p:nvPr/>
        </p:nvCxnSpPr>
        <p:spPr>
          <a:xfrm flipH="1">
            <a:off x="5605512" y="3717032"/>
            <a:ext cx="1132" cy="8185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2381224" y="6239346"/>
            <a:ext cx="1102097" cy="461665"/>
          </a:xfrm>
          <a:prstGeom prst="rect">
            <a:avLst/>
          </a:prstGeom>
          <a:noFill/>
        </p:spPr>
        <p:txBody>
          <a:bodyPr wrap="none" rtlCol="0">
            <a:spAutoFit/>
          </a:bodyPr>
          <a:lstStyle/>
          <a:p>
            <a:r>
              <a:rPr lang="en-US" sz="2400" b="1" dirty="0" smtClean="0"/>
              <a:t>Physics</a:t>
            </a:r>
            <a:endParaRPr lang="en-US" sz="2400" dirty="0"/>
          </a:p>
        </p:txBody>
      </p:sp>
      <p:sp>
        <p:nvSpPr>
          <p:cNvPr id="2" name="Titel 1"/>
          <p:cNvSpPr>
            <a:spLocks noGrp="1"/>
          </p:cNvSpPr>
          <p:nvPr>
            <p:ph type="title"/>
          </p:nvPr>
        </p:nvSpPr>
        <p:spPr>
          <a:xfrm>
            <a:off x="733768" y="46038"/>
            <a:ext cx="7150600" cy="563562"/>
          </a:xfrm>
        </p:spPr>
        <p:txBody>
          <a:bodyPr/>
          <a:lstStyle/>
          <a:p>
            <a:r>
              <a:rPr lang="en-US" dirty="0"/>
              <a:t>Project group B</a:t>
            </a:r>
          </a:p>
        </p:txBody>
      </p:sp>
      <p:sp>
        <p:nvSpPr>
          <p:cNvPr id="4" name="Textfeld 3"/>
          <p:cNvSpPr txBox="1"/>
          <p:nvPr/>
        </p:nvSpPr>
        <p:spPr>
          <a:xfrm>
            <a:off x="179512" y="1412776"/>
            <a:ext cx="3006154" cy="830997"/>
          </a:xfrm>
          <a:prstGeom prst="rect">
            <a:avLst/>
          </a:prstGeom>
          <a:noFill/>
        </p:spPr>
        <p:txBody>
          <a:bodyPr wrap="square" rtlCol="0">
            <a:spAutoFit/>
          </a:bodyPr>
          <a:lstStyle/>
          <a:p>
            <a:r>
              <a:rPr lang="en-US" sz="2400" b="1" dirty="0" smtClean="0"/>
              <a:t>Transistors optimized for cryogenic control </a:t>
            </a:r>
            <a:r>
              <a:rPr lang="en-US" sz="2000" b="1" dirty="0" smtClean="0"/>
              <a:t> </a:t>
            </a:r>
            <a:endParaRPr lang="en-US" sz="2000" b="1" dirty="0"/>
          </a:p>
        </p:txBody>
      </p:sp>
      <p:sp>
        <p:nvSpPr>
          <p:cNvPr id="6" name="Textfeld 5"/>
          <p:cNvSpPr txBox="1"/>
          <p:nvPr/>
        </p:nvSpPr>
        <p:spPr>
          <a:xfrm>
            <a:off x="5674042" y="1556792"/>
            <a:ext cx="2089355" cy="769441"/>
          </a:xfrm>
          <a:prstGeom prst="rect">
            <a:avLst/>
          </a:prstGeom>
          <a:noFill/>
        </p:spPr>
        <p:txBody>
          <a:bodyPr wrap="none" rtlCol="0">
            <a:spAutoFit/>
          </a:bodyPr>
          <a:lstStyle/>
          <a:p>
            <a:r>
              <a:rPr lang="en-US" sz="2400" b="1" dirty="0" smtClean="0"/>
              <a:t>Control system</a:t>
            </a:r>
            <a:endParaRPr lang="en-US" sz="2000" dirty="0" smtClean="0"/>
          </a:p>
          <a:p>
            <a:r>
              <a:rPr lang="en-US" sz="2000" dirty="0" smtClean="0"/>
              <a:t>ZEA-2, FZJ</a:t>
            </a:r>
          </a:p>
        </p:txBody>
      </p:sp>
      <p:pic>
        <p:nvPicPr>
          <p:cNvPr id="20" name="Picture 2" descr="http://upload.wikimedia.org/wikipedia/commons/5/58/IC_Nanotecnology_2400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1513" y="910285"/>
            <a:ext cx="4343400" cy="4391026"/>
          </a:xfrm>
          <a:prstGeom prst="rect">
            <a:avLst/>
          </a:prstGeom>
          <a:noFill/>
          <a:scene3d>
            <a:camera prst="isometricOffAxis1Top">
              <a:rot lat="18080359" lon="3319806" rev="18480000"/>
            </a:camera>
            <a:lightRig rig="threePt" dir="t"/>
          </a:scene3d>
          <a:extLst>
            <a:ext uri="{909E8E84-426E-40dd-AFC4-6F175D3DCCD1}">
              <a14:hiddenFill xmlns:a14="http://schemas.microsoft.com/office/drawing/2010/main">
                <a:solidFill>
                  <a:srgbClr val="FFFFFF"/>
                </a:solidFill>
              </a14:hiddenFill>
            </a:ext>
          </a:extLst>
        </p:spPr>
      </p:pic>
      <p:sp>
        <p:nvSpPr>
          <p:cNvPr id="22" name="Parallelogramm 21"/>
          <p:cNvSpPr/>
          <p:nvPr/>
        </p:nvSpPr>
        <p:spPr>
          <a:xfrm rot="5400000" flipV="1">
            <a:off x="5058499" y="2533940"/>
            <a:ext cx="1944216" cy="1721242"/>
          </a:xfrm>
          <a:prstGeom prst="parallelogram">
            <a:avLst>
              <a:gd name="adj" fmla="val 79286"/>
            </a:avLst>
          </a:prstGeom>
          <a:gradFill>
            <a:gsLst>
              <a:gs pos="0">
                <a:schemeClr val="tx1"/>
              </a:gs>
              <a:gs pos="100000">
                <a:schemeClr val="bg1">
                  <a:lumMod val="65000"/>
                </a:schemeClr>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hteck 26"/>
          <p:cNvSpPr/>
          <p:nvPr/>
        </p:nvSpPr>
        <p:spPr>
          <a:xfrm>
            <a:off x="635247" y="791429"/>
            <a:ext cx="6894511" cy="584775"/>
          </a:xfrm>
          <a:prstGeom prst="rect">
            <a:avLst/>
          </a:prstGeom>
        </p:spPr>
        <p:txBody>
          <a:bodyPr wrap="square">
            <a:spAutoFit/>
          </a:bodyPr>
          <a:lstStyle/>
          <a:p>
            <a:pPr lvl="0"/>
            <a:r>
              <a:rPr lang="en-US" sz="3200" b="1" dirty="0">
                <a:solidFill>
                  <a:prstClr val="black"/>
                </a:solidFill>
              </a:rPr>
              <a:t>Semiconductor multi-qubit circuits</a:t>
            </a:r>
          </a:p>
        </p:txBody>
      </p:sp>
      <p:sp>
        <p:nvSpPr>
          <p:cNvPr id="28" name="Ellipse 27"/>
          <p:cNvSpPr/>
          <p:nvPr/>
        </p:nvSpPr>
        <p:spPr bwMode="auto">
          <a:xfrm>
            <a:off x="1951512" y="2161805"/>
            <a:ext cx="4343401" cy="1844824"/>
          </a:xfrm>
          <a:prstGeom prst="ellipse">
            <a:avLst/>
          </a:prstGeom>
          <a:noFill/>
          <a:ln w="38100" cap="flat" cmpd="sng" algn="ctr">
            <a:solidFill>
              <a:srgbClr val="00549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smtClean="0">
              <a:ln>
                <a:noFill/>
              </a:ln>
              <a:solidFill>
                <a:schemeClr val="tx1"/>
              </a:solidFill>
              <a:effectLst/>
              <a:latin typeface="Arial" charset="0"/>
              <a:ea typeface="ヒラギノ角ゴ Pro W3" pitchFamily="1" charset="-128"/>
            </a:endParaRPr>
          </a:p>
        </p:txBody>
      </p:sp>
      <p:cxnSp>
        <p:nvCxnSpPr>
          <p:cNvPr id="29" name="Gerade Verbindung 28"/>
          <p:cNvCxnSpPr/>
          <p:nvPr/>
        </p:nvCxnSpPr>
        <p:spPr bwMode="auto">
          <a:xfrm flipH="1" flipV="1">
            <a:off x="2955734" y="2062413"/>
            <a:ext cx="1055175" cy="864097"/>
          </a:xfrm>
          <a:prstGeom prst="line">
            <a:avLst/>
          </a:prstGeom>
          <a:solidFill>
            <a:schemeClr val="accent1"/>
          </a:solidFill>
          <a:ln w="38100" cap="flat" cmpd="sng" algn="ctr">
            <a:solidFill>
              <a:srgbClr val="00549F"/>
            </a:solidFill>
            <a:prstDash val="solid"/>
            <a:round/>
            <a:headEnd type="oval" w="med" len="med"/>
            <a:tailEnd type="triangle" w="med" len="med"/>
          </a:ln>
          <a:effectLst/>
        </p:spPr>
      </p:cxnSp>
      <p:cxnSp>
        <p:nvCxnSpPr>
          <p:cNvPr id="32" name="Gerade Verbindung 31"/>
          <p:cNvCxnSpPr/>
          <p:nvPr/>
        </p:nvCxnSpPr>
        <p:spPr bwMode="auto">
          <a:xfrm flipV="1">
            <a:off x="5434004" y="2062413"/>
            <a:ext cx="240038" cy="279282"/>
          </a:xfrm>
          <a:prstGeom prst="line">
            <a:avLst/>
          </a:prstGeom>
          <a:solidFill>
            <a:schemeClr val="accent1"/>
          </a:solidFill>
          <a:ln w="38100" cap="flat" cmpd="sng" algn="ctr">
            <a:solidFill>
              <a:srgbClr val="00549F"/>
            </a:solidFill>
            <a:prstDash val="solid"/>
            <a:round/>
            <a:headEnd type="none" w="med" len="med"/>
            <a:tailEnd type="triangle" w="med" len="med"/>
          </a:ln>
          <a:effectLst/>
        </p:spPr>
      </p:cxnSp>
      <p:sp>
        <p:nvSpPr>
          <p:cNvPr id="5" name="Textfeld 4"/>
          <p:cNvSpPr txBox="1"/>
          <p:nvPr/>
        </p:nvSpPr>
        <p:spPr>
          <a:xfrm>
            <a:off x="5589206" y="5301208"/>
            <a:ext cx="3447290" cy="1384995"/>
          </a:xfrm>
          <a:prstGeom prst="rect">
            <a:avLst/>
          </a:prstGeom>
          <a:solidFill>
            <a:schemeClr val="bg1">
              <a:alpha val="58000"/>
            </a:schemeClr>
          </a:solidFill>
        </p:spPr>
        <p:txBody>
          <a:bodyPr wrap="none" rtlCol="0">
            <a:spAutoFit/>
          </a:bodyPr>
          <a:lstStyle/>
          <a:p>
            <a:r>
              <a:rPr lang="en-US" sz="2400" b="1" dirty="0" smtClean="0"/>
              <a:t>Qubits</a:t>
            </a:r>
            <a:endParaRPr lang="en-US" dirty="0"/>
          </a:p>
          <a:p>
            <a:r>
              <a:rPr lang="en-US" sz="2000" dirty="0" smtClean="0"/>
              <a:t>Scalable multi-qubit circuits: B1</a:t>
            </a:r>
          </a:p>
          <a:p>
            <a:r>
              <a:rPr lang="en-US" sz="2000" dirty="0" smtClean="0"/>
              <a:t>Material optimization: B2</a:t>
            </a:r>
          </a:p>
          <a:p>
            <a:r>
              <a:rPr lang="en-US" sz="2000" dirty="0" smtClean="0"/>
              <a:t>Decoherence: B4-B6</a:t>
            </a:r>
          </a:p>
        </p:txBody>
      </p:sp>
      <p:sp>
        <p:nvSpPr>
          <p:cNvPr id="8" name="Rechteck 7"/>
          <p:cNvSpPr/>
          <p:nvPr/>
        </p:nvSpPr>
        <p:spPr>
          <a:xfrm>
            <a:off x="6704330" y="3956260"/>
            <a:ext cx="1966629" cy="707886"/>
          </a:xfrm>
          <a:prstGeom prst="rect">
            <a:avLst/>
          </a:prstGeom>
        </p:spPr>
        <p:txBody>
          <a:bodyPr wrap="none">
            <a:spAutoFit/>
          </a:bodyPr>
          <a:lstStyle/>
          <a:p>
            <a:r>
              <a:rPr lang="en-US" sz="2000" dirty="0" smtClean="0"/>
              <a:t>Optical </a:t>
            </a:r>
            <a:r>
              <a:rPr lang="en-US" sz="2000" dirty="0"/>
              <a:t>interface </a:t>
            </a:r>
            <a:r>
              <a:rPr lang="en-US" sz="2000" dirty="0" smtClean="0"/>
              <a:t/>
            </a:r>
            <a:br>
              <a:rPr lang="en-US" sz="2000" dirty="0" smtClean="0"/>
            </a:br>
            <a:r>
              <a:rPr lang="en-US" sz="2000" dirty="0" smtClean="0"/>
              <a:t>to qubits: B7,B8</a:t>
            </a:r>
            <a:endParaRPr lang="en-US" sz="2000" dirty="0"/>
          </a:p>
        </p:txBody>
      </p:sp>
      <p:grpSp>
        <p:nvGrpSpPr>
          <p:cNvPr id="33" name="Gruppieren 32"/>
          <p:cNvGrpSpPr/>
          <p:nvPr/>
        </p:nvGrpSpPr>
        <p:grpSpPr>
          <a:xfrm rot="3154736">
            <a:off x="6538826" y="2482133"/>
            <a:ext cx="545586" cy="2499906"/>
            <a:chOff x="1881048" y="93521"/>
            <a:chExt cx="348472" cy="3212671"/>
          </a:xfrm>
        </p:grpSpPr>
        <p:cxnSp>
          <p:nvCxnSpPr>
            <p:cNvPr id="34" name="Gekrümmte Verbindung 33"/>
            <p:cNvCxnSpPr/>
            <p:nvPr/>
          </p:nvCxnSpPr>
          <p:spPr>
            <a:xfrm rot="5400000" flipH="1" flipV="1">
              <a:off x="1871388" y="912858"/>
              <a:ext cx="360040" cy="288032"/>
            </a:xfrm>
            <a:prstGeom prst="curvedConnector3">
              <a:avLst>
                <a:gd name="adj1"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Gekrümmte Verbindung 34"/>
            <p:cNvCxnSpPr/>
            <p:nvPr/>
          </p:nvCxnSpPr>
          <p:spPr>
            <a:xfrm rot="16200000" flipV="1">
              <a:off x="1863046" y="562265"/>
              <a:ext cx="332420" cy="296416"/>
            </a:xfrm>
            <a:prstGeom prst="curvedConnector3">
              <a:avLst>
                <a:gd name="adj1"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Gekrümmte Verbindung 35"/>
            <p:cNvCxnSpPr/>
            <p:nvPr/>
          </p:nvCxnSpPr>
          <p:spPr>
            <a:xfrm rot="5400000" flipH="1" flipV="1">
              <a:off x="1879927" y="1600167"/>
              <a:ext cx="360040" cy="288032"/>
            </a:xfrm>
            <a:prstGeom prst="curvedConnector3">
              <a:avLst>
                <a:gd name="adj1"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Gekrümmte Verbindung 36"/>
            <p:cNvCxnSpPr/>
            <p:nvPr/>
          </p:nvCxnSpPr>
          <p:spPr>
            <a:xfrm rot="16200000" flipV="1">
              <a:off x="1889546" y="1249746"/>
              <a:ext cx="332420" cy="296416"/>
            </a:xfrm>
            <a:prstGeom prst="curvedConnector3">
              <a:avLst>
                <a:gd name="adj1"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Gekrümmte Verbindung 37"/>
            <p:cNvCxnSpPr/>
            <p:nvPr/>
          </p:nvCxnSpPr>
          <p:spPr>
            <a:xfrm rot="5400000" flipH="1" flipV="1">
              <a:off x="1880084" y="2287476"/>
              <a:ext cx="360040" cy="288032"/>
            </a:xfrm>
            <a:prstGeom prst="curvedConnector3">
              <a:avLst>
                <a:gd name="adj1"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Gekrümmte Verbindung 38"/>
            <p:cNvCxnSpPr/>
            <p:nvPr/>
          </p:nvCxnSpPr>
          <p:spPr>
            <a:xfrm rot="16200000" flipV="1">
              <a:off x="1889702" y="1937054"/>
              <a:ext cx="332420" cy="296416"/>
            </a:xfrm>
            <a:prstGeom prst="curvedConnector3">
              <a:avLst>
                <a:gd name="adj1"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Gekrümmte Verbindung 39"/>
            <p:cNvCxnSpPr/>
            <p:nvPr/>
          </p:nvCxnSpPr>
          <p:spPr>
            <a:xfrm rot="5400000" flipH="1" flipV="1">
              <a:off x="1905484" y="2982156"/>
              <a:ext cx="360040" cy="288032"/>
            </a:xfrm>
            <a:prstGeom prst="curvedConnector3">
              <a:avLst>
                <a:gd name="adj1"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Gekrümmte Verbindung 40"/>
            <p:cNvCxnSpPr/>
            <p:nvPr/>
          </p:nvCxnSpPr>
          <p:spPr>
            <a:xfrm rot="16200000" flipV="1">
              <a:off x="1915102" y="2619034"/>
              <a:ext cx="332420" cy="296416"/>
            </a:xfrm>
            <a:prstGeom prst="curvedConnector3">
              <a:avLst>
                <a:gd name="adj1"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2" name="Freihandform 41"/>
            <p:cNvSpPr/>
            <p:nvPr/>
          </p:nvSpPr>
          <p:spPr>
            <a:xfrm>
              <a:off x="1895785" y="93521"/>
              <a:ext cx="228600" cy="457200"/>
            </a:xfrm>
            <a:custGeom>
              <a:avLst/>
              <a:gdLst>
                <a:gd name="connsiteX0" fmla="*/ 0 w 228600"/>
                <a:gd name="connsiteY0" fmla="*/ 304800 h 304800"/>
                <a:gd name="connsiteX1" fmla="*/ 152400 w 228600"/>
                <a:gd name="connsiteY1" fmla="*/ 177800 h 304800"/>
                <a:gd name="connsiteX2" fmla="*/ 228600 w 228600"/>
                <a:gd name="connsiteY2" fmla="*/ 0 h 304800"/>
                <a:gd name="connsiteX0" fmla="*/ 0 w 228600"/>
                <a:gd name="connsiteY0" fmla="*/ 304800 h 304800"/>
                <a:gd name="connsiteX1" fmla="*/ 114300 w 228600"/>
                <a:gd name="connsiteY1" fmla="*/ 165100 h 304800"/>
                <a:gd name="connsiteX2" fmla="*/ 228600 w 228600"/>
                <a:gd name="connsiteY2" fmla="*/ 0 h 304800"/>
                <a:gd name="connsiteX0" fmla="*/ 2491 w 231091"/>
                <a:gd name="connsiteY0" fmla="*/ 304800 h 304800"/>
                <a:gd name="connsiteX1" fmla="*/ 116791 w 231091"/>
                <a:gd name="connsiteY1" fmla="*/ 165100 h 304800"/>
                <a:gd name="connsiteX2" fmla="*/ 231091 w 231091"/>
                <a:gd name="connsiteY2" fmla="*/ 0 h 304800"/>
                <a:gd name="connsiteX0" fmla="*/ 0 w 228600"/>
                <a:gd name="connsiteY0" fmla="*/ 304800 h 304800"/>
                <a:gd name="connsiteX1" fmla="*/ 228600 w 228600"/>
                <a:gd name="connsiteY1" fmla="*/ 0 h 304800"/>
                <a:gd name="connsiteX0" fmla="*/ 0 w 228600"/>
                <a:gd name="connsiteY0" fmla="*/ 304800 h 304800"/>
                <a:gd name="connsiteX1" fmla="*/ 228600 w 228600"/>
                <a:gd name="connsiteY1" fmla="*/ 0 h 304800"/>
                <a:gd name="connsiteX0" fmla="*/ 0 w 228600"/>
                <a:gd name="connsiteY0" fmla="*/ 304800 h 304800"/>
                <a:gd name="connsiteX1" fmla="*/ 228600 w 228600"/>
                <a:gd name="connsiteY1" fmla="*/ 0 h 304800"/>
                <a:gd name="connsiteX0" fmla="*/ 0 w 228600"/>
                <a:gd name="connsiteY0" fmla="*/ 457200 h 457200"/>
                <a:gd name="connsiteX1" fmla="*/ 228600 w 228600"/>
                <a:gd name="connsiteY1" fmla="*/ 0 h 457200"/>
                <a:gd name="connsiteX0" fmla="*/ 0 w 228600"/>
                <a:gd name="connsiteY0" fmla="*/ 457200 h 457200"/>
                <a:gd name="connsiteX1" fmla="*/ 228600 w 228600"/>
                <a:gd name="connsiteY1" fmla="*/ 0 h 457200"/>
                <a:gd name="connsiteX0" fmla="*/ 0 w 228600"/>
                <a:gd name="connsiteY0" fmla="*/ 457200 h 457200"/>
                <a:gd name="connsiteX1" fmla="*/ 228600 w 228600"/>
                <a:gd name="connsiteY1" fmla="*/ 0 h 457200"/>
              </a:gdLst>
              <a:ahLst/>
              <a:cxnLst>
                <a:cxn ang="0">
                  <a:pos x="connsiteX0" y="connsiteY0"/>
                </a:cxn>
                <a:cxn ang="0">
                  <a:pos x="connsiteX1" y="connsiteY1"/>
                </a:cxn>
              </a:cxnLst>
              <a:rect l="l" t="t" r="r" b="b"/>
              <a:pathLst>
                <a:path w="228600" h="457200">
                  <a:moveTo>
                    <a:pt x="0" y="457200"/>
                  </a:moveTo>
                  <a:cubicBezTo>
                    <a:pt x="12700" y="317500"/>
                    <a:pt x="215900" y="406400"/>
                    <a:pt x="22860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51"/>
          <p:cNvGrpSpPr/>
          <p:nvPr/>
        </p:nvGrpSpPr>
        <p:grpSpPr>
          <a:xfrm>
            <a:off x="7026826" y="3043723"/>
            <a:ext cx="570553" cy="532835"/>
            <a:chOff x="2985063" y="1447800"/>
            <a:chExt cx="3263337" cy="3197631"/>
          </a:xfrm>
        </p:grpSpPr>
        <p:grpSp>
          <p:nvGrpSpPr>
            <p:cNvPr id="44" name="Group 25"/>
            <p:cNvGrpSpPr/>
            <p:nvPr/>
          </p:nvGrpSpPr>
          <p:grpSpPr>
            <a:xfrm>
              <a:off x="2985063" y="1447800"/>
              <a:ext cx="3263337" cy="3197631"/>
              <a:chOff x="1600200" y="4114800"/>
              <a:chExt cx="1981200" cy="1981994"/>
            </a:xfrm>
          </p:grpSpPr>
          <p:sp>
            <p:nvSpPr>
              <p:cNvPr id="49" name="Oval 39"/>
              <p:cNvSpPr/>
              <p:nvPr/>
            </p:nvSpPr>
            <p:spPr>
              <a:xfrm>
                <a:off x="1600200" y="4114800"/>
                <a:ext cx="1981200" cy="1981200"/>
              </a:xfrm>
              <a:prstGeom prst="ellipse">
                <a:avLst/>
              </a:prstGeom>
              <a:solidFill>
                <a:schemeClr val="accent6">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0"/>
              <p:cNvSpPr/>
              <p:nvPr/>
            </p:nvSpPr>
            <p:spPr>
              <a:xfrm>
                <a:off x="1600200" y="4724400"/>
                <a:ext cx="1981200" cy="685800"/>
              </a:xfrm>
              <a:prstGeom prst="ellipse">
                <a:avLst/>
              </a:prstGeom>
              <a:solidFill>
                <a:schemeClr val="accent6">
                  <a:lumMod val="60000"/>
                  <a:lumOff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41"/>
              <p:cNvCxnSpPr/>
              <p:nvPr/>
            </p:nvCxnSpPr>
            <p:spPr>
              <a:xfrm rot="5400000" flipH="1" flipV="1">
                <a:off x="2247900" y="4762500"/>
                <a:ext cx="685800" cy="6096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42"/>
              <p:cNvCxnSpPr>
                <a:stCxn id="50" idx="2"/>
                <a:endCxn id="50" idx="6"/>
              </p:cNvCxnSpPr>
              <p:nvPr/>
            </p:nvCxnSpPr>
            <p:spPr>
              <a:xfrm rot="10800000" flipH="1">
                <a:off x="1600200" y="5067300"/>
                <a:ext cx="19812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43"/>
              <p:cNvCxnSpPr>
                <a:stCxn id="49" idx="0"/>
                <a:endCxn id="49" idx="4"/>
              </p:cNvCxnSpPr>
              <p:nvPr/>
            </p:nvCxnSpPr>
            <p:spPr>
              <a:xfrm rot="16200000" flipH="1">
                <a:off x="1600200" y="5105400"/>
                <a:ext cx="19812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Arrow Connector 35"/>
            <p:cNvCxnSpPr/>
            <p:nvPr/>
          </p:nvCxnSpPr>
          <p:spPr>
            <a:xfrm rot="5400000" flipH="1" flipV="1">
              <a:off x="4472113" y="1928686"/>
              <a:ext cx="1190372" cy="838201"/>
            </a:xfrm>
            <a:prstGeom prst="straightConnector1">
              <a:avLst/>
            </a:prstGeom>
            <a:ln w="285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grpSp>
      <p:sp>
        <p:nvSpPr>
          <p:cNvPr id="3" name="Textfeld 2"/>
          <p:cNvSpPr txBox="1"/>
          <p:nvPr/>
        </p:nvSpPr>
        <p:spPr>
          <a:xfrm>
            <a:off x="1814236" y="3860246"/>
            <a:ext cx="2282997" cy="461665"/>
          </a:xfrm>
          <a:prstGeom prst="rect">
            <a:avLst/>
          </a:prstGeom>
          <a:noFill/>
        </p:spPr>
        <p:txBody>
          <a:bodyPr wrap="none" rtlCol="0">
            <a:spAutoFit/>
          </a:bodyPr>
          <a:lstStyle/>
          <a:p>
            <a:r>
              <a:rPr lang="en-US" sz="2400" b="1" dirty="0">
                <a:solidFill>
                  <a:schemeClr val="bg1"/>
                </a:solidFill>
              </a:rPr>
              <a:t>Engineering </a:t>
            </a:r>
            <a:r>
              <a:rPr lang="en-US" sz="2400" dirty="0">
                <a:solidFill>
                  <a:schemeClr val="bg1"/>
                </a:solidFill>
              </a:rPr>
              <a:t>(</a:t>
            </a:r>
            <a:r>
              <a:rPr lang="en-US" sz="2400" dirty="0" smtClean="0">
                <a:solidFill>
                  <a:schemeClr val="bg1"/>
                </a:solidFill>
              </a:rPr>
              <a:t>B3)</a:t>
            </a:r>
            <a:endParaRPr lang="en-US" dirty="0">
              <a:solidFill>
                <a:schemeClr val="bg1"/>
              </a:solidFill>
            </a:endParaRPr>
          </a:p>
        </p:txBody>
      </p:sp>
    </p:spTree>
    <p:extLst>
      <p:ext uri="{BB962C8B-B14F-4D97-AF65-F5344CB8AC3E}">
        <p14:creationId xmlns:p14="http://schemas.microsoft.com/office/powerpoint/2010/main" val="277746988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spcBef>
                <a:spcPts val="600"/>
              </a:spcBef>
            </a:pPr>
            <a:r>
              <a:rPr lang="en-US" b="1" dirty="0" smtClean="0"/>
              <a:t>High fidelity gates</a:t>
            </a:r>
            <a:endParaRPr lang="en-US" b="1" dirty="0"/>
          </a:p>
        </p:txBody>
      </p:sp>
      <p:sp>
        <p:nvSpPr>
          <p:cNvPr id="3" name="TextBox 2"/>
          <p:cNvSpPr txBox="1"/>
          <p:nvPr/>
        </p:nvSpPr>
        <p:spPr>
          <a:xfrm>
            <a:off x="236271" y="1152150"/>
            <a:ext cx="8813534" cy="5570756"/>
          </a:xfrm>
          <a:prstGeom prst="rect">
            <a:avLst/>
          </a:prstGeom>
          <a:noFill/>
        </p:spPr>
        <p:txBody>
          <a:bodyPr wrap="square" rtlCol="0">
            <a:spAutoFit/>
          </a:bodyPr>
          <a:lstStyle/>
          <a:p>
            <a:pPr marL="342900" indent="-342900">
              <a:spcBef>
                <a:spcPts val="600"/>
              </a:spcBef>
              <a:buFont typeface="Arial" pitchFamily="34" charset="0"/>
              <a:buChar char="•"/>
            </a:pPr>
            <a:r>
              <a:rPr lang="en-US" sz="2400" dirty="0" smtClean="0">
                <a:solidFill>
                  <a:prstClr val="black"/>
                </a:solidFill>
                <a:latin typeface="Calibri"/>
              </a:rPr>
              <a:t>Well-established spin qubits, </a:t>
            </a:r>
            <a:br>
              <a:rPr lang="en-US" sz="2400" dirty="0" smtClean="0">
                <a:solidFill>
                  <a:prstClr val="black"/>
                </a:solidFill>
                <a:latin typeface="Calibri"/>
              </a:rPr>
            </a:br>
            <a:r>
              <a:rPr lang="en-US" sz="2400" dirty="0" smtClean="0">
                <a:solidFill>
                  <a:prstClr val="black"/>
                </a:solidFill>
                <a:latin typeface="Calibri"/>
              </a:rPr>
              <a:t>key operations demonstrated</a:t>
            </a:r>
          </a:p>
          <a:p>
            <a:pPr marL="342900" indent="-342900">
              <a:spcBef>
                <a:spcPts val="600"/>
              </a:spcBef>
              <a:buFont typeface="Arial" pitchFamily="34" charset="0"/>
              <a:buChar char="•"/>
            </a:pPr>
            <a:r>
              <a:rPr lang="en-US" sz="2400" dirty="0" smtClean="0">
                <a:solidFill>
                  <a:prstClr val="black"/>
                </a:solidFill>
                <a:latin typeface="Calibri"/>
              </a:rPr>
              <a:t>Detailed knowledge of </a:t>
            </a:r>
            <a:br>
              <a:rPr lang="en-US" sz="2400" dirty="0" smtClean="0">
                <a:solidFill>
                  <a:prstClr val="black"/>
                </a:solidFill>
                <a:latin typeface="Calibri"/>
              </a:rPr>
            </a:br>
            <a:r>
              <a:rPr lang="en-US" sz="2400" dirty="0" smtClean="0">
                <a:solidFill>
                  <a:prstClr val="black"/>
                </a:solidFill>
                <a:latin typeface="Calibri"/>
              </a:rPr>
              <a:t>dephasing characteristics</a:t>
            </a:r>
          </a:p>
          <a:p>
            <a:pPr>
              <a:spcBef>
                <a:spcPts val="600"/>
              </a:spcBef>
            </a:pPr>
            <a:endParaRPr lang="en-US" sz="2400" b="1" dirty="0">
              <a:solidFill>
                <a:prstClr val="black"/>
              </a:solidFill>
              <a:latin typeface="Calibri"/>
            </a:endParaRPr>
          </a:p>
          <a:p>
            <a:pPr>
              <a:spcBef>
                <a:spcPts val="600"/>
              </a:spcBef>
            </a:pPr>
            <a:r>
              <a:rPr lang="en-US" sz="2400" b="1" dirty="0" smtClean="0">
                <a:solidFill>
                  <a:prstClr val="black"/>
                </a:solidFill>
                <a:latin typeface="Calibri"/>
              </a:rPr>
              <a:t>Key </a:t>
            </a:r>
            <a:r>
              <a:rPr lang="en-US" sz="2400" b="1" dirty="0">
                <a:solidFill>
                  <a:prstClr val="black"/>
                </a:solidFill>
                <a:latin typeface="Calibri"/>
              </a:rPr>
              <a:t>requirement:</a:t>
            </a:r>
            <a:r>
              <a:rPr lang="en-US" sz="2400" dirty="0">
                <a:solidFill>
                  <a:prstClr val="black"/>
                </a:solidFill>
                <a:latin typeface="Calibri"/>
              </a:rPr>
              <a:t/>
            </a:r>
            <a:br>
              <a:rPr lang="en-US" sz="2400" dirty="0">
                <a:solidFill>
                  <a:prstClr val="black"/>
                </a:solidFill>
                <a:latin typeface="Calibri"/>
              </a:rPr>
            </a:br>
            <a:r>
              <a:rPr lang="en-US" sz="2400" dirty="0" smtClean="0">
                <a:solidFill>
                  <a:prstClr val="black"/>
                </a:solidFill>
                <a:latin typeface="Calibri"/>
              </a:rPr>
              <a:t>Gates with error </a:t>
            </a:r>
            <a:r>
              <a:rPr lang="en-US" sz="2400" dirty="0">
                <a:solidFill>
                  <a:prstClr val="black"/>
                </a:solidFill>
                <a:latin typeface="Calibri"/>
              </a:rPr>
              <a:t>rate &lt;~ 10</a:t>
            </a:r>
            <a:r>
              <a:rPr lang="en-US" sz="2400" baseline="30000" dirty="0">
                <a:solidFill>
                  <a:prstClr val="black"/>
                </a:solidFill>
                <a:latin typeface="Calibri"/>
              </a:rPr>
              <a:t>-4</a:t>
            </a:r>
          </a:p>
          <a:p>
            <a:pPr>
              <a:spcBef>
                <a:spcPts val="600"/>
              </a:spcBef>
            </a:pPr>
            <a:endParaRPr lang="en-US" sz="2400" dirty="0" smtClean="0">
              <a:solidFill>
                <a:prstClr val="black"/>
              </a:solidFill>
              <a:latin typeface="Calibri"/>
            </a:endParaRPr>
          </a:p>
          <a:p>
            <a:pPr marL="342900" indent="-342900">
              <a:buFont typeface="Arial" panose="020B0604020202020204" pitchFamily="34" charset="0"/>
              <a:buChar char="•"/>
            </a:pPr>
            <a:r>
              <a:rPr lang="en-US" sz="2400" dirty="0">
                <a:solidFill>
                  <a:prstClr val="black"/>
                </a:solidFill>
                <a:latin typeface="Calibri"/>
              </a:rPr>
              <a:t>What fidelities can be reached </a:t>
            </a:r>
            <a:r>
              <a:rPr lang="en-US" sz="2400" dirty="0" smtClean="0">
                <a:solidFill>
                  <a:prstClr val="black"/>
                </a:solidFill>
                <a:latin typeface="Calibri"/>
              </a:rPr>
              <a:t/>
            </a:r>
            <a:br>
              <a:rPr lang="en-US" sz="2400" dirty="0" smtClean="0">
                <a:solidFill>
                  <a:prstClr val="black"/>
                </a:solidFill>
                <a:latin typeface="Calibri"/>
              </a:rPr>
            </a:br>
            <a:r>
              <a:rPr lang="en-US" sz="2400" dirty="0" smtClean="0">
                <a:solidFill>
                  <a:prstClr val="black"/>
                </a:solidFill>
                <a:latin typeface="Calibri"/>
              </a:rPr>
              <a:t>in </a:t>
            </a:r>
            <a:r>
              <a:rPr lang="en-US" sz="2400" dirty="0">
                <a:solidFill>
                  <a:prstClr val="black"/>
                </a:solidFill>
                <a:latin typeface="Calibri"/>
              </a:rPr>
              <a:t>the face </a:t>
            </a:r>
            <a:r>
              <a:rPr lang="en-US" sz="2400" dirty="0" smtClean="0">
                <a:solidFill>
                  <a:prstClr val="black"/>
                </a:solidFill>
                <a:latin typeface="Calibri"/>
              </a:rPr>
              <a:t>of </a:t>
            </a:r>
            <a:r>
              <a:rPr lang="en-US" sz="2400" dirty="0">
                <a:solidFill>
                  <a:prstClr val="black"/>
                </a:solidFill>
                <a:latin typeface="Calibri"/>
              </a:rPr>
              <a:t>realistic hardware </a:t>
            </a:r>
            <a:r>
              <a:rPr lang="en-US" sz="2400" dirty="0" smtClean="0">
                <a:solidFill>
                  <a:prstClr val="black"/>
                </a:solidFill>
                <a:latin typeface="Calibri"/>
              </a:rPr>
              <a:t/>
            </a:r>
            <a:br>
              <a:rPr lang="en-US" sz="2400" dirty="0" smtClean="0">
                <a:solidFill>
                  <a:prstClr val="black"/>
                </a:solidFill>
                <a:latin typeface="Calibri"/>
              </a:rPr>
            </a:br>
            <a:r>
              <a:rPr lang="en-US" sz="2400" dirty="0" smtClean="0">
                <a:solidFill>
                  <a:prstClr val="black"/>
                </a:solidFill>
                <a:latin typeface="Calibri"/>
              </a:rPr>
              <a:t>constraints</a:t>
            </a:r>
            <a:r>
              <a:rPr lang="en-US" sz="2400" dirty="0">
                <a:solidFill>
                  <a:prstClr val="black"/>
                </a:solidFill>
                <a:latin typeface="Calibri"/>
              </a:rPr>
              <a:t>?</a:t>
            </a:r>
          </a:p>
          <a:p>
            <a:pPr marL="342900" indent="-342900">
              <a:buFont typeface="Arial" panose="020B0604020202020204" pitchFamily="34" charset="0"/>
              <a:buChar char="•"/>
            </a:pPr>
            <a:endParaRPr lang="en-US" sz="2400" dirty="0">
              <a:solidFill>
                <a:prstClr val="black"/>
              </a:solidFill>
              <a:latin typeface="Calibri"/>
            </a:endParaRPr>
          </a:p>
          <a:p>
            <a:pPr marL="342900" indent="-342900">
              <a:buFont typeface="Arial" panose="020B0604020202020204" pitchFamily="34" charset="0"/>
              <a:buChar char="•"/>
            </a:pPr>
            <a:r>
              <a:rPr lang="en-US" sz="2400" dirty="0">
                <a:solidFill>
                  <a:prstClr val="black"/>
                </a:solidFill>
                <a:latin typeface="Calibri"/>
              </a:rPr>
              <a:t>How can systematic errors be </a:t>
            </a:r>
            <a:r>
              <a:rPr lang="en-US" sz="2400" dirty="0" smtClean="0">
                <a:solidFill>
                  <a:prstClr val="black"/>
                </a:solidFill>
                <a:latin typeface="Calibri"/>
              </a:rPr>
              <a:t/>
            </a:r>
            <a:br>
              <a:rPr lang="en-US" sz="2400" dirty="0" smtClean="0">
                <a:solidFill>
                  <a:prstClr val="black"/>
                </a:solidFill>
                <a:latin typeface="Calibri"/>
              </a:rPr>
            </a:br>
            <a:r>
              <a:rPr lang="en-US" sz="2400" dirty="0" smtClean="0">
                <a:solidFill>
                  <a:prstClr val="black"/>
                </a:solidFill>
                <a:latin typeface="Calibri"/>
              </a:rPr>
              <a:t>eliminated?</a:t>
            </a:r>
            <a:endParaRPr lang="en-US" sz="2400" dirty="0">
              <a:solidFill>
                <a:prstClr val="black"/>
              </a:solidFill>
              <a:latin typeface="Calibri"/>
            </a:endParaRPr>
          </a:p>
        </p:txBody>
      </p:sp>
      <p:pic>
        <p:nvPicPr>
          <p:cNvPr id="690400" name="Picture 224" descr="C:\Users\Bluhm\Documents\RWTH\talks\images\Qubit_Heterostructur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69095"/>
            <a:ext cx="5732830" cy="38269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7" r="30417"/>
          <a:stretch/>
        </p:blipFill>
        <p:spPr bwMode="auto">
          <a:xfrm>
            <a:off x="4881151" y="4445084"/>
            <a:ext cx="4168654" cy="2200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944926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0780" y="46038"/>
            <a:ext cx="7150600" cy="563562"/>
          </a:xfrm>
        </p:spPr>
        <p:txBody>
          <a:bodyPr/>
          <a:lstStyle/>
          <a:p>
            <a:r>
              <a:rPr lang="en-US" dirty="0" smtClean="0"/>
              <a:t>Dephasing </a:t>
            </a:r>
            <a:r>
              <a:rPr lang="en-US" dirty="0"/>
              <a:t>due to nuclear spins</a:t>
            </a:r>
          </a:p>
        </p:txBody>
      </p:sp>
      <p:sp>
        <p:nvSpPr>
          <p:cNvPr id="8" name="Textfeld 7"/>
          <p:cNvSpPr txBox="1"/>
          <p:nvPr/>
        </p:nvSpPr>
        <p:spPr>
          <a:xfrm>
            <a:off x="94195" y="848570"/>
            <a:ext cx="7797203" cy="1200329"/>
          </a:xfrm>
          <a:prstGeom prst="rect">
            <a:avLst/>
          </a:prstGeom>
          <a:noFill/>
        </p:spPr>
        <p:txBody>
          <a:bodyPr wrap="square" rtlCol="0">
            <a:spAutoFit/>
          </a:bodyPr>
          <a:lstStyle/>
          <a:p>
            <a:r>
              <a:rPr lang="en-US" sz="2400" dirty="0" smtClean="0">
                <a:solidFill>
                  <a:prstClr val="black"/>
                </a:solidFill>
                <a:latin typeface="Calibri"/>
              </a:rPr>
              <a:t>New insights – Pronounced effects on Hahn echo from:</a:t>
            </a:r>
          </a:p>
          <a:p>
            <a:pPr marL="342900" indent="-342900">
              <a:buFont typeface="Arial" panose="020B0604020202020204" pitchFamily="34" charset="0"/>
              <a:buChar char="•"/>
            </a:pPr>
            <a:r>
              <a:rPr lang="en-US" sz="2400" dirty="0" smtClean="0">
                <a:solidFill>
                  <a:prstClr val="black"/>
                </a:solidFill>
                <a:latin typeface="Calibri"/>
              </a:rPr>
              <a:t>Nuclear </a:t>
            </a:r>
            <a:r>
              <a:rPr lang="en-US" sz="2400" dirty="0" err="1" smtClean="0">
                <a:solidFill>
                  <a:prstClr val="black"/>
                </a:solidFill>
                <a:latin typeface="Calibri"/>
              </a:rPr>
              <a:t>quadrupole</a:t>
            </a:r>
            <a:r>
              <a:rPr lang="en-US" sz="2400" dirty="0" smtClean="0">
                <a:solidFill>
                  <a:prstClr val="black"/>
                </a:solidFill>
                <a:latin typeface="Calibri"/>
              </a:rPr>
              <a:t> splitting</a:t>
            </a:r>
          </a:p>
          <a:p>
            <a:pPr marL="342900" indent="-342900">
              <a:buFont typeface="Arial" panose="020B0604020202020204" pitchFamily="34" charset="0"/>
              <a:buChar char="•"/>
            </a:pPr>
            <a:r>
              <a:rPr lang="en-US" sz="2400" dirty="0">
                <a:solidFill>
                  <a:prstClr val="black"/>
                </a:solidFill>
                <a:latin typeface="Calibri"/>
              </a:rPr>
              <a:t>g</a:t>
            </a:r>
            <a:r>
              <a:rPr lang="en-US" sz="2400" dirty="0" smtClean="0">
                <a:solidFill>
                  <a:prstClr val="black"/>
                </a:solidFill>
                <a:latin typeface="Calibri"/>
              </a:rPr>
              <a:t>-factor anisotropy</a:t>
            </a:r>
          </a:p>
        </p:txBody>
      </p:sp>
      <p:grpSp>
        <p:nvGrpSpPr>
          <p:cNvPr id="12" name="Gruppieren 11"/>
          <p:cNvGrpSpPr/>
          <p:nvPr/>
        </p:nvGrpSpPr>
        <p:grpSpPr>
          <a:xfrm>
            <a:off x="-209385" y="2138785"/>
            <a:ext cx="9541161" cy="4625550"/>
            <a:chOff x="-512965" y="848570"/>
            <a:chExt cx="10244198" cy="6067555"/>
          </a:xfrm>
        </p:grpSpPr>
        <p:pic>
          <p:nvPicPr>
            <p:cNvPr id="13" name="Picture 2" descr="Y:\GaAs\Botzem\ppt\konstanz\figures\echoY90_3002.png"/>
            <p:cNvPicPr>
              <a:picLocks noChangeAspect="1" noChangeArrowheads="1"/>
            </p:cNvPicPr>
            <p:nvPr/>
          </p:nvPicPr>
          <p:blipFill rotWithShape="1">
            <a:blip r:embed="rId3">
              <a:extLst>
                <a:ext uri="{28A0092B-C50C-407E-A947-70E740481C1C}">
                  <a14:useLocalDpi xmlns:a14="http://schemas.microsoft.com/office/drawing/2010/main" val="0"/>
                </a:ext>
              </a:extLst>
            </a:blip>
            <a:srcRect t="5259" b="-5259"/>
            <a:stretch/>
          </p:blipFill>
          <p:spPr bwMode="auto">
            <a:xfrm>
              <a:off x="-512965" y="848570"/>
              <a:ext cx="10244198" cy="6067555"/>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p:cNvSpPr txBox="1"/>
            <p:nvPr/>
          </p:nvSpPr>
          <p:spPr>
            <a:xfrm>
              <a:off x="3737155" y="6085325"/>
              <a:ext cx="1963936" cy="646331"/>
            </a:xfrm>
            <a:prstGeom prst="rect">
              <a:avLst/>
            </a:prstGeom>
            <a:solidFill>
              <a:schemeClr val="bg1"/>
            </a:solidFill>
          </p:spPr>
          <p:txBody>
            <a:bodyPr wrap="none" rtlCol="0">
              <a:spAutoFit/>
            </a:bodyPr>
            <a:lstStyle/>
            <a:p>
              <a:endParaRPr lang="en-US" dirty="0" smtClean="0">
                <a:solidFill>
                  <a:prstClr val="black"/>
                </a:solidFill>
                <a:latin typeface="Calibri"/>
              </a:endParaRPr>
            </a:p>
            <a:p>
              <a:r>
                <a:rPr lang="en-US" dirty="0" smtClean="0">
                  <a:solidFill>
                    <a:prstClr val="black"/>
                  </a:solidFill>
                  <a:latin typeface="Calibri"/>
                </a:rPr>
                <a:t>evolution time (µs)</a:t>
              </a:r>
              <a:endParaRPr lang="en-US" dirty="0">
                <a:solidFill>
                  <a:prstClr val="black"/>
                </a:solidFill>
                <a:latin typeface="Calibri"/>
              </a:endParaRPr>
            </a:p>
          </p:txBody>
        </p:sp>
        <p:sp>
          <p:nvSpPr>
            <p:cNvPr id="15" name="Textfeld 14"/>
            <p:cNvSpPr txBox="1"/>
            <p:nvPr/>
          </p:nvSpPr>
          <p:spPr>
            <a:xfrm rot="16200000">
              <a:off x="-593933" y="3434072"/>
              <a:ext cx="1745587" cy="369332"/>
            </a:xfrm>
            <a:prstGeom prst="rect">
              <a:avLst/>
            </a:prstGeom>
            <a:solidFill>
              <a:schemeClr val="bg1"/>
            </a:solidFill>
          </p:spPr>
          <p:txBody>
            <a:bodyPr wrap="square" rtlCol="0">
              <a:spAutoFit/>
            </a:bodyPr>
            <a:lstStyle/>
            <a:p>
              <a:r>
                <a:rPr lang="en-US" dirty="0">
                  <a:solidFill>
                    <a:prstClr val="black"/>
                  </a:solidFill>
                  <a:latin typeface="Calibri"/>
                </a:rPr>
                <a:t>e</a:t>
              </a:r>
              <a:r>
                <a:rPr lang="en-US" dirty="0" smtClean="0">
                  <a:solidFill>
                    <a:prstClr val="black"/>
                  </a:solidFill>
                  <a:latin typeface="Calibri"/>
                </a:rPr>
                <a:t>cho amplitude</a:t>
              </a:r>
              <a:endParaRPr lang="en-US" dirty="0">
                <a:solidFill>
                  <a:prstClr val="black"/>
                </a:solidFill>
                <a:latin typeface="Calibri"/>
              </a:endParaRPr>
            </a:p>
          </p:txBody>
        </p:sp>
        <p:sp>
          <p:nvSpPr>
            <p:cNvPr id="16" name="Textfeld 15"/>
            <p:cNvSpPr txBox="1"/>
            <p:nvPr/>
          </p:nvSpPr>
          <p:spPr>
            <a:xfrm>
              <a:off x="703249" y="6009430"/>
              <a:ext cx="301686" cy="369332"/>
            </a:xfrm>
            <a:prstGeom prst="rect">
              <a:avLst/>
            </a:prstGeom>
            <a:solidFill>
              <a:schemeClr val="bg1"/>
            </a:solidFill>
          </p:spPr>
          <p:txBody>
            <a:bodyPr wrap="none" rtlCol="0">
              <a:spAutoFit/>
            </a:bodyPr>
            <a:lstStyle/>
            <a:p>
              <a:r>
                <a:rPr lang="en-US" dirty="0" smtClean="0">
                  <a:solidFill>
                    <a:prstClr val="black"/>
                  </a:solidFill>
                  <a:latin typeface="Calibri"/>
                </a:rPr>
                <a:t>0</a:t>
              </a:r>
              <a:endParaRPr lang="en-US" dirty="0">
                <a:solidFill>
                  <a:prstClr val="black"/>
                </a:solidFill>
                <a:latin typeface="Calibri"/>
              </a:endParaRPr>
            </a:p>
          </p:txBody>
        </p:sp>
        <p:sp>
          <p:nvSpPr>
            <p:cNvPr id="17" name="Textfeld 16"/>
            <p:cNvSpPr txBox="1"/>
            <p:nvPr/>
          </p:nvSpPr>
          <p:spPr>
            <a:xfrm>
              <a:off x="2826415" y="6009430"/>
              <a:ext cx="418704" cy="369332"/>
            </a:xfrm>
            <a:prstGeom prst="rect">
              <a:avLst/>
            </a:prstGeom>
            <a:solidFill>
              <a:schemeClr val="bg1"/>
            </a:solidFill>
          </p:spPr>
          <p:txBody>
            <a:bodyPr wrap="none" rtlCol="0">
              <a:spAutoFit/>
            </a:bodyPr>
            <a:lstStyle/>
            <a:p>
              <a:r>
                <a:rPr lang="en-US" dirty="0" smtClean="0">
                  <a:solidFill>
                    <a:prstClr val="black"/>
                  </a:solidFill>
                  <a:latin typeface="Calibri"/>
                </a:rPr>
                <a:t>10</a:t>
              </a:r>
              <a:endParaRPr lang="en-US" dirty="0">
                <a:solidFill>
                  <a:prstClr val="black"/>
                </a:solidFill>
                <a:latin typeface="Calibri"/>
              </a:endParaRPr>
            </a:p>
          </p:txBody>
        </p:sp>
        <p:sp>
          <p:nvSpPr>
            <p:cNvPr id="18" name="Textfeld 17"/>
            <p:cNvSpPr txBox="1"/>
            <p:nvPr/>
          </p:nvSpPr>
          <p:spPr>
            <a:xfrm>
              <a:off x="4951475" y="6019573"/>
              <a:ext cx="418704" cy="369332"/>
            </a:xfrm>
            <a:prstGeom prst="rect">
              <a:avLst/>
            </a:prstGeom>
            <a:solidFill>
              <a:schemeClr val="bg1"/>
            </a:solidFill>
          </p:spPr>
          <p:txBody>
            <a:bodyPr wrap="none" rtlCol="0">
              <a:spAutoFit/>
            </a:bodyPr>
            <a:lstStyle/>
            <a:p>
              <a:r>
                <a:rPr lang="en-US" dirty="0" smtClean="0">
                  <a:solidFill>
                    <a:prstClr val="black"/>
                  </a:solidFill>
                  <a:latin typeface="Calibri"/>
                </a:rPr>
                <a:t>20</a:t>
              </a:r>
              <a:endParaRPr lang="en-US" dirty="0">
                <a:solidFill>
                  <a:prstClr val="black"/>
                </a:solidFill>
                <a:latin typeface="Calibri"/>
              </a:endParaRPr>
            </a:p>
          </p:txBody>
        </p:sp>
        <p:sp>
          <p:nvSpPr>
            <p:cNvPr id="19" name="Textfeld 18"/>
            <p:cNvSpPr txBox="1"/>
            <p:nvPr/>
          </p:nvSpPr>
          <p:spPr>
            <a:xfrm>
              <a:off x="7076535" y="6019573"/>
              <a:ext cx="418704" cy="369332"/>
            </a:xfrm>
            <a:prstGeom prst="rect">
              <a:avLst/>
            </a:prstGeom>
            <a:solidFill>
              <a:schemeClr val="bg1"/>
            </a:solidFill>
          </p:spPr>
          <p:txBody>
            <a:bodyPr wrap="none" rtlCol="0">
              <a:spAutoFit/>
            </a:bodyPr>
            <a:lstStyle/>
            <a:p>
              <a:r>
                <a:rPr lang="en-US" dirty="0" smtClean="0">
                  <a:solidFill>
                    <a:prstClr val="black"/>
                  </a:solidFill>
                  <a:latin typeface="Calibri"/>
                </a:rPr>
                <a:t>30</a:t>
              </a:r>
              <a:endParaRPr lang="en-US" dirty="0">
                <a:solidFill>
                  <a:prstClr val="black"/>
                </a:solidFill>
                <a:latin typeface="Calibri"/>
              </a:endParaRPr>
            </a:p>
          </p:txBody>
        </p:sp>
        <p:sp>
          <p:nvSpPr>
            <p:cNvPr id="20" name="Textfeld 19"/>
            <p:cNvSpPr txBox="1"/>
            <p:nvPr/>
          </p:nvSpPr>
          <p:spPr>
            <a:xfrm>
              <a:off x="8290098" y="5402270"/>
              <a:ext cx="380232" cy="369332"/>
            </a:xfrm>
            <a:prstGeom prst="rect">
              <a:avLst/>
            </a:prstGeom>
            <a:solidFill>
              <a:schemeClr val="bg1"/>
            </a:solidFill>
          </p:spPr>
          <p:txBody>
            <a:bodyPr wrap="none" rtlCol="0">
              <a:spAutoFit/>
            </a:bodyPr>
            <a:lstStyle/>
            <a:p>
              <a:r>
                <a:rPr lang="en-US" dirty="0" smtClean="0">
                  <a:solidFill>
                    <a:srgbClr val="FF0000"/>
                  </a:solidFill>
                  <a:latin typeface="Calibri"/>
                </a:rPr>
                <a:t>0°</a:t>
              </a:r>
              <a:endParaRPr lang="en-US" dirty="0">
                <a:solidFill>
                  <a:srgbClr val="FF0000"/>
                </a:solidFill>
                <a:latin typeface="Calibri"/>
              </a:endParaRPr>
            </a:p>
          </p:txBody>
        </p:sp>
        <p:sp>
          <p:nvSpPr>
            <p:cNvPr id="21" name="Textfeld 20"/>
            <p:cNvSpPr txBox="1"/>
            <p:nvPr/>
          </p:nvSpPr>
          <p:spPr>
            <a:xfrm>
              <a:off x="8173078" y="4906243"/>
              <a:ext cx="497252" cy="369332"/>
            </a:xfrm>
            <a:prstGeom prst="rect">
              <a:avLst/>
            </a:prstGeom>
            <a:solidFill>
              <a:schemeClr val="bg1"/>
            </a:solidFill>
          </p:spPr>
          <p:txBody>
            <a:bodyPr wrap="none" rtlCol="0">
              <a:spAutoFit/>
            </a:bodyPr>
            <a:lstStyle/>
            <a:p>
              <a:r>
                <a:rPr lang="en-US" dirty="0" smtClean="0">
                  <a:solidFill>
                    <a:srgbClr val="0070C0"/>
                  </a:solidFill>
                  <a:latin typeface="Calibri"/>
                </a:rPr>
                <a:t>15°</a:t>
              </a:r>
              <a:endParaRPr lang="en-US" dirty="0">
                <a:solidFill>
                  <a:srgbClr val="0070C0"/>
                </a:solidFill>
                <a:latin typeface="Calibri"/>
              </a:endParaRPr>
            </a:p>
          </p:txBody>
        </p:sp>
        <p:sp>
          <p:nvSpPr>
            <p:cNvPr id="22" name="Textfeld 21"/>
            <p:cNvSpPr txBox="1"/>
            <p:nvPr/>
          </p:nvSpPr>
          <p:spPr>
            <a:xfrm>
              <a:off x="8173078" y="4415635"/>
              <a:ext cx="497252" cy="369332"/>
            </a:xfrm>
            <a:prstGeom prst="rect">
              <a:avLst/>
            </a:prstGeom>
            <a:solidFill>
              <a:schemeClr val="bg1"/>
            </a:solidFill>
          </p:spPr>
          <p:txBody>
            <a:bodyPr wrap="none" rtlCol="0">
              <a:spAutoFit/>
            </a:bodyPr>
            <a:lstStyle/>
            <a:p>
              <a:r>
                <a:rPr lang="en-US" dirty="0" smtClean="0">
                  <a:solidFill>
                    <a:srgbClr val="00B050"/>
                  </a:solidFill>
                  <a:latin typeface="Calibri"/>
                </a:rPr>
                <a:t>30°</a:t>
              </a:r>
              <a:endParaRPr lang="en-US" dirty="0">
                <a:solidFill>
                  <a:srgbClr val="00B050"/>
                </a:solidFill>
                <a:latin typeface="Calibri"/>
              </a:endParaRPr>
            </a:p>
          </p:txBody>
        </p:sp>
        <p:sp>
          <p:nvSpPr>
            <p:cNvPr id="23" name="Textfeld 22"/>
            <p:cNvSpPr txBox="1"/>
            <p:nvPr/>
          </p:nvSpPr>
          <p:spPr>
            <a:xfrm>
              <a:off x="8176487" y="3808475"/>
              <a:ext cx="497252" cy="369332"/>
            </a:xfrm>
            <a:prstGeom prst="rect">
              <a:avLst/>
            </a:prstGeom>
            <a:solidFill>
              <a:schemeClr val="bg1"/>
            </a:solidFill>
          </p:spPr>
          <p:txBody>
            <a:bodyPr wrap="none" rtlCol="0">
              <a:spAutoFit/>
            </a:bodyPr>
            <a:lstStyle/>
            <a:p>
              <a:r>
                <a:rPr lang="en-US" dirty="0" smtClean="0">
                  <a:solidFill>
                    <a:srgbClr val="F79646"/>
                  </a:solidFill>
                  <a:latin typeface="Calibri"/>
                </a:rPr>
                <a:t>45°</a:t>
              </a:r>
              <a:endParaRPr lang="en-US" dirty="0">
                <a:solidFill>
                  <a:srgbClr val="F79646"/>
                </a:solidFill>
                <a:latin typeface="Calibri"/>
              </a:endParaRPr>
            </a:p>
          </p:txBody>
        </p:sp>
        <p:sp>
          <p:nvSpPr>
            <p:cNvPr id="24" name="Textfeld 23"/>
            <p:cNvSpPr txBox="1"/>
            <p:nvPr/>
          </p:nvSpPr>
          <p:spPr>
            <a:xfrm>
              <a:off x="8173078" y="3125420"/>
              <a:ext cx="497252" cy="369332"/>
            </a:xfrm>
            <a:prstGeom prst="rect">
              <a:avLst/>
            </a:prstGeom>
            <a:solidFill>
              <a:schemeClr val="bg1"/>
            </a:solidFill>
          </p:spPr>
          <p:txBody>
            <a:bodyPr wrap="none" rtlCol="0">
              <a:spAutoFit/>
            </a:bodyPr>
            <a:lstStyle/>
            <a:p>
              <a:r>
                <a:rPr lang="en-US" dirty="0" smtClean="0">
                  <a:solidFill>
                    <a:srgbClr val="FFFF00"/>
                  </a:solidFill>
                  <a:latin typeface="Calibri"/>
                </a:rPr>
                <a:t>60°</a:t>
              </a:r>
              <a:endParaRPr lang="en-US" dirty="0">
                <a:solidFill>
                  <a:srgbClr val="FFFF00"/>
                </a:solidFill>
                <a:latin typeface="Calibri"/>
              </a:endParaRPr>
            </a:p>
          </p:txBody>
        </p:sp>
        <p:sp>
          <p:nvSpPr>
            <p:cNvPr id="25" name="Textfeld 24"/>
            <p:cNvSpPr txBox="1"/>
            <p:nvPr/>
          </p:nvSpPr>
          <p:spPr>
            <a:xfrm>
              <a:off x="8214203" y="2594155"/>
              <a:ext cx="497252" cy="369332"/>
            </a:xfrm>
            <a:prstGeom prst="rect">
              <a:avLst/>
            </a:prstGeom>
            <a:solidFill>
              <a:schemeClr val="bg1"/>
            </a:solidFill>
          </p:spPr>
          <p:txBody>
            <a:bodyPr wrap="none" rtlCol="0">
              <a:spAutoFit/>
            </a:bodyPr>
            <a:lstStyle/>
            <a:p>
              <a:r>
                <a:rPr lang="en-US" dirty="0" smtClean="0">
                  <a:solidFill>
                    <a:srgbClr val="F79646">
                      <a:lumMod val="50000"/>
                    </a:srgbClr>
                  </a:solidFill>
                  <a:latin typeface="Calibri"/>
                </a:rPr>
                <a:t>75°</a:t>
              </a:r>
              <a:endParaRPr lang="en-US" dirty="0">
                <a:solidFill>
                  <a:srgbClr val="F79646">
                    <a:lumMod val="50000"/>
                  </a:srgbClr>
                </a:solidFill>
                <a:latin typeface="Calibri"/>
              </a:endParaRPr>
            </a:p>
          </p:txBody>
        </p:sp>
        <p:sp>
          <p:nvSpPr>
            <p:cNvPr id="26" name="Textfeld 25"/>
            <p:cNvSpPr txBox="1"/>
            <p:nvPr/>
          </p:nvSpPr>
          <p:spPr>
            <a:xfrm>
              <a:off x="8144518" y="1835205"/>
              <a:ext cx="497252" cy="369332"/>
            </a:xfrm>
            <a:prstGeom prst="rect">
              <a:avLst/>
            </a:prstGeom>
            <a:solidFill>
              <a:schemeClr val="bg1"/>
            </a:solidFill>
          </p:spPr>
          <p:txBody>
            <a:bodyPr wrap="none" rtlCol="0">
              <a:spAutoFit/>
            </a:bodyPr>
            <a:lstStyle/>
            <a:p>
              <a:r>
                <a:rPr lang="en-US" dirty="0" smtClean="0">
                  <a:solidFill>
                    <a:srgbClr val="C0504D">
                      <a:lumMod val="60000"/>
                      <a:lumOff val="40000"/>
                    </a:srgbClr>
                  </a:solidFill>
                  <a:latin typeface="Calibri"/>
                </a:rPr>
                <a:t>90°</a:t>
              </a:r>
              <a:endParaRPr lang="en-US" dirty="0">
                <a:solidFill>
                  <a:srgbClr val="C0504D">
                    <a:lumMod val="60000"/>
                    <a:lumOff val="40000"/>
                  </a:srgbClr>
                </a:solidFill>
                <a:latin typeface="Calibri"/>
              </a:endParaRPr>
            </a:p>
          </p:txBody>
        </p:sp>
        <p:sp>
          <p:nvSpPr>
            <p:cNvPr id="27" name="Rechteck 26"/>
            <p:cNvSpPr/>
            <p:nvPr/>
          </p:nvSpPr>
          <p:spPr>
            <a:xfrm>
              <a:off x="8063170" y="2290575"/>
              <a:ext cx="581599" cy="227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28" name="Group 321"/>
          <p:cNvGrpSpPr/>
          <p:nvPr/>
        </p:nvGrpSpPr>
        <p:grpSpPr>
          <a:xfrm>
            <a:off x="6501824" y="464855"/>
            <a:ext cx="2623876" cy="2574327"/>
            <a:chOff x="6312807" y="3987074"/>
            <a:chExt cx="2623876" cy="2574327"/>
          </a:xfrm>
        </p:grpSpPr>
        <p:grpSp>
          <p:nvGrpSpPr>
            <p:cNvPr id="29" name="Group 25"/>
            <p:cNvGrpSpPr/>
            <p:nvPr/>
          </p:nvGrpSpPr>
          <p:grpSpPr>
            <a:xfrm>
              <a:off x="6705530" y="4375887"/>
              <a:ext cx="1828800" cy="1756687"/>
              <a:chOff x="1600200" y="4114800"/>
              <a:chExt cx="1981200" cy="1981994"/>
            </a:xfrm>
          </p:grpSpPr>
          <p:sp>
            <p:nvSpPr>
              <p:cNvPr id="38" name="Oval 196"/>
              <p:cNvSpPr/>
              <p:nvPr/>
            </p:nvSpPr>
            <p:spPr>
              <a:xfrm>
                <a:off x="1600200" y="4114800"/>
                <a:ext cx="1981200" cy="1981200"/>
              </a:xfrm>
              <a:prstGeom prst="ellipse">
                <a:avLst/>
              </a:prstGeom>
              <a:solidFill>
                <a:schemeClr val="accent6">
                  <a:lumMod val="20000"/>
                  <a:lumOff val="8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Oval 201"/>
              <p:cNvSpPr/>
              <p:nvPr/>
            </p:nvSpPr>
            <p:spPr>
              <a:xfrm>
                <a:off x="1600200" y="4724401"/>
                <a:ext cx="1981200" cy="685800"/>
              </a:xfrm>
              <a:prstGeom prst="ellipse">
                <a:avLst/>
              </a:prstGeom>
              <a:solidFill>
                <a:schemeClr val="accent6">
                  <a:lumMod val="60000"/>
                  <a:lumOff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40" name="Straight Connector 203"/>
              <p:cNvCxnSpPr/>
              <p:nvPr/>
            </p:nvCxnSpPr>
            <p:spPr>
              <a:xfrm rot="5400000" flipH="1" flipV="1">
                <a:off x="2247900" y="4762500"/>
                <a:ext cx="685800" cy="6096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230"/>
              <p:cNvCxnSpPr>
                <a:stCxn id="39" idx="2"/>
                <a:endCxn id="39" idx="6"/>
              </p:cNvCxnSpPr>
              <p:nvPr/>
            </p:nvCxnSpPr>
            <p:spPr>
              <a:xfrm rot="10800000" flipH="1">
                <a:off x="1600200" y="5067300"/>
                <a:ext cx="19812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239"/>
              <p:cNvCxnSpPr>
                <a:stCxn id="38" idx="0"/>
                <a:endCxn id="38" idx="4"/>
              </p:cNvCxnSpPr>
              <p:nvPr/>
            </p:nvCxnSpPr>
            <p:spPr>
              <a:xfrm rot="16200000" flipH="1">
                <a:off x="1600200" y="5105400"/>
                <a:ext cx="19812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30" name="Object 187"/>
            <p:cNvGraphicFramePr>
              <a:graphicFrameLocks noChangeAspect="1"/>
            </p:cNvGraphicFramePr>
            <p:nvPr/>
          </p:nvGraphicFramePr>
          <p:xfrm>
            <a:off x="7432361" y="3987074"/>
            <a:ext cx="468923" cy="412236"/>
          </p:xfrm>
          <a:graphic>
            <a:graphicData uri="http://schemas.openxmlformats.org/presentationml/2006/ole">
              <mc:AlternateContent xmlns:mc="http://schemas.openxmlformats.org/markup-compatibility/2006">
                <mc:Choice xmlns:v="urn:schemas-microsoft-com:vml" Requires="v">
                  <p:oleObj spid="_x0000_s5225" name="Equation" r:id="rId4" imgW="317160" imgH="279360" progId="Equation.3">
                    <p:embed/>
                  </p:oleObj>
                </mc:Choice>
                <mc:Fallback>
                  <p:oleObj name="Equation" r:id="rId4" imgW="317160" imgH="2793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2361" y="3987074"/>
                          <a:ext cx="468923" cy="4122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3"/>
            <p:cNvGraphicFramePr>
              <a:graphicFrameLocks noChangeAspect="1"/>
            </p:cNvGraphicFramePr>
            <p:nvPr>
              <p:extLst>
                <p:ext uri="{D42A27DB-BD31-4B8C-83A1-F6EECF244321}">
                  <p14:modId xmlns:p14="http://schemas.microsoft.com/office/powerpoint/2010/main" val="2605683610"/>
                </p:ext>
              </p:extLst>
            </p:nvPr>
          </p:nvGraphicFramePr>
          <p:xfrm>
            <a:off x="7395060" y="6116374"/>
            <a:ext cx="506224" cy="445027"/>
          </p:xfrm>
          <a:graphic>
            <a:graphicData uri="http://schemas.openxmlformats.org/presentationml/2006/ole">
              <mc:AlternateContent xmlns:mc="http://schemas.openxmlformats.org/markup-compatibility/2006">
                <mc:Choice xmlns:v="urn:schemas-microsoft-com:vml" Requires="v">
                  <p:oleObj spid="_x0000_s5226" name="Equation" r:id="rId6" imgW="317160" imgH="279360" progId="Equation.3">
                    <p:embed/>
                  </p:oleObj>
                </mc:Choice>
                <mc:Fallback>
                  <p:oleObj name="Equation" r:id="rId6" imgW="317160" imgH="2793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5060" y="6116374"/>
                          <a:ext cx="506224" cy="4450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2" name="Straight Arrow Connector 191"/>
            <p:cNvCxnSpPr/>
            <p:nvPr/>
          </p:nvCxnSpPr>
          <p:spPr>
            <a:xfrm rot="16200000" flipV="1">
              <a:off x="7430396" y="5031027"/>
              <a:ext cx="368203" cy="9403"/>
            </a:xfrm>
            <a:prstGeom prst="straightConnector1">
              <a:avLst/>
            </a:prstGeom>
            <a:ln w="571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sp>
          <p:nvSpPr>
            <p:cNvPr id="33" name="TextBox 192"/>
            <p:cNvSpPr txBox="1"/>
            <p:nvPr/>
          </p:nvSpPr>
          <p:spPr>
            <a:xfrm>
              <a:off x="7660009" y="4516422"/>
              <a:ext cx="522629" cy="368960"/>
            </a:xfrm>
            <a:prstGeom prst="rect">
              <a:avLst/>
            </a:prstGeom>
            <a:noFill/>
          </p:spPr>
          <p:txBody>
            <a:bodyPr wrap="none" rtlCol="0">
              <a:spAutoFit/>
            </a:bodyPr>
            <a:lstStyle/>
            <a:p>
              <a:r>
                <a:rPr lang="en-US" sz="2000" dirty="0" err="1" smtClean="0">
                  <a:solidFill>
                    <a:srgbClr val="00B050"/>
                  </a:solidFill>
                  <a:latin typeface="Symbol" pitchFamily="18" charset="2"/>
                </a:rPr>
                <a:t>D</a:t>
              </a:r>
              <a:r>
                <a:rPr lang="en-US" sz="2000" i="1" dirty="0" err="1" smtClean="0">
                  <a:solidFill>
                    <a:srgbClr val="00B050"/>
                  </a:solidFill>
                  <a:latin typeface="Times New Roman" pitchFamily="18" charset="0"/>
                  <a:cs typeface="Times New Roman" pitchFamily="18" charset="0"/>
                </a:rPr>
                <a:t>B</a:t>
              </a:r>
              <a:r>
                <a:rPr lang="en-US" sz="2000" i="1" baseline="-25000" dirty="0" err="1" smtClean="0">
                  <a:solidFill>
                    <a:srgbClr val="00B050"/>
                  </a:solidFill>
                  <a:latin typeface="Times New Roman" pitchFamily="18" charset="0"/>
                  <a:cs typeface="Times New Roman" pitchFamily="18" charset="0"/>
                </a:rPr>
                <a:t>z</a:t>
              </a:r>
              <a:endParaRPr lang="en-US" sz="2000" i="1" baseline="-25000" dirty="0">
                <a:solidFill>
                  <a:srgbClr val="00B050"/>
                </a:solidFill>
                <a:latin typeface="Times New Roman" pitchFamily="18" charset="0"/>
                <a:cs typeface="Times New Roman" pitchFamily="18" charset="0"/>
              </a:endParaRPr>
            </a:p>
          </p:txBody>
        </p:sp>
        <p:graphicFrame>
          <p:nvGraphicFramePr>
            <p:cNvPr id="34" name="Object 6"/>
            <p:cNvGraphicFramePr>
              <a:graphicFrameLocks noChangeAspect="1"/>
            </p:cNvGraphicFramePr>
            <p:nvPr/>
          </p:nvGraphicFramePr>
          <p:xfrm>
            <a:off x="8599645" y="5049231"/>
            <a:ext cx="337038" cy="374760"/>
          </p:xfrm>
          <a:graphic>
            <a:graphicData uri="http://schemas.openxmlformats.org/presentationml/2006/ole">
              <mc:AlternateContent xmlns:mc="http://schemas.openxmlformats.org/markup-compatibility/2006">
                <mc:Choice xmlns:v="urn:schemas-microsoft-com:vml" Requires="v">
                  <p:oleObj spid="_x0000_s5227" name="Equation" r:id="rId8" imgW="228600" imgH="253800" progId="Equation.3">
                    <p:embed/>
                  </p:oleObj>
                </mc:Choice>
                <mc:Fallback>
                  <p:oleObj name="Equation" r:id="rId8" imgW="228600" imgH="253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9645" y="5049231"/>
                          <a:ext cx="337038" cy="374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7"/>
            <p:cNvGraphicFramePr>
              <a:graphicFrameLocks noChangeAspect="1"/>
            </p:cNvGraphicFramePr>
            <p:nvPr/>
          </p:nvGraphicFramePr>
          <p:xfrm>
            <a:off x="6312807" y="5041086"/>
            <a:ext cx="392723" cy="374760"/>
          </p:xfrm>
          <a:graphic>
            <a:graphicData uri="http://schemas.openxmlformats.org/presentationml/2006/ole">
              <mc:AlternateContent xmlns:mc="http://schemas.openxmlformats.org/markup-compatibility/2006">
                <mc:Choice xmlns:v="urn:schemas-microsoft-com:vml" Requires="v">
                  <p:oleObj spid="_x0000_s5228" name="Equation" r:id="rId10" imgW="266400" imgH="253800" progId="Equation.3">
                    <p:embed/>
                  </p:oleObj>
                </mc:Choice>
                <mc:Fallback>
                  <p:oleObj name="Equation" r:id="rId10" imgW="266400" imgH="253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2807" y="5041086"/>
                          <a:ext cx="392723" cy="374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6" name="Straight Arrow Connector 251"/>
            <p:cNvCxnSpPr/>
            <p:nvPr/>
          </p:nvCxnSpPr>
          <p:spPr>
            <a:xfrm rot="21420000">
              <a:off x="7629840" y="5210086"/>
              <a:ext cx="773723" cy="3091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TextBox 252"/>
            <p:cNvSpPr txBox="1"/>
            <p:nvPr/>
          </p:nvSpPr>
          <p:spPr>
            <a:xfrm>
              <a:off x="7853650" y="5170736"/>
              <a:ext cx="298480" cy="400110"/>
            </a:xfrm>
            <a:prstGeom prst="rect">
              <a:avLst/>
            </a:prstGeom>
            <a:noFill/>
            <a:ln>
              <a:noFill/>
            </a:ln>
          </p:spPr>
          <p:txBody>
            <a:bodyPr wrap="none" rtlCol="0">
              <a:spAutoFit/>
            </a:bodyPr>
            <a:lstStyle/>
            <a:p>
              <a:r>
                <a:rPr lang="en-US" sz="2000" i="1" dirty="0" smtClean="0">
                  <a:solidFill>
                    <a:srgbClr val="FF0000"/>
                  </a:solidFill>
                  <a:latin typeface="Times New Roman" pitchFamily="18" charset="0"/>
                  <a:cs typeface="Times New Roman" pitchFamily="18" charset="0"/>
                </a:rPr>
                <a:t>J</a:t>
              </a:r>
              <a:endParaRPr lang="en-US" sz="2000" i="1" dirty="0">
                <a:solidFill>
                  <a:srgbClr val="FF0000"/>
                </a:solidFill>
                <a:latin typeface="Times New Roman" pitchFamily="18" charset="0"/>
                <a:cs typeface="Times New Roman" pitchFamily="18" charset="0"/>
              </a:endParaRPr>
            </a:p>
          </p:txBody>
        </p:sp>
      </p:grpSp>
      <p:sp>
        <p:nvSpPr>
          <p:cNvPr id="43" name="Arc 84"/>
          <p:cNvSpPr/>
          <p:nvPr/>
        </p:nvSpPr>
        <p:spPr>
          <a:xfrm>
            <a:off x="7125509" y="961440"/>
            <a:ext cx="381000" cy="1524000"/>
          </a:xfrm>
          <a:prstGeom prst="arc">
            <a:avLst>
              <a:gd name="adj1" fmla="val 8309284"/>
              <a:gd name="adj2" fmla="val 1803475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44" name="Arc 85"/>
          <p:cNvSpPr/>
          <p:nvPr/>
        </p:nvSpPr>
        <p:spPr>
          <a:xfrm>
            <a:off x="6854050" y="1428166"/>
            <a:ext cx="1828800" cy="533400"/>
          </a:xfrm>
          <a:prstGeom prst="arc">
            <a:avLst>
              <a:gd name="adj1" fmla="val 13778131"/>
              <a:gd name="adj2" fmla="val 9775737"/>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45" name="Oval 250"/>
          <p:cNvSpPr/>
          <p:nvPr/>
        </p:nvSpPr>
        <p:spPr>
          <a:xfrm>
            <a:off x="8611644" y="1626723"/>
            <a:ext cx="163286" cy="16328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59630433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Triple Quantum Dot </a:t>
            </a:r>
            <a:r>
              <a:rPr lang="en-US" dirty="0" err="1" smtClean="0"/>
              <a:t>Qubit</a:t>
            </a:r>
            <a:endParaRPr lang="en-US" dirty="0"/>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18.-21.08.2014 | DiVincenzo</a:t>
            </a:r>
            <a:endParaRPr lang="de-DE"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de-DE" smtClean="0">
                <a:solidFill>
                  <a:prstClr val="black">
                    <a:tint val="75000"/>
                  </a:prstClr>
                </a:solidFill>
                <a:latin typeface="Calibri"/>
              </a:rPr>
              <a:t>Title</a:t>
            </a:r>
            <a:endParaRPr lang="de-DE"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EB9AEA1-3281-46F0-9EDB-48FF2E5FF267}" type="slidenum">
              <a:rPr lang="de-DE" smtClean="0">
                <a:solidFill>
                  <a:prstClr val="black">
                    <a:tint val="75000"/>
                  </a:prstClr>
                </a:solidFill>
                <a:latin typeface="Calibri"/>
              </a:rPr>
              <a:pPr/>
              <a:t>48</a:t>
            </a:fld>
            <a:endParaRPr lang="de-DE" dirty="0">
              <a:solidFill>
                <a:prstClr val="black">
                  <a:tint val="75000"/>
                </a:prstClr>
              </a:solidFill>
              <a:latin typeface="Calibri"/>
            </a:endParaRPr>
          </a:p>
        </p:txBody>
      </p:sp>
      <p:sp>
        <p:nvSpPr>
          <p:cNvPr id="19" name="TextBox 18"/>
          <p:cNvSpPr txBox="1"/>
          <p:nvPr/>
        </p:nvSpPr>
        <p:spPr>
          <a:xfrm>
            <a:off x="6434910" y="6021288"/>
            <a:ext cx="2312878" cy="369332"/>
          </a:xfrm>
          <a:prstGeom prst="rect">
            <a:avLst/>
          </a:prstGeom>
          <a:noFill/>
        </p:spPr>
        <p:txBody>
          <a:bodyPr wrap="none" rtlCol="0">
            <a:spAutoFit/>
          </a:bodyPr>
          <a:lstStyle/>
          <a:p>
            <a:pPr defTabSz="457200"/>
            <a:r>
              <a:rPr lang="en-US" dirty="0" smtClean="0">
                <a:solidFill>
                  <a:prstClr val="black"/>
                </a:solidFill>
                <a:latin typeface="Calibri"/>
              </a:rPr>
              <a:t>PRB </a:t>
            </a:r>
            <a:r>
              <a:rPr lang="en-US" b="1" dirty="0" smtClean="0">
                <a:solidFill>
                  <a:prstClr val="black"/>
                </a:solidFill>
                <a:latin typeface="Calibri"/>
              </a:rPr>
              <a:t>87</a:t>
            </a:r>
            <a:r>
              <a:rPr lang="en-US" dirty="0" smtClean="0">
                <a:solidFill>
                  <a:prstClr val="black"/>
                </a:solidFill>
                <a:latin typeface="Calibri"/>
              </a:rPr>
              <a:t>, 195309 (2013)</a:t>
            </a:r>
            <a:endParaRPr lang="en-US" dirty="0">
              <a:solidFill>
                <a:prstClr val="black"/>
              </a:solidFill>
              <a:latin typeface="Calibri"/>
            </a:endParaRPr>
          </a:p>
        </p:txBody>
      </p:sp>
      <p:pic>
        <p:nvPicPr>
          <p:cNvPr id="12" name="Picture 11" descr="Figure07.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836712"/>
            <a:ext cx="3564325" cy="1872208"/>
          </a:xfrm>
          <a:prstGeom prst="rect">
            <a:avLst/>
          </a:prstGeom>
        </p:spPr>
      </p:pic>
      <p:pic>
        <p:nvPicPr>
          <p:cNvPr id="8" name="Picture 7" descr="Figure08.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396" y="2564903"/>
            <a:ext cx="5736772" cy="3697031"/>
          </a:xfrm>
          <a:prstGeom prst="rect">
            <a:avLst/>
          </a:prstGeom>
        </p:spPr>
      </p:pic>
      <p:pic>
        <p:nvPicPr>
          <p:cNvPr id="6" name="Picture 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8264" y="3356992"/>
            <a:ext cx="1308100" cy="2032000"/>
          </a:xfrm>
          <a:prstGeom prst="rect">
            <a:avLst/>
          </a:prstGeom>
        </p:spPr>
      </p:pic>
      <p:sp>
        <p:nvSpPr>
          <p:cNvPr id="11" name="TextBox 10"/>
          <p:cNvSpPr txBox="1"/>
          <p:nvPr/>
        </p:nvSpPr>
        <p:spPr>
          <a:xfrm>
            <a:off x="971600" y="1340768"/>
            <a:ext cx="2832595" cy="477054"/>
          </a:xfrm>
          <a:prstGeom prst="rect">
            <a:avLst/>
          </a:prstGeom>
          <a:noFill/>
        </p:spPr>
        <p:txBody>
          <a:bodyPr wrap="none" rtlCol="0">
            <a:spAutoFit/>
          </a:bodyPr>
          <a:lstStyle/>
          <a:p>
            <a:pPr defTabSz="457200"/>
            <a:r>
              <a:rPr lang="en-US" sz="2500" dirty="0" smtClean="0">
                <a:solidFill>
                  <a:prstClr val="black"/>
                </a:solidFill>
                <a:latin typeface="Calibri"/>
              </a:rPr>
              <a:t>exchange-only </a:t>
            </a:r>
            <a:r>
              <a:rPr lang="en-US" sz="2500" dirty="0" err="1" smtClean="0">
                <a:solidFill>
                  <a:prstClr val="black"/>
                </a:solidFill>
                <a:latin typeface="Calibri"/>
              </a:rPr>
              <a:t>qubit</a:t>
            </a:r>
            <a:endParaRPr lang="en-US" sz="2500" dirty="0">
              <a:solidFill>
                <a:prstClr val="black"/>
              </a:solidFill>
              <a:latin typeface="Calibri"/>
            </a:endParaRPr>
          </a:p>
        </p:txBody>
      </p:sp>
    </p:spTree>
    <p:extLst>
      <p:ext uri="{BB962C8B-B14F-4D97-AF65-F5344CB8AC3E}">
        <p14:creationId xmlns:p14="http://schemas.microsoft.com/office/powerpoint/2010/main" val="44371130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Triple Quantum Dot </a:t>
            </a:r>
            <a:r>
              <a:rPr lang="en-US" dirty="0" err="1" smtClean="0"/>
              <a:t>Qubit</a:t>
            </a:r>
            <a:endParaRPr lang="en-US" dirty="0"/>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18.-21.08.2014 | DiVincenzo</a:t>
            </a:r>
            <a:endParaRPr lang="de-DE"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de-DE" smtClean="0">
                <a:solidFill>
                  <a:prstClr val="black">
                    <a:tint val="75000"/>
                  </a:prstClr>
                </a:solidFill>
                <a:latin typeface="Calibri"/>
              </a:rPr>
              <a:t>Title</a:t>
            </a:r>
            <a:endParaRPr lang="de-DE"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EB9AEA1-3281-46F0-9EDB-48FF2E5FF267}" type="slidenum">
              <a:rPr lang="de-DE" smtClean="0">
                <a:solidFill>
                  <a:prstClr val="black">
                    <a:tint val="75000"/>
                  </a:prstClr>
                </a:solidFill>
                <a:latin typeface="Calibri"/>
              </a:rPr>
              <a:pPr/>
              <a:t>49</a:t>
            </a:fld>
            <a:endParaRPr lang="de-DE" dirty="0">
              <a:solidFill>
                <a:prstClr val="black">
                  <a:tint val="75000"/>
                </a:prstClr>
              </a:solidFill>
              <a:latin typeface="Calibri"/>
            </a:endParaRPr>
          </a:p>
        </p:txBody>
      </p:sp>
      <p:sp>
        <p:nvSpPr>
          <p:cNvPr id="19" name="TextBox 18"/>
          <p:cNvSpPr txBox="1"/>
          <p:nvPr/>
        </p:nvSpPr>
        <p:spPr>
          <a:xfrm>
            <a:off x="6434910" y="6021288"/>
            <a:ext cx="2312878" cy="369332"/>
          </a:xfrm>
          <a:prstGeom prst="rect">
            <a:avLst/>
          </a:prstGeom>
          <a:noFill/>
        </p:spPr>
        <p:txBody>
          <a:bodyPr wrap="none" rtlCol="0">
            <a:spAutoFit/>
          </a:bodyPr>
          <a:lstStyle/>
          <a:p>
            <a:pPr defTabSz="457200"/>
            <a:r>
              <a:rPr lang="en-US" dirty="0" smtClean="0">
                <a:solidFill>
                  <a:prstClr val="black"/>
                </a:solidFill>
                <a:latin typeface="Calibri"/>
              </a:rPr>
              <a:t>PRB </a:t>
            </a:r>
            <a:r>
              <a:rPr lang="en-US" b="1" dirty="0" smtClean="0">
                <a:solidFill>
                  <a:prstClr val="black"/>
                </a:solidFill>
                <a:latin typeface="Calibri"/>
              </a:rPr>
              <a:t>87</a:t>
            </a:r>
            <a:r>
              <a:rPr lang="en-US" dirty="0" smtClean="0">
                <a:solidFill>
                  <a:prstClr val="black"/>
                </a:solidFill>
                <a:latin typeface="Calibri"/>
              </a:rPr>
              <a:t>, 195309 (2013)</a:t>
            </a:r>
            <a:endParaRPr lang="en-US" dirty="0">
              <a:solidFill>
                <a:prstClr val="black"/>
              </a:solidFill>
              <a:latin typeface="Calibri"/>
            </a:endParaRPr>
          </a:p>
        </p:txBody>
      </p:sp>
      <p:pic>
        <p:nvPicPr>
          <p:cNvPr id="12" name="Picture 11" descr="Figure07.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836712"/>
            <a:ext cx="3564325" cy="187220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1" y="2996951"/>
            <a:ext cx="5139882" cy="3312369"/>
          </a:xfrm>
          <a:prstGeom prst="rect">
            <a:avLst/>
          </a:prstGeom>
        </p:spPr>
      </p:pic>
      <p:pic>
        <p:nvPicPr>
          <p:cNvPr id="6" name="Picture 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728" y="4327252"/>
            <a:ext cx="495300" cy="469900"/>
          </a:xfrm>
          <a:prstGeom prst="rect">
            <a:avLst/>
          </a:prstGeom>
        </p:spPr>
      </p:pic>
      <p:pic>
        <p:nvPicPr>
          <p:cNvPr id="9" name="Picture 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3728" y="5047332"/>
            <a:ext cx="495300" cy="469900"/>
          </a:xfrm>
          <a:prstGeom prst="rect">
            <a:avLst/>
          </a:prstGeom>
        </p:spPr>
      </p:pic>
      <p:cxnSp>
        <p:nvCxnSpPr>
          <p:cNvPr id="13" name="Straight Arrow Connector 12"/>
          <p:cNvCxnSpPr/>
          <p:nvPr/>
        </p:nvCxnSpPr>
        <p:spPr>
          <a:xfrm flipH="1" flipV="1">
            <a:off x="683568" y="3356992"/>
            <a:ext cx="1296144" cy="1152128"/>
          </a:xfrm>
          <a:prstGeom prst="straightConnector1">
            <a:avLst/>
          </a:prstGeom>
          <a:ln w="127000">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827584" y="5301208"/>
            <a:ext cx="1152128" cy="576064"/>
          </a:xfrm>
          <a:prstGeom prst="straightConnector1">
            <a:avLst/>
          </a:prstGeom>
          <a:ln w="127000">
            <a:solidFill>
              <a:srgbClr val="3366FF"/>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7944" y="5313670"/>
            <a:ext cx="800100" cy="469900"/>
          </a:xfrm>
          <a:prstGeom prst="rect">
            <a:avLst/>
          </a:prstGeom>
        </p:spPr>
      </p:pic>
      <p:pic>
        <p:nvPicPr>
          <p:cNvPr id="11" name="Picture 10"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53108" y="3912056"/>
            <a:ext cx="2908300" cy="1244600"/>
          </a:xfrm>
          <a:prstGeom prst="rect">
            <a:avLst/>
          </a:prstGeom>
        </p:spPr>
      </p:pic>
      <p:pic>
        <p:nvPicPr>
          <p:cNvPr id="14" name="Picture 13"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87624" y="1858020"/>
            <a:ext cx="3302000" cy="850900"/>
          </a:xfrm>
          <a:prstGeom prst="rect">
            <a:avLst/>
          </a:prstGeom>
        </p:spPr>
      </p:pic>
      <p:sp>
        <p:nvSpPr>
          <p:cNvPr id="20" name="TextBox 19"/>
          <p:cNvSpPr txBox="1"/>
          <p:nvPr/>
        </p:nvSpPr>
        <p:spPr>
          <a:xfrm>
            <a:off x="971600" y="1340768"/>
            <a:ext cx="2832595" cy="477054"/>
          </a:xfrm>
          <a:prstGeom prst="rect">
            <a:avLst/>
          </a:prstGeom>
          <a:noFill/>
        </p:spPr>
        <p:txBody>
          <a:bodyPr wrap="none" rtlCol="0">
            <a:spAutoFit/>
          </a:bodyPr>
          <a:lstStyle/>
          <a:p>
            <a:pPr defTabSz="457200"/>
            <a:r>
              <a:rPr lang="en-US" sz="2500" dirty="0" smtClean="0">
                <a:solidFill>
                  <a:prstClr val="black"/>
                </a:solidFill>
                <a:latin typeface="Calibri"/>
              </a:rPr>
              <a:t>exchange-only </a:t>
            </a:r>
            <a:r>
              <a:rPr lang="en-US" sz="2500" dirty="0" err="1" smtClean="0">
                <a:solidFill>
                  <a:prstClr val="black"/>
                </a:solidFill>
                <a:latin typeface="Calibri"/>
              </a:rPr>
              <a:t>qubit</a:t>
            </a:r>
            <a:endParaRPr lang="en-US" sz="2500" dirty="0">
              <a:solidFill>
                <a:prstClr val="black"/>
              </a:solidFill>
              <a:latin typeface="Calibri"/>
            </a:endParaRPr>
          </a:p>
        </p:txBody>
      </p:sp>
    </p:spTree>
    <p:extLst>
      <p:ext uri="{BB962C8B-B14F-4D97-AF65-F5344CB8AC3E}">
        <p14:creationId xmlns:p14="http://schemas.microsoft.com/office/powerpoint/2010/main" val="1527056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29" name="Group 1"/>
          <p:cNvGrpSpPr>
            <a:grpSpLocks/>
          </p:cNvGrpSpPr>
          <p:nvPr/>
        </p:nvGrpSpPr>
        <p:grpSpPr bwMode="auto">
          <a:xfrm>
            <a:off x="355600" y="717550"/>
            <a:ext cx="8578850" cy="4594225"/>
            <a:chOff x="224" y="452"/>
            <a:chExt cx="5404" cy="2894"/>
          </a:xfrm>
        </p:grpSpPr>
        <p:sp>
          <p:nvSpPr>
            <p:cNvPr id="11266" name="Line 2"/>
            <p:cNvSpPr>
              <a:spLocks noChangeShapeType="1"/>
            </p:cNvSpPr>
            <p:nvPr/>
          </p:nvSpPr>
          <p:spPr bwMode="auto">
            <a:xfrm flipV="1">
              <a:off x="260" y="679"/>
              <a:ext cx="5367" cy="7"/>
            </a:xfrm>
            <a:prstGeom prst="line">
              <a:avLst/>
            </a:prstGeom>
            <a:noFill/>
            <a:ln w="60480">
              <a:solidFill>
                <a:srgbClr val="D5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267" name="Line 3"/>
            <p:cNvSpPr>
              <a:spLocks noChangeShapeType="1"/>
            </p:cNvSpPr>
            <p:nvPr/>
          </p:nvSpPr>
          <p:spPr bwMode="auto">
            <a:xfrm flipV="1">
              <a:off x="224" y="1490"/>
              <a:ext cx="5367" cy="7"/>
            </a:xfrm>
            <a:prstGeom prst="line">
              <a:avLst/>
            </a:prstGeom>
            <a:noFill/>
            <a:ln w="60480">
              <a:solidFill>
                <a:srgbClr val="008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268" name="Line 4"/>
            <p:cNvSpPr>
              <a:spLocks noChangeShapeType="1"/>
            </p:cNvSpPr>
            <p:nvPr/>
          </p:nvSpPr>
          <p:spPr bwMode="auto">
            <a:xfrm flipH="1">
              <a:off x="1340" y="452"/>
              <a:ext cx="13" cy="2885"/>
            </a:xfrm>
            <a:prstGeom prst="line">
              <a:avLst/>
            </a:prstGeom>
            <a:noFill/>
            <a:ln w="60480">
              <a:solidFill>
                <a:srgbClr val="008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269" name="Line 5"/>
            <p:cNvSpPr>
              <a:spLocks noChangeShapeType="1"/>
            </p:cNvSpPr>
            <p:nvPr/>
          </p:nvSpPr>
          <p:spPr bwMode="auto">
            <a:xfrm flipH="1">
              <a:off x="575" y="461"/>
              <a:ext cx="13" cy="2885"/>
            </a:xfrm>
            <a:prstGeom prst="line">
              <a:avLst/>
            </a:prstGeom>
            <a:noFill/>
            <a:ln w="6048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270" name="Line 6"/>
            <p:cNvSpPr>
              <a:spLocks noChangeShapeType="1"/>
            </p:cNvSpPr>
            <p:nvPr/>
          </p:nvSpPr>
          <p:spPr bwMode="auto">
            <a:xfrm flipV="1">
              <a:off x="261" y="2289"/>
              <a:ext cx="5367" cy="7"/>
            </a:xfrm>
            <a:prstGeom prst="line">
              <a:avLst/>
            </a:prstGeom>
            <a:noFill/>
            <a:ln w="6048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271" name="Line 7"/>
            <p:cNvSpPr>
              <a:spLocks noChangeShapeType="1"/>
            </p:cNvSpPr>
            <p:nvPr/>
          </p:nvSpPr>
          <p:spPr bwMode="auto">
            <a:xfrm flipV="1">
              <a:off x="224" y="3078"/>
              <a:ext cx="5367" cy="7"/>
            </a:xfrm>
            <a:prstGeom prst="line">
              <a:avLst/>
            </a:prstGeom>
            <a:noFill/>
            <a:ln w="60480">
              <a:solidFill>
                <a:srgbClr val="008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272" name="Line 8"/>
            <p:cNvSpPr>
              <a:spLocks noChangeShapeType="1"/>
            </p:cNvSpPr>
            <p:nvPr/>
          </p:nvSpPr>
          <p:spPr bwMode="auto">
            <a:xfrm flipH="1">
              <a:off x="2117" y="462"/>
              <a:ext cx="13" cy="2885"/>
            </a:xfrm>
            <a:prstGeom prst="line">
              <a:avLst/>
            </a:prstGeom>
            <a:noFill/>
            <a:ln w="6048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273" name="Line 9"/>
            <p:cNvSpPr>
              <a:spLocks noChangeShapeType="1"/>
            </p:cNvSpPr>
            <p:nvPr/>
          </p:nvSpPr>
          <p:spPr bwMode="auto">
            <a:xfrm flipH="1">
              <a:off x="3682" y="462"/>
              <a:ext cx="13" cy="2885"/>
            </a:xfrm>
            <a:prstGeom prst="line">
              <a:avLst/>
            </a:prstGeom>
            <a:noFill/>
            <a:ln w="6048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274" name="Line 10"/>
            <p:cNvSpPr>
              <a:spLocks noChangeShapeType="1"/>
            </p:cNvSpPr>
            <p:nvPr/>
          </p:nvSpPr>
          <p:spPr bwMode="auto">
            <a:xfrm flipH="1">
              <a:off x="5247" y="462"/>
              <a:ext cx="13" cy="2885"/>
            </a:xfrm>
            <a:prstGeom prst="line">
              <a:avLst/>
            </a:prstGeom>
            <a:noFill/>
            <a:ln w="6048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275" name="Line 11"/>
            <p:cNvSpPr>
              <a:spLocks noChangeShapeType="1"/>
            </p:cNvSpPr>
            <p:nvPr/>
          </p:nvSpPr>
          <p:spPr bwMode="auto">
            <a:xfrm flipH="1">
              <a:off x="2905" y="453"/>
              <a:ext cx="13" cy="2885"/>
            </a:xfrm>
            <a:prstGeom prst="line">
              <a:avLst/>
            </a:prstGeom>
            <a:noFill/>
            <a:ln w="60480">
              <a:solidFill>
                <a:srgbClr val="008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276" name="Line 12"/>
            <p:cNvSpPr>
              <a:spLocks noChangeShapeType="1"/>
            </p:cNvSpPr>
            <p:nvPr/>
          </p:nvSpPr>
          <p:spPr bwMode="auto">
            <a:xfrm flipH="1">
              <a:off x="4470" y="453"/>
              <a:ext cx="13" cy="2885"/>
            </a:xfrm>
            <a:prstGeom prst="line">
              <a:avLst/>
            </a:prstGeom>
            <a:noFill/>
            <a:ln w="60480">
              <a:solidFill>
                <a:srgbClr val="008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grpSp>
      <p:grpSp>
        <p:nvGrpSpPr>
          <p:cNvPr id="124930" name="Group 13"/>
          <p:cNvGrpSpPr>
            <a:grpSpLocks/>
          </p:cNvGrpSpPr>
          <p:nvPr/>
        </p:nvGrpSpPr>
        <p:grpSpPr bwMode="auto">
          <a:xfrm>
            <a:off x="3238500" y="2220913"/>
            <a:ext cx="277813" cy="288925"/>
            <a:chOff x="2040" y="1399"/>
            <a:chExt cx="175" cy="182"/>
          </a:xfrm>
        </p:grpSpPr>
        <p:sp>
          <p:nvSpPr>
            <p:cNvPr id="11278" name="Oval 14"/>
            <p:cNvSpPr>
              <a:spLocks noChangeArrowheads="1"/>
            </p:cNvSpPr>
            <p:nvPr/>
          </p:nvSpPr>
          <p:spPr bwMode="auto">
            <a:xfrm>
              <a:off x="2040" y="1401"/>
              <a:ext cx="173" cy="179"/>
            </a:xfrm>
            <a:prstGeom prst="ellipse">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279" name="Line 15"/>
            <p:cNvSpPr>
              <a:spLocks noChangeShapeType="1"/>
            </p:cNvSpPr>
            <p:nvPr/>
          </p:nvSpPr>
          <p:spPr bwMode="auto">
            <a:xfrm>
              <a:off x="2040" y="1490"/>
              <a:ext cx="175" cy="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280" name="Line 16"/>
            <p:cNvSpPr>
              <a:spLocks noChangeShapeType="1"/>
            </p:cNvSpPr>
            <p:nvPr/>
          </p:nvSpPr>
          <p:spPr bwMode="auto">
            <a:xfrm>
              <a:off x="2126" y="1399"/>
              <a:ext cx="0" cy="179"/>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grpSp>
      <p:sp>
        <p:nvSpPr>
          <p:cNvPr id="11281" name="Oval 17"/>
          <p:cNvSpPr>
            <a:spLocks noChangeArrowheads="1"/>
          </p:cNvSpPr>
          <p:nvPr/>
        </p:nvSpPr>
        <p:spPr bwMode="auto">
          <a:xfrm>
            <a:off x="3238500" y="3484563"/>
            <a:ext cx="279400" cy="282575"/>
          </a:xfrm>
          <a:prstGeom prst="ellipse">
            <a:avLst/>
          </a:prstGeom>
          <a:solidFill>
            <a:srgbClr val="0000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282" name="Oval 18"/>
          <p:cNvSpPr>
            <a:spLocks noChangeArrowheads="1"/>
          </p:cNvSpPr>
          <p:nvPr/>
        </p:nvSpPr>
        <p:spPr bwMode="auto">
          <a:xfrm>
            <a:off x="3225800" y="941388"/>
            <a:ext cx="274638" cy="285750"/>
          </a:xfrm>
          <a:prstGeom prst="ellipse">
            <a:avLst/>
          </a:prstGeom>
          <a:solidFill>
            <a:srgbClr val="0000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283" name="Oval 19"/>
          <p:cNvSpPr>
            <a:spLocks noChangeArrowheads="1"/>
          </p:cNvSpPr>
          <p:nvPr/>
        </p:nvSpPr>
        <p:spPr bwMode="auto">
          <a:xfrm>
            <a:off x="5711825" y="936625"/>
            <a:ext cx="274638" cy="285750"/>
          </a:xfrm>
          <a:prstGeom prst="ellipse">
            <a:avLst/>
          </a:prstGeom>
          <a:solidFill>
            <a:srgbClr val="0000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284" name="Oval 20"/>
          <p:cNvSpPr>
            <a:spLocks noChangeArrowheads="1"/>
          </p:cNvSpPr>
          <p:nvPr/>
        </p:nvSpPr>
        <p:spPr bwMode="auto">
          <a:xfrm>
            <a:off x="8188325" y="936625"/>
            <a:ext cx="274638" cy="285750"/>
          </a:xfrm>
          <a:prstGeom prst="ellipse">
            <a:avLst/>
          </a:prstGeom>
          <a:solidFill>
            <a:srgbClr val="0000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285" name="Oval 21"/>
          <p:cNvSpPr>
            <a:spLocks noChangeArrowheads="1"/>
          </p:cNvSpPr>
          <p:nvPr/>
        </p:nvSpPr>
        <p:spPr bwMode="auto">
          <a:xfrm>
            <a:off x="5711825" y="3481388"/>
            <a:ext cx="274638" cy="282575"/>
          </a:xfrm>
          <a:prstGeom prst="ellipse">
            <a:avLst/>
          </a:prstGeom>
          <a:solidFill>
            <a:srgbClr val="0000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286" name="Oval 22"/>
          <p:cNvSpPr>
            <a:spLocks noChangeArrowheads="1"/>
          </p:cNvSpPr>
          <p:nvPr/>
        </p:nvSpPr>
        <p:spPr bwMode="auto">
          <a:xfrm>
            <a:off x="8172450" y="3495675"/>
            <a:ext cx="274638" cy="282575"/>
          </a:xfrm>
          <a:prstGeom prst="ellipse">
            <a:avLst/>
          </a:prstGeom>
          <a:solidFill>
            <a:srgbClr val="0000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287" name="Oval 23"/>
          <p:cNvSpPr>
            <a:spLocks noChangeArrowheads="1"/>
          </p:cNvSpPr>
          <p:nvPr/>
        </p:nvSpPr>
        <p:spPr bwMode="auto">
          <a:xfrm>
            <a:off x="777875" y="936625"/>
            <a:ext cx="274638" cy="282575"/>
          </a:xfrm>
          <a:prstGeom prst="ellipse">
            <a:avLst/>
          </a:prstGeom>
          <a:solidFill>
            <a:srgbClr val="0000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288" name="Oval 24"/>
          <p:cNvSpPr>
            <a:spLocks noChangeArrowheads="1"/>
          </p:cNvSpPr>
          <p:nvPr/>
        </p:nvSpPr>
        <p:spPr bwMode="auto">
          <a:xfrm>
            <a:off x="782638" y="3495675"/>
            <a:ext cx="274637" cy="282575"/>
          </a:xfrm>
          <a:prstGeom prst="ellipse">
            <a:avLst/>
          </a:prstGeom>
          <a:solidFill>
            <a:srgbClr val="0000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grpSp>
        <p:nvGrpSpPr>
          <p:cNvPr id="124939" name="Group 25"/>
          <p:cNvGrpSpPr>
            <a:grpSpLocks/>
          </p:cNvGrpSpPr>
          <p:nvPr/>
        </p:nvGrpSpPr>
        <p:grpSpPr bwMode="auto">
          <a:xfrm>
            <a:off x="2003425" y="952500"/>
            <a:ext cx="273050" cy="284163"/>
            <a:chOff x="1262" y="600"/>
            <a:chExt cx="172" cy="179"/>
          </a:xfrm>
        </p:grpSpPr>
        <p:sp>
          <p:nvSpPr>
            <p:cNvPr id="11290" name="Oval 26"/>
            <p:cNvSpPr>
              <a:spLocks noChangeArrowheads="1"/>
            </p:cNvSpPr>
            <p:nvPr/>
          </p:nvSpPr>
          <p:spPr bwMode="auto">
            <a:xfrm>
              <a:off x="1262" y="603"/>
              <a:ext cx="170" cy="176"/>
            </a:xfrm>
            <a:prstGeom prst="ellipse">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291" name="Line 27"/>
            <p:cNvSpPr>
              <a:spLocks noChangeShapeType="1"/>
            </p:cNvSpPr>
            <p:nvPr/>
          </p:nvSpPr>
          <p:spPr bwMode="auto">
            <a:xfrm>
              <a:off x="1262" y="690"/>
              <a:ext cx="172" cy="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292" name="Line 28"/>
            <p:cNvSpPr>
              <a:spLocks noChangeShapeType="1"/>
            </p:cNvSpPr>
            <p:nvPr/>
          </p:nvSpPr>
          <p:spPr bwMode="auto">
            <a:xfrm>
              <a:off x="1347" y="600"/>
              <a:ext cx="0" cy="176"/>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grpSp>
      <p:grpSp>
        <p:nvGrpSpPr>
          <p:cNvPr id="124940" name="Group 29"/>
          <p:cNvGrpSpPr>
            <a:grpSpLocks/>
          </p:cNvGrpSpPr>
          <p:nvPr/>
        </p:nvGrpSpPr>
        <p:grpSpPr bwMode="auto">
          <a:xfrm>
            <a:off x="765175" y="2227263"/>
            <a:ext cx="277813" cy="287337"/>
            <a:chOff x="482" y="1403"/>
            <a:chExt cx="175" cy="181"/>
          </a:xfrm>
        </p:grpSpPr>
        <p:sp>
          <p:nvSpPr>
            <p:cNvPr id="11294" name="Oval 30"/>
            <p:cNvSpPr>
              <a:spLocks noChangeArrowheads="1"/>
            </p:cNvSpPr>
            <p:nvPr/>
          </p:nvSpPr>
          <p:spPr bwMode="auto">
            <a:xfrm>
              <a:off x="482" y="1406"/>
              <a:ext cx="173" cy="178"/>
            </a:xfrm>
            <a:prstGeom prst="ellipse">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295" name="Line 31"/>
            <p:cNvSpPr>
              <a:spLocks noChangeShapeType="1"/>
            </p:cNvSpPr>
            <p:nvPr/>
          </p:nvSpPr>
          <p:spPr bwMode="auto">
            <a:xfrm>
              <a:off x="482" y="1495"/>
              <a:ext cx="175" cy="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296" name="Line 32"/>
            <p:cNvSpPr>
              <a:spLocks noChangeShapeType="1"/>
            </p:cNvSpPr>
            <p:nvPr/>
          </p:nvSpPr>
          <p:spPr bwMode="auto">
            <a:xfrm>
              <a:off x="568" y="1403"/>
              <a:ext cx="0" cy="178"/>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grpSp>
      <p:grpSp>
        <p:nvGrpSpPr>
          <p:cNvPr id="124941" name="Group 33"/>
          <p:cNvGrpSpPr>
            <a:grpSpLocks/>
          </p:cNvGrpSpPr>
          <p:nvPr/>
        </p:nvGrpSpPr>
        <p:grpSpPr bwMode="auto">
          <a:xfrm>
            <a:off x="2003425" y="3487738"/>
            <a:ext cx="273050" cy="284162"/>
            <a:chOff x="1262" y="2197"/>
            <a:chExt cx="172" cy="179"/>
          </a:xfrm>
        </p:grpSpPr>
        <p:sp>
          <p:nvSpPr>
            <p:cNvPr id="11298" name="Oval 34"/>
            <p:cNvSpPr>
              <a:spLocks noChangeArrowheads="1"/>
            </p:cNvSpPr>
            <p:nvPr/>
          </p:nvSpPr>
          <p:spPr bwMode="auto">
            <a:xfrm>
              <a:off x="1262" y="2200"/>
              <a:ext cx="170" cy="176"/>
            </a:xfrm>
            <a:prstGeom prst="ellipse">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299" name="Line 35"/>
            <p:cNvSpPr>
              <a:spLocks noChangeShapeType="1"/>
            </p:cNvSpPr>
            <p:nvPr/>
          </p:nvSpPr>
          <p:spPr bwMode="auto">
            <a:xfrm>
              <a:off x="1262" y="2288"/>
              <a:ext cx="172" cy="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300" name="Line 36"/>
            <p:cNvSpPr>
              <a:spLocks noChangeShapeType="1"/>
            </p:cNvSpPr>
            <p:nvPr/>
          </p:nvSpPr>
          <p:spPr bwMode="auto">
            <a:xfrm>
              <a:off x="1347" y="2197"/>
              <a:ext cx="0" cy="176"/>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grpSp>
      <p:grpSp>
        <p:nvGrpSpPr>
          <p:cNvPr id="124942" name="Group 37"/>
          <p:cNvGrpSpPr>
            <a:grpSpLocks/>
          </p:cNvGrpSpPr>
          <p:nvPr/>
        </p:nvGrpSpPr>
        <p:grpSpPr bwMode="auto">
          <a:xfrm>
            <a:off x="768350" y="4757738"/>
            <a:ext cx="277813" cy="284162"/>
            <a:chOff x="484" y="2997"/>
            <a:chExt cx="175" cy="179"/>
          </a:xfrm>
        </p:grpSpPr>
        <p:sp>
          <p:nvSpPr>
            <p:cNvPr id="11302" name="Oval 38"/>
            <p:cNvSpPr>
              <a:spLocks noChangeArrowheads="1"/>
            </p:cNvSpPr>
            <p:nvPr/>
          </p:nvSpPr>
          <p:spPr bwMode="auto">
            <a:xfrm>
              <a:off x="484" y="3000"/>
              <a:ext cx="173" cy="176"/>
            </a:xfrm>
            <a:prstGeom prst="ellipse">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303" name="Line 39"/>
            <p:cNvSpPr>
              <a:spLocks noChangeShapeType="1"/>
            </p:cNvSpPr>
            <p:nvPr/>
          </p:nvSpPr>
          <p:spPr bwMode="auto">
            <a:xfrm>
              <a:off x="484" y="3087"/>
              <a:ext cx="175" cy="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304" name="Line 40"/>
            <p:cNvSpPr>
              <a:spLocks noChangeShapeType="1"/>
            </p:cNvSpPr>
            <p:nvPr/>
          </p:nvSpPr>
          <p:spPr bwMode="auto">
            <a:xfrm>
              <a:off x="570" y="2997"/>
              <a:ext cx="0" cy="176"/>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grpSp>
      <p:grpSp>
        <p:nvGrpSpPr>
          <p:cNvPr id="124943" name="Group 41"/>
          <p:cNvGrpSpPr>
            <a:grpSpLocks/>
          </p:cNvGrpSpPr>
          <p:nvPr/>
        </p:nvGrpSpPr>
        <p:grpSpPr bwMode="auto">
          <a:xfrm>
            <a:off x="3220169" y="4666853"/>
            <a:ext cx="277813" cy="284162"/>
            <a:chOff x="2040" y="2999"/>
            <a:chExt cx="175" cy="179"/>
          </a:xfrm>
        </p:grpSpPr>
        <p:sp>
          <p:nvSpPr>
            <p:cNvPr id="11306" name="Oval 42"/>
            <p:cNvSpPr>
              <a:spLocks noChangeArrowheads="1"/>
            </p:cNvSpPr>
            <p:nvPr/>
          </p:nvSpPr>
          <p:spPr bwMode="auto">
            <a:xfrm>
              <a:off x="2040" y="3002"/>
              <a:ext cx="173" cy="176"/>
            </a:xfrm>
            <a:prstGeom prst="ellipse">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307" name="Line 43"/>
            <p:cNvSpPr>
              <a:spLocks noChangeShapeType="1"/>
            </p:cNvSpPr>
            <p:nvPr/>
          </p:nvSpPr>
          <p:spPr bwMode="auto">
            <a:xfrm>
              <a:off x="2040" y="3090"/>
              <a:ext cx="175" cy="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308" name="Line 44"/>
            <p:cNvSpPr>
              <a:spLocks noChangeShapeType="1"/>
            </p:cNvSpPr>
            <p:nvPr/>
          </p:nvSpPr>
          <p:spPr bwMode="auto">
            <a:xfrm>
              <a:off x="2126" y="2999"/>
              <a:ext cx="0" cy="176"/>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grpSp>
      <p:grpSp>
        <p:nvGrpSpPr>
          <p:cNvPr id="124944" name="Group 45"/>
          <p:cNvGrpSpPr>
            <a:grpSpLocks/>
          </p:cNvGrpSpPr>
          <p:nvPr/>
        </p:nvGrpSpPr>
        <p:grpSpPr bwMode="auto">
          <a:xfrm>
            <a:off x="5715000" y="4752975"/>
            <a:ext cx="277813" cy="284163"/>
            <a:chOff x="3600" y="2994"/>
            <a:chExt cx="175" cy="179"/>
          </a:xfrm>
        </p:grpSpPr>
        <p:sp>
          <p:nvSpPr>
            <p:cNvPr id="11310" name="Oval 46"/>
            <p:cNvSpPr>
              <a:spLocks noChangeArrowheads="1"/>
            </p:cNvSpPr>
            <p:nvPr/>
          </p:nvSpPr>
          <p:spPr bwMode="auto">
            <a:xfrm>
              <a:off x="3600" y="2997"/>
              <a:ext cx="173" cy="176"/>
            </a:xfrm>
            <a:prstGeom prst="ellipse">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311" name="Line 47"/>
            <p:cNvSpPr>
              <a:spLocks noChangeShapeType="1"/>
            </p:cNvSpPr>
            <p:nvPr/>
          </p:nvSpPr>
          <p:spPr bwMode="auto">
            <a:xfrm>
              <a:off x="3600" y="3085"/>
              <a:ext cx="175" cy="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312" name="Line 48"/>
            <p:cNvSpPr>
              <a:spLocks noChangeShapeType="1"/>
            </p:cNvSpPr>
            <p:nvPr/>
          </p:nvSpPr>
          <p:spPr bwMode="auto">
            <a:xfrm>
              <a:off x="3686" y="2994"/>
              <a:ext cx="0" cy="176"/>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grpSp>
      <p:grpSp>
        <p:nvGrpSpPr>
          <p:cNvPr id="124945" name="Group 49"/>
          <p:cNvGrpSpPr>
            <a:grpSpLocks/>
          </p:cNvGrpSpPr>
          <p:nvPr/>
        </p:nvGrpSpPr>
        <p:grpSpPr bwMode="auto">
          <a:xfrm>
            <a:off x="4471988" y="3492500"/>
            <a:ext cx="277812" cy="284163"/>
            <a:chOff x="2817" y="2200"/>
            <a:chExt cx="175" cy="179"/>
          </a:xfrm>
        </p:grpSpPr>
        <p:sp>
          <p:nvSpPr>
            <p:cNvPr id="11314" name="Oval 50"/>
            <p:cNvSpPr>
              <a:spLocks noChangeArrowheads="1"/>
            </p:cNvSpPr>
            <p:nvPr/>
          </p:nvSpPr>
          <p:spPr bwMode="auto">
            <a:xfrm>
              <a:off x="2817" y="2202"/>
              <a:ext cx="173" cy="177"/>
            </a:xfrm>
            <a:prstGeom prst="ellipse">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315" name="Line 51"/>
            <p:cNvSpPr>
              <a:spLocks noChangeShapeType="1"/>
            </p:cNvSpPr>
            <p:nvPr/>
          </p:nvSpPr>
          <p:spPr bwMode="auto">
            <a:xfrm>
              <a:off x="2817" y="2290"/>
              <a:ext cx="175" cy="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316" name="Line 52"/>
            <p:cNvSpPr>
              <a:spLocks noChangeShapeType="1"/>
            </p:cNvSpPr>
            <p:nvPr/>
          </p:nvSpPr>
          <p:spPr bwMode="auto">
            <a:xfrm>
              <a:off x="2903" y="2200"/>
              <a:ext cx="0" cy="177"/>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grpSp>
      <p:grpSp>
        <p:nvGrpSpPr>
          <p:cNvPr id="124946" name="Group 53"/>
          <p:cNvGrpSpPr>
            <a:grpSpLocks/>
          </p:cNvGrpSpPr>
          <p:nvPr/>
        </p:nvGrpSpPr>
        <p:grpSpPr bwMode="auto">
          <a:xfrm>
            <a:off x="5711825" y="2227263"/>
            <a:ext cx="273050" cy="287337"/>
            <a:chOff x="3598" y="1403"/>
            <a:chExt cx="172" cy="181"/>
          </a:xfrm>
        </p:grpSpPr>
        <p:sp>
          <p:nvSpPr>
            <p:cNvPr id="11318" name="Oval 54"/>
            <p:cNvSpPr>
              <a:spLocks noChangeArrowheads="1"/>
            </p:cNvSpPr>
            <p:nvPr/>
          </p:nvSpPr>
          <p:spPr bwMode="auto">
            <a:xfrm>
              <a:off x="3598" y="1406"/>
              <a:ext cx="170" cy="178"/>
            </a:xfrm>
            <a:prstGeom prst="ellipse">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319" name="Line 55"/>
            <p:cNvSpPr>
              <a:spLocks noChangeShapeType="1"/>
            </p:cNvSpPr>
            <p:nvPr/>
          </p:nvSpPr>
          <p:spPr bwMode="auto">
            <a:xfrm>
              <a:off x="3598" y="1495"/>
              <a:ext cx="172" cy="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320" name="Line 56"/>
            <p:cNvSpPr>
              <a:spLocks noChangeShapeType="1"/>
            </p:cNvSpPr>
            <p:nvPr/>
          </p:nvSpPr>
          <p:spPr bwMode="auto">
            <a:xfrm>
              <a:off x="3682" y="1403"/>
              <a:ext cx="0" cy="178"/>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grpSp>
      <p:grpSp>
        <p:nvGrpSpPr>
          <p:cNvPr id="124947" name="Group 57"/>
          <p:cNvGrpSpPr>
            <a:grpSpLocks/>
          </p:cNvGrpSpPr>
          <p:nvPr/>
        </p:nvGrpSpPr>
        <p:grpSpPr bwMode="auto">
          <a:xfrm>
            <a:off x="4484688" y="952500"/>
            <a:ext cx="276225" cy="284163"/>
            <a:chOff x="2825" y="600"/>
            <a:chExt cx="174" cy="179"/>
          </a:xfrm>
        </p:grpSpPr>
        <p:sp>
          <p:nvSpPr>
            <p:cNvPr id="11322" name="Oval 58"/>
            <p:cNvSpPr>
              <a:spLocks noChangeArrowheads="1"/>
            </p:cNvSpPr>
            <p:nvPr/>
          </p:nvSpPr>
          <p:spPr bwMode="auto">
            <a:xfrm>
              <a:off x="2825" y="603"/>
              <a:ext cx="172" cy="176"/>
            </a:xfrm>
            <a:prstGeom prst="ellipse">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323" name="Line 59"/>
            <p:cNvSpPr>
              <a:spLocks noChangeShapeType="1"/>
            </p:cNvSpPr>
            <p:nvPr/>
          </p:nvSpPr>
          <p:spPr bwMode="auto">
            <a:xfrm>
              <a:off x="2825" y="690"/>
              <a:ext cx="174" cy="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324" name="Line 60"/>
            <p:cNvSpPr>
              <a:spLocks noChangeShapeType="1"/>
            </p:cNvSpPr>
            <p:nvPr/>
          </p:nvSpPr>
          <p:spPr bwMode="auto">
            <a:xfrm>
              <a:off x="2911" y="600"/>
              <a:ext cx="0" cy="176"/>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grpSp>
      <p:grpSp>
        <p:nvGrpSpPr>
          <p:cNvPr id="124948" name="Group 61"/>
          <p:cNvGrpSpPr>
            <a:grpSpLocks/>
          </p:cNvGrpSpPr>
          <p:nvPr/>
        </p:nvGrpSpPr>
        <p:grpSpPr bwMode="auto">
          <a:xfrm>
            <a:off x="6953250" y="952500"/>
            <a:ext cx="273050" cy="284163"/>
            <a:chOff x="4380" y="600"/>
            <a:chExt cx="172" cy="179"/>
          </a:xfrm>
        </p:grpSpPr>
        <p:sp>
          <p:nvSpPr>
            <p:cNvPr id="11326" name="Oval 62"/>
            <p:cNvSpPr>
              <a:spLocks noChangeArrowheads="1"/>
            </p:cNvSpPr>
            <p:nvPr/>
          </p:nvSpPr>
          <p:spPr bwMode="auto">
            <a:xfrm>
              <a:off x="4380" y="603"/>
              <a:ext cx="170" cy="176"/>
            </a:xfrm>
            <a:prstGeom prst="ellipse">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327" name="Line 63"/>
            <p:cNvSpPr>
              <a:spLocks noChangeShapeType="1"/>
            </p:cNvSpPr>
            <p:nvPr/>
          </p:nvSpPr>
          <p:spPr bwMode="auto">
            <a:xfrm>
              <a:off x="4380" y="690"/>
              <a:ext cx="172" cy="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328" name="Line 64"/>
            <p:cNvSpPr>
              <a:spLocks noChangeShapeType="1"/>
            </p:cNvSpPr>
            <p:nvPr/>
          </p:nvSpPr>
          <p:spPr bwMode="auto">
            <a:xfrm>
              <a:off x="4465" y="600"/>
              <a:ext cx="0" cy="176"/>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grpSp>
      <p:grpSp>
        <p:nvGrpSpPr>
          <p:cNvPr id="124949" name="Group 65"/>
          <p:cNvGrpSpPr>
            <a:grpSpLocks/>
          </p:cNvGrpSpPr>
          <p:nvPr/>
        </p:nvGrpSpPr>
        <p:grpSpPr bwMode="auto">
          <a:xfrm>
            <a:off x="8183563" y="2224088"/>
            <a:ext cx="277812" cy="285750"/>
            <a:chOff x="5155" y="1401"/>
            <a:chExt cx="175" cy="180"/>
          </a:xfrm>
        </p:grpSpPr>
        <p:sp>
          <p:nvSpPr>
            <p:cNvPr id="11330" name="Oval 66"/>
            <p:cNvSpPr>
              <a:spLocks noChangeArrowheads="1"/>
            </p:cNvSpPr>
            <p:nvPr/>
          </p:nvSpPr>
          <p:spPr bwMode="auto">
            <a:xfrm>
              <a:off x="5155" y="1404"/>
              <a:ext cx="173" cy="177"/>
            </a:xfrm>
            <a:prstGeom prst="ellipse">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331" name="Line 67"/>
            <p:cNvSpPr>
              <a:spLocks noChangeShapeType="1"/>
            </p:cNvSpPr>
            <p:nvPr/>
          </p:nvSpPr>
          <p:spPr bwMode="auto">
            <a:xfrm>
              <a:off x="5155" y="1491"/>
              <a:ext cx="175" cy="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332" name="Line 68"/>
            <p:cNvSpPr>
              <a:spLocks noChangeShapeType="1"/>
            </p:cNvSpPr>
            <p:nvPr/>
          </p:nvSpPr>
          <p:spPr bwMode="auto">
            <a:xfrm>
              <a:off x="5241" y="1401"/>
              <a:ext cx="0" cy="177"/>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grpSp>
      <p:grpSp>
        <p:nvGrpSpPr>
          <p:cNvPr id="124950" name="Group 69"/>
          <p:cNvGrpSpPr>
            <a:grpSpLocks/>
          </p:cNvGrpSpPr>
          <p:nvPr/>
        </p:nvGrpSpPr>
        <p:grpSpPr bwMode="auto">
          <a:xfrm>
            <a:off x="6958013" y="3492500"/>
            <a:ext cx="273050" cy="284163"/>
            <a:chOff x="4383" y="2200"/>
            <a:chExt cx="172" cy="179"/>
          </a:xfrm>
        </p:grpSpPr>
        <p:sp>
          <p:nvSpPr>
            <p:cNvPr id="11334" name="Oval 70"/>
            <p:cNvSpPr>
              <a:spLocks noChangeArrowheads="1"/>
            </p:cNvSpPr>
            <p:nvPr/>
          </p:nvSpPr>
          <p:spPr bwMode="auto">
            <a:xfrm>
              <a:off x="4383" y="2202"/>
              <a:ext cx="170" cy="177"/>
            </a:xfrm>
            <a:prstGeom prst="ellipse">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335" name="Line 71"/>
            <p:cNvSpPr>
              <a:spLocks noChangeShapeType="1"/>
            </p:cNvSpPr>
            <p:nvPr/>
          </p:nvSpPr>
          <p:spPr bwMode="auto">
            <a:xfrm>
              <a:off x="4383" y="2290"/>
              <a:ext cx="172" cy="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336" name="Line 72"/>
            <p:cNvSpPr>
              <a:spLocks noChangeShapeType="1"/>
            </p:cNvSpPr>
            <p:nvPr/>
          </p:nvSpPr>
          <p:spPr bwMode="auto">
            <a:xfrm>
              <a:off x="4468" y="2200"/>
              <a:ext cx="0" cy="177"/>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grpSp>
      <p:grpSp>
        <p:nvGrpSpPr>
          <p:cNvPr id="124951" name="Group 73"/>
          <p:cNvGrpSpPr>
            <a:grpSpLocks/>
          </p:cNvGrpSpPr>
          <p:nvPr/>
        </p:nvGrpSpPr>
        <p:grpSpPr bwMode="auto">
          <a:xfrm>
            <a:off x="8183563" y="4749800"/>
            <a:ext cx="277812" cy="284163"/>
            <a:chOff x="5155" y="2992"/>
            <a:chExt cx="175" cy="179"/>
          </a:xfrm>
        </p:grpSpPr>
        <p:sp>
          <p:nvSpPr>
            <p:cNvPr id="11338" name="Oval 74"/>
            <p:cNvSpPr>
              <a:spLocks noChangeArrowheads="1"/>
            </p:cNvSpPr>
            <p:nvPr/>
          </p:nvSpPr>
          <p:spPr bwMode="auto">
            <a:xfrm>
              <a:off x="5155" y="2995"/>
              <a:ext cx="173" cy="176"/>
            </a:xfrm>
            <a:prstGeom prst="ellipse">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339" name="Line 75"/>
            <p:cNvSpPr>
              <a:spLocks noChangeShapeType="1"/>
            </p:cNvSpPr>
            <p:nvPr/>
          </p:nvSpPr>
          <p:spPr bwMode="auto">
            <a:xfrm>
              <a:off x="5155" y="3082"/>
              <a:ext cx="175" cy="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340" name="Line 76"/>
            <p:cNvSpPr>
              <a:spLocks noChangeShapeType="1"/>
            </p:cNvSpPr>
            <p:nvPr/>
          </p:nvSpPr>
          <p:spPr bwMode="auto">
            <a:xfrm>
              <a:off x="5241" y="2992"/>
              <a:ext cx="0" cy="176"/>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grpSp>
      <p:sp>
        <p:nvSpPr>
          <p:cNvPr id="11341" name="Oval 77"/>
          <p:cNvSpPr>
            <a:spLocks noChangeArrowheads="1"/>
          </p:cNvSpPr>
          <p:nvPr/>
        </p:nvSpPr>
        <p:spPr bwMode="auto">
          <a:xfrm>
            <a:off x="4308475" y="4610100"/>
            <a:ext cx="561975" cy="560388"/>
          </a:xfrm>
          <a:prstGeom prst="ellipse">
            <a:avLst/>
          </a:prstGeom>
          <a:solidFill>
            <a:srgbClr val="CECECE"/>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buSzPct val="45000"/>
              <a:buFont typeface="Wingdings" charset="0"/>
              <a:buNone/>
              <a:defRPr/>
            </a:pPr>
            <a:r>
              <a:rPr lang="en-US" b="1">
                <a:solidFill>
                  <a:srgbClr val="000000"/>
                </a:solidFill>
                <a:ea typeface="Arial" charset="0"/>
                <a:cs typeface="Arial" charset="0"/>
              </a:rPr>
              <a:t>Q</a:t>
            </a:r>
          </a:p>
        </p:txBody>
      </p:sp>
      <p:sp>
        <p:nvSpPr>
          <p:cNvPr id="11342" name="Oval 78"/>
          <p:cNvSpPr>
            <a:spLocks noChangeArrowheads="1"/>
          </p:cNvSpPr>
          <p:nvPr/>
        </p:nvSpPr>
        <p:spPr bwMode="auto">
          <a:xfrm>
            <a:off x="3059832" y="4581128"/>
            <a:ext cx="561975" cy="557212"/>
          </a:xfrm>
          <a:prstGeom prst="ellipse">
            <a:avLst/>
          </a:prstGeom>
          <a:solidFill>
            <a:srgbClr val="0066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buSzPct val="45000"/>
              <a:buFont typeface="Wingdings" charset="0"/>
              <a:buNone/>
              <a:defRPr/>
            </a:pPr>
            <a:r>
              <a:rPr lang="en-US" b="1" dirty="0">
                <a:solidFill>
                  <a:srgbClr val="000000"/>
                </a:solidFill>
                <a:ea typeface="Arial" charset="0"/>
                <a:cs typeface="Arial" charset="0"/>
              </a:rPr>
              <a:t>Q</a:t>
            </a:r>
          </a:p>
        </p:txBody>
      </p:sp>
      <p:sp>
        <p:nvSpPr>
          <p:cNvPr id="11343" name="Oval 79"/>
          <p:cNvSpPr>
            <a:spLocks noChangeArrowheads="1"/>
          </p:cNvSpPr>
          <p:nvPr/>
        </p:nvSpPr>
        <p:spPr bwMode="auto">
          <a:xfrm>
            <a:off x="4300538" y="3341688"/>
            <a:ext cx="561975" cy="557212"/>
          </a:xfrm>
          <a:prstGeom prst="ellipse">
            <a:avLst/>
          </a:prstGeom>
          <a:solidFill>
            <a:srgbClr val="0066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buSzPct val="45000"/>
              <a:buFont typeface="Wingdings" charset="0"/>
              <a:buNone/>
              <a:defRPr/>
            </a:pPr>
            <a:r>
              <a:rPr lang="en-US" b="1">
                <a:solidFill>
                  <a:srgbClr val="000000"/>
                </a:solidFill>
                <a:ea typeface="Arial" charset="0"/>
                <a:cs typeface="Arial" charset="0"/>
              </a:rPr>
              <a:t>Q</a:t>
            </a:r>
          </a:p>
        </p:txBody>
      </p:sp>
      <p:sp>
        <p:nvSpPr>
          <p:cNvPr id="124955" name="Oval 80"/>
          <p:cNvSpPr>
            <a:spLocks noChangeArrowheads="1"/>
          </p:cNvSpPr>
          <p:nvPr/>
        </p:nvSpPr>
        <p:spPr bwMode="auto">
          <a:xfrm>
            <a:off x="3054350" y="3349625"/>
            <a:ext cx="561975" cy="557213"/>
          </a:xfrm>
          <a:prstGeom prst="ellipse">
            <a:avLst/>
          </a:prstGeom>
          <a:solidFill>
            <a:srgbClr val="FF0000"/>
          </a:solidFill>
          <a:ln w="9360">
            <a:solidFill>
              <a:srgbClr val="000000"/>
            </a:solidFill>
            <a:miter lim="800000"/>
            <a:headEnd/>
            <a:tailEnd/>
          </a:ln>
        </p:spPr>
        <p:txBody>
          <a:bodyPr wrap="none" lIns="90000" tIns="46800" rIns="90000" bIns="46800" anchor="ctr"/>
          <a:lstStyle/>
          <a:p>
            <a:pPr algn="ctr">
              <a:buSzPct val="45000"/>
              <a:buFont typeface="Wingdings" charset="0"/>
              <a:buNone/>
            </a:pPr>
            <a:r>
              <a:rPr lang="en-US" b="1">
                <a:solidFill>
                  <a:srgbClr val="000000"/>
                </a:solidFill>
                <a:cs typeface="Arial" charset="0"/>
              </a:rPr>
              <a:t>Q</a:t>
            </a:r>
          </a:p>
        </p:txBody>
      </p:sp>
      <p:sp>
        <p:nvSpPr>
          <p:cNvPr id="11345" name="Oval 81"/>
          <p:cNvSpPr>
            <a:spLocks noChangeArrowheads="1"/>
          </p:cNvSpPr>
          <p:nvPr/>
        </p:nvSpPr>
        <p:spPr bwMode="auto">
          <a:xfrm>
            <a:off x="3081338" y="2114550"/>
            <a:ext cx="561975" cy="557213"/>
          </a:xfrm>
          <a:prstGeom prst="ellipse">
            <a:avLst/>
          </a:prstGeom>
          <a:solidFill>
            <a:srgbClr val="0066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buSzPct val="45000"/>
              <a:buFont typeface="Wingdings" charset="0"/>
              <a:buNone/>
              <a:defRPr/>
            </a:pPr>
            <a:r>
              <a:rPr lang="en-US" b="1">
                <a:solidFill>
                  <a:srgbClr val="000000"/>
                </a:solidFill>
                <a:ea typeface="Arial" charset="0"/>
                <a:cs typeface="Arial" charset="0"/>
              </a:rPr>
              <a:t>Q</a:t>
            </a:r>
          </a:p>
        </p:txBody>
      </p:sp>
      <p:sp>
        <p:nvSpPr>
          <p:cNvPr id="124957" name="Oval 82"/>
          <p:cNvSpPr>
            <a:spLocks noChangeArrowheads="1"/>
          </p:cNvSpPr>
          <p:nvPr/>
        </p:nvSpPr>
        <p:spPr bwMode="auto">
          <a:xfrm>
            <a:off x="3081338" y="798513"/>
            <a:ext cx="561975" cy="557212"/>
          </a:xfrm>
          <a:prstGeom prst="ellipse">
            <a:avLst/>
          </a:prstGeom>
          <a:solidFill>
            <a:srgbClr val="FF0000"/>
          </a:solidFill>
          <a:ln w="9360">
            <a:solidFill>
              <a:srgbClr val="000000"/>
            </a:solidFill>
            <a:miter lim="800000"/>
            <a:headEnd/>
            <a:tailEnd/>
          </a:ln>
        </p:spPr>
        <p:txBody>
          <a:bodyPr wrap="none" lIns="90000" tIns="46800" rIns="90000" bIns="46800" anchor="ctr"/>
          <a:lstStyle/>
          <a:p>
            <a:pPr algn="ctr">
              <a:buSzPct val="45000"/>
              <a:buFont typeface="Wingdings" charset="0"/>
              <a:buNone/>
            </a:pPr>
            <a:r>
              <a:rPr lang="en-US" b="1">
                <a:solidFill>
                  <a:srgbClr val="000000"/>
                </a:solidFill>
                <a:cs typeface="Arial" charset="0"/>
              </a:rPr>
              <a:t>Q</a:t>
            </a:r>
          </a:p>
        </p:txBody>
      </p:sp>
      <p:sp>
        <p:nvSpPr>
          <p:cNvPr id="11347" name="Oval 83"/>
          <p:cNvSpPr>
            <a:spLocks noChangeArrowheads="1"/>
          </p:cNvSpPr>
          <p:nvPr/>
        </p:nvSpPr>
        <p:spPr bwMode="auto">
          <a:xfrm>
            <a:off x="617538" y="2108200"/>
            <a:ext cx="561975" cy="555625"/>
          </a:xfrm>
          <a:prstGeom prst="ellipse">
            <a:avLst/>
          </a:prstGeom>
          <a:solidFill>
            <a:srgbClr val="0066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buSzPct val="45000"/>
              <a:buFont typeface="Wingdings" charset="0"/>
              <a:buNone/>
              <a:defRPr/>
            </a:pPr>
            <a:r>
              <a:rPr lang="en-US" b="1">
                <a:solidFill>
                  <a:srgbClr val="000000"/>
                </a:solidFill>
                <a:ea typeface="Arial" charset="0"/>
                <a:cs typeface="Arial" charset="0"/>
              </a:rPr>
              <a:t>Q</a:t>
            </a:r>
          </a:p>
        </p:txBody>
      </p:sp>
      <p:sp>
        <p:nvSpPr>
          <p:cNvPr id="11348" name="Oval 84"/>
          <p:cNvSpPr>
            <a:spLocks noChangeArrowheads="1"/>
          </p:cNvSpPr>
          <p:nvPr/>
        </p:nvSpPr>
        <p:spPr bwMode="auto">
          <a:xfrm>
            <a:off x="1830388" y="2084388"/>
            <a:ext cx="566737" cy="557212"/>
          </a:xfrm>
          <a:prstGeom prst="ellipse">
            <a:avLst/>
          </a:prstGeom>
          <a:solidFill>
            <a:srgbClr val="CECECE"/>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buSzPct val="45000"/>
              <a:buFont typeface="Wingdings" charset="0"/>
              <a:buNone/>
              <a:defRPr/>
            </a:pPr>
            <a:r>
              <a:rPr lang="en-US" b="1">
                <a:solidFill>
                  <a:srgbClr val="000000"/>
                </a:solidFill>
                <a:ea typeface="Arial" charset="0"/>
                <a:cs typeface="Arial" charset="0"/>
              </a:rPr>
              <a:t>Q</a:t>
            </a:r>
          </a:p>
        </p:txBody>
      </p:sp>
      <p:sp>
        <p:nvSpPr>
          <p:cNvPr id="124960" name="Oval 85"/>
          <p:cNvSpPr>
            <a:spLocks noChangeArrowheads="1"/>
          </p:cNvSpPr>
          <p:nvPr/>
        </p:nvSpPr>
        <p:spPr bwMode="auto">
          <a:xfrm>
            <a:off x="622300" y="3357563"/>
            <a:ext cx="565150" cy="560387"/>
          </a:xfrm>
          <a:prstGeom prst="ellipse">
            <a:avLst/>
          </a:prstGeom>
          <a:solidFill>
            <a:srgbClr val="FF0000"/>
          </a:solidFill>
          <a:ln w="9360">
            <a:solidFill>
              <a:srgbClr val="000000"/>
            </a:solidFill>
            <a:miter lim="800000"/>
            <a:headEnd/>
            <a:tailEnd/>
          </a:ln>
        </p:spPr>
        <p:txBody>
          <a:bodyPr wrap="none" lIns="90000" tIns="46800" rIns="90000" bIns="46800" anchor="ctr"/>
          <a:lstStyle/>
          <a:p>
            <a:pPr algn="ctr">
              <a:buSzPct val="45000"/>
              <a:buFont typeface="Wingdings" charset="0"/>
              <a:buNone/>
            </a:pPr>
            <a:r>
              <a:rPr lang="en-US" b="1">
                <a:solidFill>
                  <a:srgbClr val="000000"/>
                </a:solidFill>
                <a:cs typeface="Arial" charset="0"/>
              </a:rPr>
              <a:t>Q</a:t>
            </a:r>
          </a:p>
        </p:txBody>
      </p:sp>
      <p:sp>
        <p:nvSpPr>
          <p:cNvPr id="11350" name="Oval 86"/>
          <p:cNvSpPr>
            <a:spLocks noChangeArrowheads="1"/>
          </p:cNvSpPr>
          <p:nvPr/>
        </p:nvSpPr>
        <p:spPr bwMode="auto">
          <a:xfrm>
            <a:off x="6805613" y="808038"/>
            <a:ext cx="561975" cy="557212"/>
          </a:xfrm>
          <a:prstGeom prst="ellipse">
            <a:avLst/>
          </a:prstGeom>
          <a:solidFill>
            <a:srgbClr val="0066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buSzPct val="45000"/>
              <a:buFont typeface="Wingdings" charset="0"/>
              <a:buNone/>
              <a:defRPr/>
            </a:pPr>
            <a:r>
              <a:rPr lang="en-US" b="1">
                <a:solidFill>
                  <a:srgbClr val="000000"/>
                </a:solidFill>
                <a:ea typeface="Arial" charset="0"/>
                <a:cs typeface="Arial" charset="0"/>
              </a:rPr>
              <a:t>Q</a:t>
            </a:r>
          </a:p>
        </p:txBody>
      </p:sp>
      <p:sp>
        <p:nvSpPr>
          <p:cNvPr id="11351" name="Oval 87"/>
          <p:cNvSpPr>
            <a:spLocks noChangeArrowheads="1"/>
          </p:cNvSpPr>
          <p:nvPr/>
        </p:nvSpPr>
        <p:spPr bwMode="auto">
          <a:xfrm>
            <a:off x="4321175" y="2100263"/>
            <a:ext cx="566738" cy="557212"/>
          </a:xfrm>
          <a:prstGeom prst="ellipse">
            <a:avLst/>
          </a:prstGeom>
          <a:solidFill>
            <a:srgbClr val="CECECE"/>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buSzPct val="45000"/>
              <a:buFont typeface="Wingdings" charset="0"/>
              <a:buNone/>
              <a:defRPr/>
            </a:pPr>
            <a:r>
              <a:rPr lang="en-US" b="1">
                <a:solidFill>
                  <a:srgbClr val="000000"/>
                </a:solidFill>
                <a:ea typeface="Arial" charset="0"/>
                <a:cs typeface="Arial" charset="0"/>
              </a:rPr>
              <a:t>Q</a:t>
            </a:r>
          </a:p>
        </p:txBody>
      </p:sp>
      <p:sp>
        <p:nvSpPr>
          <p:cNvPr id="11352" name="Oval 88"/>
          <p:cNvSpPr>
            <a:spLocks noChangeArrowheads="1"/>
          </p:cNvSpPr>
          <p:nvPr/>
        </p:nvSpPr>
        <p:spPr bwMode="auto">
          <a:xfrm>
            <a:off x="5572125" y="2111375"/>
            <a:ext cx="566738" cy="557213"/>
          </a:xfrm>
          <a:prstGeom prst="ellipse">
            <a:avLst/>
          </a:prstGeom>
          <a:solidFill>
            <a:srgbClr val="0066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buSzPct val="45000"/>
              <a:buFont typeface="Wingdings" charset="0"/>
              <a:buNone/>
              <a:defRPr/>
            </a:pPr>
            <a:r>
              <a:rPr lang="en-US" b="1">
                <a:solidFill>
                  <a:srgbClr val="000000"/>
                </a:solidFill>
                <a:ea typeface="Arial" charset="0"/>
                <a:cs typeface="Arial" charset="0"/>
              </a:rPr>
              <a:t>Q</a:t>
            </a:r>
          </a:p>
        </p:txBody>
      </p:sp>
      <p:sp>
        <p:nvSpPr>
          <p:cNvPr id="124964" name="Oval 89"/>
          <p:cNvSpPr>
            <a:spLocks noChangeArrowheads="1"/>
          </p:cNvSpPr>
          <p:nvPr/>
        </p:nvSpPr>
        <p:spPr bwMode="auto">
          <a:xfrm>
            <a:off x="5567363" y="808038"/>
            <a:ext cx="561975" cy="557212"/>
          </a:xfrm>
          <a:prstGeom prst="ellipse">
            <a:avLst/>
          </a:prstGeom>
          <a:solidFill>
            <a:srgbClr val="FF0000"/>
          </a:solidFill>
          <a:ln w="9360">
            <a:solidFill>
              <a:srgbClr val="000000"/>
            </a:solidFill>
            <a:miter lim="800000"/>
            <a:headEnd/>
            <a:tailEnd/>
          </a:ln>
        </p:spPr>
        <p:txBody>
          <a:bodyPr wrap="none" lIns="90000" tIns="46800" rIns="90000" bIns="46800" anchor="ctr"/>
          <a:lstStyle/>
          <a:p>
            <a:pPr algn="ctr">
              <a:buSzPct val="45000"/>
              <a:buFont typeface="Wingdings" charset="0"/>
              <a:buNone/>
            </a:pPr>
            <a:r>
              <a:rPr lang="en-US" b="1">
                <a:solidFill>
                  <a:srgbClr val="000000"/>
                </a:solidFill>
                <a:cs typeface="Arial" charset="0"/>
              </a:rPr>
              <a:t>Q</a:t>
            </a:r>
          </a:p>
        </p:txBody>
      </p:sp>
      <p:sp>
        <p:nvSpPr>
          <p:cNvPr id="11354" name="Oval 90"/>
          <p:cNvSpPr>
            <a:spLocks noChangeArrowheads="1"/>
          </p:cNvSpPr>
          <p:nvPr/>
        </p:nvSpPr>
        <p:spPr bwMode="auto">
          <a:xfrm>
            <a:off x="4325938" y="835025"/>
            <a:ext cx="561975" cy="557213"/>
          </a:xfrm>
          <a:prstGeom prst="ellipse">
            <a:avLst/>
          </a:prstGeom>
          <a:solidFill>
            <a:srgbClr val="0066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buSzPct val="45000"/>
              <a:buFont typeface="Wingdings" charset="0"/>
              <a:buNone/>
              <a:defRPr/>
            </a:pPr>
            <a:r>
              <a:rPr lang="en-US" b="1">
                <a:solidFill>
                  <a:srgbClr val="000000"/>
                </a:solidFill>
                <a:ea typeface="Arial" charset="0"/>
                <a:cs typeface="Arial" charset="0"/>
              </a:rPr>
              <a:t>Q</a:t>
            </a:r>
          </a:p>
        </p:txBody>
      </p:sp>
      <p:sp>
        <p:nvSpPr>
          <p:cNvPr id="124966" name="Oval 91"/>
          <p:cNvSpPr>
            <a:spLocks noChangeArrowheads="1"/>
          </p:cNvSpPr>
          <p:nvPr/>
        </p:nvSpPr>
        <p:spPr bwMode="auto">
          <a:xfrm>
            <a:off x="5576888" y="3330575"/>
            <a:ext cx="561975" cy="560388"/>
          </a:xfrm>
          <a:prstGeom prst="ellipse">
            <a:avLst/>
          </a:prstGeom>
          <a:solidFill>
            <a:srgbClr val="FF0000"/>
          </a:solidFill>
          <a:ln w="9360">
            <a:solidFill>
              <a:srgbClr val="000000"/>
            </a:solidFill>
            <a:miter lim="800000"/>
            <a:headEnd/>
            <a:tailEnd/>
          </a:ln>
        </p:spPr>
        <p:txBody>
          <a:bodyPr wrap="none" lIns="90000" tIns="46800" rIns="90000" bIns="46800" anchor="ctr"/>
          <a:lstStyle/>
          <a:p>
            <a:pPr algn="ctr">
              <a:buSzPct val="45000"/>
              <a:buFont typeface="Wingdings" charset="0"/>
              <a:buNone/>
            </a:pPr>
            <a:r>
              <a:rPr lang="en-US" b="1">
                <a:solidFill>
                  <a:srgbClr val="000000"/>
                </a:solidFill>
                <a:cs typeface="Arial" charset="0"/>
              </a:rPr>
              <a:t>Q</a:t>
            </a:r>
          </a:p>
        </p:txBody>
      </p:sp>
      <p:sp>
        <p:nvSpPr>
          <p:cNvPr id="11356" name="Oval 92"/>
          <p:cNvSpPr>
            <a:spLocks noChangeArrowheads="1"/>
          </p:cNvSpPr>
          <p:nvPr/>
        </p:nvSpPr>
        <p:spPr bwMode="auto">
          <a:xfrm>
            <a:off x="6761163" y="2081213"/>
            <a:ext cx="561975" cy="555625"/>
          </a:xfrm>
          <a:prstGeom prst="ellipse">
            <a:avLst/>
          </a:prstGeom>
          <a:solidFill>
            <a:srgbClr val="CECECE"/>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buSzPct val="45000"/>
              <a:buFont typeface="Wingdings" charset="0"/>
              <a:buNone/>
              <a:defRPr/>
            </a:pPr>
            <a:r>
              <a:rPr lang="en-US" b="1">
                <a:solidFill>
                  <a:srgbClr val="000000"/>
                </a:solidFill>
                <a:ea typeface="Arial" charset="0"/>
                <a:cs typeface="Arial" charset="0"/>
              </a:rPr>
              <a:t>Q</a:t>
            </a:r>
          </a:p>
        </p:txBody>
      </p:sp>
      <p:sp>
        <p:nvSpPr>
          <p:cNvPr id="11357" name="Oval 93"/>
          <p:cNvSpPr>
            <a:spLocks noChangeArrowheads="1"/>
          </p:cNvSpPr>
          <p:nvPr/>
        </p:nvSpPr>
        <p:spPr bwMode="auto">
          <a:xfrm>
            <a:off x="8040688" y="2073275"/>
            <a:ext cx="565150" cy="557213"/>
          </a:xfrm>
          <a:prstGeom prst="ellipse">
            <a:avLst/>
          </a:prstGeom>
          <a:solidFill>
            <a:srgbClr val="0066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buSzPct val="45000"/>
              <a:buFont typeface="Wingdings" charset="0"/>
              <a:buNone/>
              <a:defRPr/>
            </a:pPr>
            <a:r>
              <a:rPr lang="en-US" b="1">
                <a:solidFill>
                  <a:srgbClr val="000000"/>
                </a:solidFill>
                <a:ea typeface="Arial" charset="0"/>
                <a:cs typeface="Arial" charset="0"/>
              </a:rPr>
              <a:t>Q</a:t>
            </a:r>
          </a:p>
        </p:txBody>
      </p:sp>
      <p:sp>
        <p:nvSpPr>
          <p:cNvPr id="124969" name="Oval 94"/>
          <p:cNvSpPr>
            <a:spLocks noChangeArrowheads="1"/>
          </p:cNvSpPr>
          <p:nvPr/>
        </p:nvSpPr>
        <p:spPr bwMode="auto">
          <a:xfrm>
            <a:off x="8035925" y="801688"/>
            <a:ext cx="561975" cy="555625"/>
          </a:xfrm>
          <a:prstGeom prst="ellipse">
            <a:avLst/>
          </a:prstGeom>
          <a:solidFill>
            <a:srgbClr val="FF0000"/>
          </a:solidFill>
          <a:ln w="9360">
            <a:solidFill>
              <a:srgbClr val="000000"/>
            </a:solidFill>
            <a:miter lim="800000"/>
            <a:headEnd/>
            <a:tailEnd/>
          </a:ln>
        </p:spPr>
        <p:txBody>
          <a:bodyPr wrap="none" lIns="90000" tIns="46800" rIns="90000" bIns="46800" anchor="ctr"/>
          <a:lstStyle/>
          <a:p>
            <a:pPr algn="ctr">
              <a:buSzPct val="45000"/>
              <a:buFont typeface="Wingdings" charset="0"/>
              <a:buNone/>
            </a:pPr>
            <a:r>
              <a:rPr lang="en-US" b="1">
                <a:solidFill>
                  <a:srgbClr val="000000"/>
                </a:solidFill>
                <a:cs typeface="Arial" charset="0"/>
              </a:rPr>
              <a:t>Q</a:t>
            </a:r>
          </a:p>
        </p:txBody>
      </p:sp>
      <p:sp>
        <p:nvSpPr>
          <p:cNvPr id="11359" name="Oval 95"/>
          <p:cNvSpPr>
            <a:spLocks noChangeArrowheads="1"/>
          </p:cNvSpPr>
          <p:nvPr/>
        </p:nvSpPr>
        <p:spPr bwMode="auto">
          <a:xfrm>
            <a:off x="6789738" y="4606925"/>
            <a:ext cx="565150" cy="555625"/>
          </a:xfrm>
          <a:prstGeom prst="ellipse">
            <a:avLst/>
          </a:prstGeom>
          <a:solidFill>
            <a:srgbClr val="CECECE"/>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buSzPct val="45000"/>
              <a:buFont typeface="Wingdings" charset="0"/>
              <a:buNone/>
              <a:defRPr/>
            </a:pPr>
            <a:r>
              <a:rPr lang="en-US" b="1">
                <a:solidFill>
                  <a:srgbClr val="000000"/>
                </a:solidFill>
                <a:ea typeface="Arial" charset="0"/>
                <a:cs typeface="Arial" charset="0"/>
              </a:rPr>
              <a:t>Q</a:t>
            </a:r>
          </a:p>
        </p:txBody>
      </p:sp>
      <p:sp>
        <p:nvSpPr>
          <p:cNvPr id="11360" name="Oval 96"/>
          <p:cNvSpPr>
            <a:spLocks noChangeArrowheads="1"/>
          </p:cNvSpPr>
          <p:nvPr/>
        </p:nvSpPr>
        <p:spPr bwMode="auto">
          <a:xfrm>
            <a:off x="5548313" y="4621213"/>
            <a:ext cx="561975" cy="557212"/>
          </a:xfrm>
          <a:prstGeom prst="ellipse">
            <a:avLst/>
          </a:prstGeom>
          <a:solidFill>
            <a:srgbClr val="0066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buSzPct val="45000"/>
              <a:buFont typeface="Wingdings" charset="0"/>
              <a:buNone/>
              <a:defRPr/>
            </a:pPr>
            <a:r>
              <a:rPr lang="en-US" b="1">
                <a:solidFill>
                  <a:srgbClr val="000000"/>
                </a:solidFill>
                <a:ea typeface="Arial" charset="0"/>
                <a:cs typeface="Arial" charset="0"/>
              </a:rPr>
              <a:t>Q</a:t>
            </a:r>
          </a:p>
        </p:txBody>
      </p:sp>
      <p:sp>
        <p:nvSpPr>
          <p:cNvPr id="11361" name="Oval 97"/>
          <p:cNvSpPr>
            <a:spLocks noChangeArrowheads="1"/>
          </p:cNvSpPr>
          <p:nvPr/>
        </p:nvSpPr>
        <p:spPr bwMode="auto">
          <a:xfrm>
            <a:off x="8029575" y="4625975"/>
            <a:ext cx="561975" cy="555625"/>
          </a:xfrm>
          <a:prstGeom prst="ellipse">
            <a:avLst/>
          </a:prstGeom>
          <a:solidFill>
            <a:srgbClr val="0066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buSzPct val="45000"/>
              <a:buFont typeface="Wingdings" charset="0"/>
              <a:buNone/>
              <a:defRPr/>
            </a:pPr>
            <a:r>
              <a:rPr lang="en-US" b="1">
                <a:solidFill>
                  <a:srgbClr val="000000"/>
                </a:solidFill>
                <a:ea typeface="Arial" charset="0"/>
                <a:cs typeface="Arial" charset="0"/>
              </a:rPr>
              <a:t>Q</a:t>
            </a:r>
          </a:p>
        </p:txBody>
      </p:sp>
      <p:sp>
        <p:nvSpPr>
          <p:cNvPr id="11362" name="Oval 98"/>
          <p:cNvSpPr>
            <a:spLocks noChangeArrowheads="1"/>
          </p:cNvSpPr>
          <p:nvPr/>
        </p:nvSpPr>
        <p:spPr bwMode="auto">
          <a:xfrm>
            <a:off x="1830388" y="4614863"/>
            <a:ext cx="561975" cy="555625"/>
          </a:xfrm>
          <a:prstGeom prst="ellipse">
            <a:avLst/>
          </a:prstGeom>
          <a:solidFill>
            <a:srgbClr val="CECECE"/>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buSzPct val="45000"/>
              <a:buFont typeface="Wingdings" charset="0"/>
              <a:buNone/>
              <a:defRPr/>
            </a:pPr>
            <a:r>
              <a:rPr lang="en-US" b="1">
                <a:solidFill>
                  <a:srgbClr val="000000"/>
                </a:solidFill>
                <a:ea typeface="Arial" charset="0"/>
                <a:cs typeface="Arial" charset="0"/>
              </a:rPr>
              <a:t>Q</a:t>
            </a:r>
          </a:p>
        </p:txBody>
      </p:sp>
      <p:sp>
        <p:nvSpPr>
          <p:cNvPr id="11363" name="Oval 99"/>
          <p:cNvSpPr>
            <a:spLocks noChangeArrowheads="1"/>
          </p:cNvSpPr>
          <p:nvPr/>
        </p:nvSpPr>
        <p:spPr bwMode="auto">
          <a:xfrm>
            <a:off x="612775" y="4603750"/>
            <a:ext cx="565150" cy="557213"/>
          </a:xfrm>
          <a:prstGeom prst="ellipse">
            <a:avLst/>
          </a:prstGeom>
          <a:solidFill>
            <a:srgbClr val="0066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buSzPct val="45000"/>
              <a:buFont typeface="Wingdings" charset="0"/>
              <a:buNone/>
              <a:defRPr/>
            </a:pPr>
            <a:r>
              <a:rPr lang="en-US" b="1">
                <a:solidFill>
                  <a:srgbClr val="000000"/>
                </a:solidFill>
                <a:ea typeface="Arial" charset="0"/>
                <a:cs typeface="Arial" charset="0"/>
              </a:rPr>
              <a:t>Q</a:t>
            </a:r>
          </a:p>
        </p:txBody>
      </p:sp>
      <p:sp>
        <p:nvSpPr>
          <p:cNvPr id="124975" name="Oval 100"/>
          <p:cNvSpPr>
            <a:spLocks noChangeArrowheads="1"/>
          </p:cNvSpPr>
          <p:nvPr/>
        </p:nvSpPr>
        <p:spPr bwMode="auto">
          <a:xfrm>
            <a:off x="649288" y="808038"/>
            <a:ext cx="561975" cy="557212"/>
          </a:xfrm>
          <a:prstGeom prst="ellipse">
            <a:avLst/>
          </a:prstGeom>
          <a:solidFill>
            <a:srgbClr val="FF0000"/>
          </a:solidFill>
          <a:ln w="9360">
            <a:solidFill>
              <a:srgbClr val="000000"/>
            </a:solidFill>
            <a:miter lim="800000"/>
            <a:headEnd/>
            <a:tailEnd/>
          </a:ln>
        </p:spPr>
        <p:txBody>
          <a:bodyPr wrap="none" lIns="90000" tIns="46800" rIns="90000" bIns="46800" anchor="ctr"/>
          <a:lstStyle/>
          <a:p>
            <a:pPr algn="ctr">
              <a:buSzPct val="45000"/>
              <a:buFont typeface="Wingdings" charset="0"/>
              <a:buNone/>
            </a:pPr>
            <a:r>
              <a:rPr lang="en-US" b="1">
                <a:solidFill>
                  <a:srgbClr val="000000"/>
                </a:solidFill>
                <a:cs typeface="Arial" charset="0"/>
              </a:rPr>
              <a:t>Q</a:t>
            </a:r>
          </a:p>
        </p:txBody>
      </p:sp>
      <p:sp>
        <p:nvSpPr>
          <p:cNvPr id="11365" name="Oval 101"/>
          <p:cNvSpPr>
            <a:spLocks noChangeArrowheads="1"/>
          </p:cNvSpPr>
          <p:nvPr/>
        </p:nvSpPr>
        <p:spPr bwMode="auto">
          <a:xfrm>
            <a:off x="1847850" y="820738"/>
            <a:ext cx="561975" cy="560387"/>
          </a:xfrm>
          <a:prstGeom prst="ellipse">
            <a:avLst/>
          </a:prstGeom>
          <a:solidFill>
            <a:srgbClr val="0066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buSzPct val="45000"/>
              <a:buFont typeface="Wingdings" charset="0"/>
              <a:buNone/>
              <a:defRPr/>
            </a:pPr>
            <a:r>
              <a:rPr lang="en-US" b="1">
                <a:solidFill>
                  <a:srgbClr val="000000"/>
                </a:solidFill>
                <a:ea typeface="Arial" charset="0"/>
                <a:cs typeface="Arial" charset="0"/>
              </a:rPr>
              <a:t>Q</a:t>
            </a:r>
          </a:p>
        </p:txBody>
      </p:sp>
      <p:grpSp>
        <p:nvGrpSpPr>
          <p:cNvPr id="124977" name="Group 102"/>
          <p:cNvGrpSpPr>
            <a:grpSpLocks/>
          </p:cNvGrpSpPr>
          <p:nvPr/>
        </p:nvGrpSpPr>
        <p:grpSpPr bwMode="auto">
          <a:xfrm>
            <a:off x="1778000" y="2030413"/>
            <a:ext cx="658813" cy="646112"/>
            <a:chOff x="1120" y="1279"/>
            <a:chExt cx="415" cy="407"/>
          </a:xfrm>
        </p:grpSpPr>
        <p:sp>
          <p:nvSpPr>
            <p:cNvPr id="11367" name="Oval 103"/>
            <p:cNvSpPr>
              <a:spLocks noChangeArrowheads="1"/>
            </p:cNvSpPr>
            <p:nvPr/>
          </p:nvSpPr>
          <p:spPr bwMode="auto">
            <a:xfrm>
              <a:off x="1120" y="1279"/>
              <a:ext cx="415" cy="407"/>
            </a:xfrm>
            <a:prstGeom prst="ellipse">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368" name="Text Box 104"/>
            <p:cNvSpPr txBox="1">
              <a:spLocks noChangeArrowheads="1"/>
            </p:cNvSpPr>
            <p:nvPr/>
          </p:nvSpPr>
          <p:spPr bwMode="auto">
            <a:xfrm>
              <a:off x="1150" y="1311"/>
              <a:ext cx="338"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buSzPct val="45000"/>
                <a:buFont typeface="Wingdings" charset="0"/>
                <a:buNone/>
                <a:defRPr/>
              </a:pPr>
              <a:r>
                <a:rPr lang="en-US" sz="2400" dirty="0">
                  <a:solidFill>
                    <a:srgbClr val="000000"/>
                  </a:solidFill>
                  <a:ea typeface="Arial" charset="0"/>
                  <a:cs typeface="Arial" charset="0"/>
                </a:rPr>
                <a:t>|0</a:t>
              </a:r>
            </a:p>
          </p:txBody>
        </p:sp>
        <p:sp>
          <p:nvSpPr>
            <p:cNvPr id="11369" name="Line 105"/>
            <p:cNvSpPr>
              <a:spLocks noChangeShapeType="1"/>
            </p:cNvSpPr>
            <p:nvPr/>
          </p:nvSpPr>
          <p:spPr bwMode="auto">
            <a:xfrm flipH="1" flipV="1">
              <a:off x="1422" y="1374"/>
              <a:ext cx="33" cy="7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370" name="Line 106"/>
            <p:cNvSpPr>
              <a:spLocks noChangeShapeType="1"/>
            </p:cNvSpPr>
            <p:nvPr/>
          </p:nvSpPr>
          <p:spPr bwMode="auto">
            <a:xfrm flipH="1">
              <a:off x="1406" y="1455"/>
              <a:ext cx="49" cy="111"/>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grpSp>
      <p:grpSp>
        <p:nvGrpSpPr>
          <p:cNvPr id="124978" name="Group 107"/>
          <p:cNvGrpSpPr>
            <a:grpSpLocks/>
          </p:cNvGrpSpPr>
          <p:nvPr/>
        </p:nvGrpSpPr>
        <p:grpSpPr bwMode="auto">
          <a:xfrm>
            <a:off x="6743700" y="4521200"/>
            <a:ext cx="658813" cy="646113"/>
            <a:chOff x="4248" y="2848"/>
            <a:chExt cx="415" cy="407"/>
          </a:xfrm>
        </p:grpSpPr>
        <p:sp>
          <p:nvSpPr>
            <p:cNvPr id="11372" name="Oval 108"/>
            <p:cNvSpPr>
              <a:spLocks noChangeArrowheads="1"/>
            </p:cNvSpPr>
            <p:nvPr/>
          </p:nvSpPr>
          <p:spPr bwMode="auto">
            <a:xfrm>
              <a:off x="4248" y="2848"/>
              <a:ext cx="415" cy="407"/>
            </a:xfrm>
            <a:prstGeom prst="ellipse">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373" name="Text Box 109"/>
            <p:cNvSpPr txBox="1">
              <a:spLocks noChangeArrowheads="1"/>
            </p:cNvSpPr>
            <p:nvPr/>
          </p:nvSpPr>
          <p:spPr bwMode="auto">
            <a:xfrm>
              <a:off x="4279" y="2879"/>
              <a:ext cx="338"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buSzPct val="45000"/>
                <a:buFont typeface="Wingdings" charset="0"/>
                <a:buNone/>
                <a:defRPr/>
              </a:pPr>
              <a:r>
                <a:rPr lang="en-US" sz="2400">
                  <a:solidFill>
                    <a:srgbClr val="000000"/>
                  </a:solidFill>
                  <a:ea typeface="Arial" charset="0"/>
                  <a:cs typeface="Arial" charset="0"/>
                </a:rPr>
                <a:t>|0</a:t>
              </a:r>
            </a:p>
          </p:txBody>
        </p:sp>
        <p:sp>
          <p:nvSpPr>
            <p:cNvPr id="11374" name="Line 110"/>
            <p:cNvSpPr>
              <a:spLocks noChangeShapeType="1"/>
            </p:cNvSpPr>
            <p:nvPr/>
          </p:nvSpPr>
          <p:spPr bwMode="auto">
            <a:xfrm flipH="1" flipV="1">
              <a:off x="4551" y="2942"/>
              <a:ext cx="33" cy="7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375" name="Line 111"/>
            <p:cNvSpPr>
              <a:spLocks noChangeShapeType="1"/>
            </p:cNvSpPr>
            <p:nvPr/>
          </p:nvSpPr>
          <p:spPr bwMode="auto">
            <a:xfrm flipH="1">
              <a:off x="4535" y="3024"/>
              <a:ext cx="49" cy="111"/>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grpSp>
      <p:grpSp>
        <p:nvGrpSpPr>
          <p:cNvPr id="124979" name="Group 112"/>
          <p:cNvGrpSpPr>
            <a:grpSpLocks/>
          </p:cNvGrpSpPr>
          <p:nvPr/>
        </p:nvGrpSpPr>
        <p:grpSpPr bwMode="auto">
          <a:xfrm>
            <a:off x="4254500" y="4557713"/>
            <a:ext cx="658813" cy="646112"/>
            <a:chOff x="2680" y="2871"/>
            <a:chExt cx="415" cy="407"/>
          </a:xfrm>
        </p:grpSpPr>
        <p:sp>
          <p:nvSpPr>
            <p:cNvPr id="11377" name="Oval 113"/>
            <p:cNvSpPr>
              <a:spLocks noChangeArrowheads="1"/>
            </p:cNvSpPr>
            <p:nvPr/>
          </p:nvSpPr>
          <p:spPr bwMode="auto">
            <a:xfrm>
              <a:off x="2680" y="2871"/>
              <a:ext cx="415" cy="407"/>
            </a:xfrm>
            <a:prstGeom prst="ellipse">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378" name="Text Box 114"/>
            <p:cNvSpPr txBox="1">
              <a:spLocks noChangeArrowheads="1"/>
            </p:cNvSpPr>
            <p:nvPr/>
          </p:nvSpPr>
          <p:spPr bwMode="auto">
            <a:xfrm>
              <a:off x="2710" y="2902"/>
              <a:ext cx="338"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buSzPct val="45000"/>
                <a:buFont typeface="Wingdings" charset="0"/>
                <a:buNone/>
                <a:defRPr/>
              </a:pPr>
              <a:r>
                <a:rPr lang="en-US" sz="2400">
                  <a:solidFill>
                    <a:srgbClr val="000000"/>
                  </a:solidFill>
                  <a:ea typeface="Arial" charset="0"/>
                  <a:cs typeface="Arial" charset="0"/>
                </a:rPr>
                <a:t>|0</a:t>
              </a:r>
            </a:p>
          </p:txBody>
        </p:sp>
        <p:sp>
          <p:nvSpPr>
            <p:cNvPr id="11379" name="Line 115"/>
            <p:cNvSpPr>
              <a:spLocks noChangeShapeType="1"/>
            </p:cNvSpPr>
            <p:nvPr/>
          </p:nvSpPr>
          <p:spPr bwMode="auto">
            <a:xfrm flipH="1" flipV="1">
              <a:off x="2982" y="2966"/>
              <a:ext cx="33" cy="7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380" name="Line 116"/>
            <p:cNvSpPr>
              <a:spLocks noChangeShapeType="1"/>
            </p:cNvSpPr>
            <p:nvPr/>
          </p:nvSpPr>
          <p:spPr bwMode="auto">
            <a:xfrm flipH="1">
              <a:off x="2966" y="3047"/>
              <a:ext cx="49" cy="111"/>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grpSp>
      <p:grpSp>
        <p:nvGrpSpPr>
          <p:cNvPr id="124980" name="Group 117"/>
          <p:cNvGrpSpPr>
            <a:grpSpLocks/>
          </p:cNvGrpSpPr>
          <p:nvPr/>
        </p:nvGrpSpPr>
        <p:grpSpPr bwMode="auto">
          <a:xfrm>
            <a:off x="1778000" y="4557713"/>
            <a:ext cx="658813" cy="646112"/>
            <a:chOff x="1120" y="2871"/>
            <a:chExt cx="415" cy="407"/>
          </a:xfrm>
        </p:grpSpPr>
        <p:sp>
          <p:nvSpPr>
            <p:cNvPr id="11382" name="Oval 118"/>
            <p:cNvSpPr>
              <a:spLocks noChangeArrowheads="1"/>
            </p:cNvSpPr>
            <p:nvPr/>
          </p:nvSpPr>
          <p:spPr bwMode="auto">
            <a:xfrm>
              <a:off x="1120" y="2871"/>
              <a:ext cx="415" cy="407"/>
            </a:xfrm>
            <a:prstGeom prst="ellipse">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383" name="Text Box 119"/>
            <p:cNvSpPr txBox="1">
              <a:spLocks noChangeArrowheads="1"/>
            </p:cNvSpPr>
            <p:nvPr/>
          </p:nvSpPr>
          <p:spPr bwMode="auto">
            <a:xfrm>
              <a:off x="1150" y="2902"/>
              <a:ext cx="338"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buSzPct val="45000"/>
                <a:buFont typeface="Wingdings" charset="0"/>
                <a:buNone/>
                <a:defRPr/>
              </a:pPr>
              <a:r>
                <a:rPr lang="en-US" sz="2400">
                  <a:solidFill>
                    <a:srgbClr val="000000"/>
                  </a:solidFill>
                  <a:ea typeface="Arial" charset="0"/>
                  <a:cs typeface="Arial" charset="0"/>
                </a:rPr>
                <a:t>|0</a:t>
              </a:r>
            </a:p>
          </p:txBody>
        </p:sp>
        <p:sp>
          <p:nvSpPr>
            <p:cNvPr id="11384" name="Line 120"/>
            <p:cNvSpPr>
              <a:spLocks noChangeShapeType="1"/>
            </p:cNvSpPr>
            <p:nvPr/>
          </p:nvSpPr>
          <p:spPr bwMode="auto">
            <a:xfrm flipH="1" flipV="1">
              <a:off x="1422" y="2966"/>
              <a:ext cx="33" cy="7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385" name="Line 121"/>
            <p:cNvSpPr>
              <a:spLocks noChangeShapeType="1"/>
            </p:cNvSpPr>
            <p:nvPr/>
          </p:nvSpPr>
          <p:spPr bwMode="auto">
            <a:xfrm flipH="1">
              <a:off x="1406" y="3047"/>
              <a:ext cx="49" cy="111"/>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grpSp>
      <p:grpSp>
        <p:nvGrpSpPr>
          <p:cNvPr id="124981" name="Group 122"/>
          <p:cNvGrpSpPr>
            <a:grpSpLocks/>
          </p:cNvGrpSpPr>
          <p:nvPr/>
        </p:nvGrpSpPr>
        <p:grpSpPr bwMode="auto">
          <a:xfrm>
            <a:off x="6705600" y="2030413"/>
            <a:ext cx="658813" cy="646112"/>
            <a:chOff x="4224" y="1279"/>
            <a:chExt cx="415" cy="407"/>
          </a:xfrm>
        </p:grpSpPr>
        <p:sp>
          <p:nvSpPr>
            <p:cNvPr id="11387" name="Oval 123"/>
            <p:cNvSpPr>
              <a:spLocks noChangeArrowheads="1"/>
            </p:cNvSpPr>
            <p:nvPr/>
          </p:nvSpPr>
          <p:spPr bwMode="auto">
            <a:xfrm>
              <a:off x="4224" y="1279"/>
              <a:ext cx="415" cy="407"/>
            </a:xfrm>
            <a:prstGeom prst="ellipse">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388" name="Text Box 124"/>
            <p:cNvSpPr txBox="1">
              <a:spLocks noChangeArrowheads="1"/>
            </p:cNvSpPr>
            <p:nvPr/>
          </p:nvSpPr>
          <p:spPr bwMode="auto">
            <a:xfrm>
              <a:off x="4255" y="1311"/>
              <a:ext cx="338"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buSzPct val="45000"/>
                <a:buFont typeface="Wingdings" charset="0"/>
                <a:buNone/>
                <a:defRPr/>
              </a:pPr>
              <a:r>
                <a:rPr lang="en-US" sz="2400">
                  <a:solidFill>
                    <a:srgbClr val="000000"/>
                  </a:solidFill>
                  <a:ea typeface="Arial" charset="0"/>
                  <a:cs typeface="Arial" charset="0"/>
                </a:rPr>
                <a:t>|0</a:t>
              </a:r>
            </a:p>
          </p:txBody>
        </p:sp>
        <p:sp>
          <p:nvSpPr>
            <p:cNvPr id="11389" name="Line 125"/>
            <p:cNvSpPr>
              <a:spLocks noChangeShapeType="1"/>
            </p:cNvSpPr>
            <p:nvPr/>
          </p:nvSpPr>
          <p:spPr bwMode="auto">
            <a:xfrm flipH="1" flipV="1">
              <a:off x="4526" y="1374"/>
              <a:ext cx="33" cy="7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390" name="Line 126"/>
            <p:cNvSpPr>
              <a:spLocks noChangeShapeType="1"/>
            </p:cNvSpPr>
            <p:nvPr/>
          </p:nvSpPr>
          <p:spPr bwMode="auto">
            <a:xfrm flipH="1">
              <a:off x="4510" y="1455"/>
              <a:ext cx="49" cy="111"/>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grpSp>
      <p:grpSp>
        <p:nvGrpSpPr>
          <p:cNvPr id="124982" name="Group 127"/>
          <p:cNvGrpSpPr>
            <a:grpSpLocks/>
          </p:cNvGrpSpPr>
          <p:nvPr/>
        </p:nvGrpSpPr>
        <p:grpSpPr bwMode="auto">
          <a:xfrm>
            <a:off x="4267200" y="2057400"/>
            <a:ext cx="658813" cy="646113"/>
            <a:chOff x="2688" y="1296"/>
            <a:chExt cx="415" cy="407"/>
          </a:xfrm>
        </p:grpSpPr>
        <p:sp>
          <p:nvSpPr>
            <p:cNvPr id="11392" name="Oval 128"/>
            <p:cNvSpPr>
              <a:spLocks noChangeArrowheads="1"/>
            </p:cNvSpPr>
            <p:nvPr/>
          </p:nvSpPr>
          <p:spPr bwMode="auto">
            <a:xfrm>
              <a:off x="2688" y="1296"/>
              <a:ext cx="415" cy="407"/>
            </a:xfrm>
            <a:prstGeom prst="ellipse">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srgbClr val="000000"/>
                </a:solidFill>
                <a:ea typeface="Arial" charset="0"/>
                <a:cs typeface="Arial" charset="0"/>
              </a:endParaRPr>
            </a:p>
          </p:txBody>
        </p:sp>
        <p:sp>
          <p:nvSpPr>
            <p:cNvPr id="11393" name="Text Box 129"/>
            <p:cNvSpPr txBox="1">
              <a:spLocks noChangeArrowheads="1"/>
            </p:cNvSpPr>
            <p:nvPr/>
          </p:nvSpPr>
          <p:spPr bwMode="auto">
            <a:xfrm>
              <a:off x="2719" y="1327"/>
              <a:ext cx="338"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buSzPct val="45000"/>
                <a:buFont typeface="Wingdings" charset="0"/>
                <a:buNone/>
                <a:defRPr/>
              </a:pPr>
              <a:r>
                <a:rPr lang="en-US" sz="2400">
                  <a:solidFill>
                    <a:srgbClr val="000000"/>
                  </a:solidFill>
                  <a:ea typeface="Arial" charset="0"/>
                  <a:cs typeface="Arial" charset="0"/>
                </a:rPr>
                <a:t>|0</a:t>
              </a:r>
            </a:p>
          </p:txBody>
        </p:sp>
        <p:sp>
          <p:nvSpPr>
            <p:cNvPr id="11394" name="Line 130"/>
            <p:cNvSpPr>
              <a:spLocks noChangeShapeType="1"/>
            </p:cNvSpPr>
            <p:nvPr/>
          </p:nvSpPr>
          <p:spPr bwMode="auto">
            <a:xfrm flipH="1" flipV="1">
              <a:off x="2990" y="1390"/>
              <a:ext cx="33" cy="7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sp>
          <p:nvSpPr>
            <p:cNvPr id="11395" name="Line 131"/>
            <p:cNvSpPr>
              <a:spLocks noChangeShapeType="1"/>
            </p:cNvSpPr>
            <p:nvPr/>
          </p:nvSpPr>
          <p:spPr bwMode="auto">
            <a:xfrm flipH="1">
              <a:off x="2974" y="1472"/>
              <a:ext cx="49" cy="111"/>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000000"/>
                </a:solidFill>
                <a:ea typeface="Arial" charset="0"/>
                <a:cs typeface="Arial" charset="0"/>
              </a:endParaRPr>
            </a:p>
          </p:txBody>
        </p:sp>
      </p:grpSp>
      <p:sp>
        <p:nvSpPr>
          <p:cNvPr id="11396" name="Rectangle 132"/>
          <p:cNvSpPr>
            <a:spLocks noChangeArrowheads="1"/>
          </p:cNvSpPr>
          <p:nvPr/>
        </p:nvSpPr>
        <p:spPr bwMode="auto">
          <a:xfrm>
            <a:off x="3590925" y="147638"/>
            <a:ext cx="1779588"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6168" rIns="90000" bIns="45000">
            <a:spAutoFit/>
          </a:bodyPr>
          <a:lstStyle/>
          <a:p>
            <a:pPr algn="ctr">
              <a:tabLst>
                <a:tab pos="723900" algn="l"/>
                <a:tab pos="1447800" algn="l"/>
                <a:tab pos="2171700" algn="l"/>
                <a:tab pos="2895600" algn="l"/>
                <a:tab pos="3619500" algn="l"/>
                <a:tab pos="4343400" algn="l"/>
                <a:tab pos="5067300" algn="l"/>
              </a:tabLst>
              <a:defRPr/>
            </a:pPr>
            <a:r>
              <a:rPr lang="en-US" sz="2400" dirty="0">
                <a:solidFill>
                  <a:srgbClr val="0000FF"/>
                </a:solidFill>
                <a:ea typeface="Arial" charset="0"/>
              </a:rPr>
              <a:t>Surface code</a:t>
            </a:r>
          </a:p>
        </p:txBody>
      </p:sp>
      <p:sp>
        <p:nvSpPr>
          <p:cNvPr id="11398" name="Text Box 134"/>
          <p:cNvSpPr txBox="1">
            <a:spLocks noChangeArrowheads="1"/>
          </p:cNvSpPr>
          <p:nvPr/>
        </p:nvSpPr>
        <p:spPr bwMode="auto">
          <a:xfrm>
            <a:off x="403225" y="5430838"/>
            <a:ext cx="423545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2640" rIns="90000" bIns="45000"/>
          <a:lstStyle>
            <a:lvl1pPr>
              <a:tabLst>
                <a:tab pos="723900" algn="l"/>
                <a:tab pos="1447800" algn="l"/>
                <a:tab pos="2171700" algn="l"/>
                <a:tab pos="2895600" algn="l"/>
                <a:tab pos="3619500" algn="l"/>
              </a:tabLst>
              <a:defRPr>
                <a:solidFill>
                  <a:srgbClr val="000000"/>
                </a:solidFill>
                <a:latin typeface="Arial" charset="0"/>
                <a:ea typeface="ＭＳ Ｐゴシック" charset="0"/>
                <a:cs typeface="MS Gothic" charset="0"/>
              </a:defRPr>
            </a:lvl1pPr>
            <a:lvl2pPr>
              <a:tabLst>
                <a:tab pos="723900" algn="l"/>
                <a:tab pos="1447800" algn="l"/>
                <a:tab pos="2171700" algn="l"/>
                <a:tab pos="2895600" algn="l"/>
                <a:tab pos="3619500" algn="l"/>
              </a:tabLst>
              <a:defRPr>
                <a:solidFill>
                  <a:srgbClr val="000000"/>
                </a:solidFill>
                <a:latin typeface="Arial" charset="0"/>
                <a:ea typeface="ＭＳ Ｐゴシック" charset="0"/>
                <a:cs typeface="MS Gothic" charset="0"/>
              </a:defRPr>
            </a:lvl2pPr>
            <a:lvl3pPr>
              <a:tabLst>
                <a:tab pos="723900" algn="l"/>
                <a:tab pos="1447800" algn="l"/>
                <a:tab pos="2171700" algn="l"/>
                <a:tab pos="2895600" algn="l"/>
                <a:tab pos="3619500" algn="l"/>
              </a:tabLst>
              <a:defRPr>
                <a:solidFill>
                  <a:srgbClr val="000000"/>
                </a:solidFill>
                <a:latin typeface="Arial" charset="0"/>
                <a:ea typeface="ＭＳ Ｐゴシック" charset="0"/>
                <a:cs typeface="MS Gothic" charset="0"/>
              </a:defRPr>
            </a:lvl3pPr>
            <a:lvl4pPr>
              <a:tabLst>
                <a:tab pos="723900" algn="l"/>
                <a:tab pos="1447800" algn="l"/>
                <a:tab pos="2171700" algn="l"/>
                <a:tab pos="2895600" algn="l"/>
                <a:tab pos="3619500" algn="l"/>
              </a:tabLst>
              <a:defRPr>
                <a:solidFill>
                  <a:srgbClr val="000000"/>
                </a:solidFill>
                <a:latin typeface="Arial" charset="0"/>
                <a:ea typeface="ＭＳ Ｐゴシック" charset="0"/>
                <a:cs typeface="MS Gothic" charset="0"/>
              </a:defRPr>
            </a:lvl4pPr>
            <a:lvl5pPr>
              <a:tabLst>
                <a:tab pos="723900" algn="l"/>
                <a:tab pos="1447800" algn="l"/>
                <a:tab pos="2171700" algn="l"/>
                <a:tab pos="2895600" algn="l"/>
                <a:tab pos="3619500" algn="l"/>
              </a:tabLst>
              <a:defRPr>
                <a:solidFill>
                  <a:srgbClr val="000000"/>
                </a:solidFill>
                <a:latin typeface="Arial" charset="0"/>
                <a:ea typeface="ＭＳ Ｐゴシック" charset="0"/>
                <a:cs typeface="MS Gothic"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MS Gothic"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MS Gothic"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MS Gothic"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Lst>
              <a:defRPr>
                <a:solidFill>
                  <a:srgbClr val="000000"/>
                </a:solidFill>
                <a:latin typeface="Arial" charset="0"/>
                <a:ea typeface="ＭＳ Ｐゴシック" charset="0"/>
                <a:cs typeface="MS Gothic" charset="0"/>
              </a:defRPr>
            </a:lvl9pPr>
          </a:lstStyle>
          <a:p>
            <a:pPr>
              <a:defRPr/>
            </a:pPr>
            <a:r>
              <a:rPr lang="en-US" sz="2000" dirty="0"/>
              <a:t>Initialize Z </a:t>
            </a:r>
            <a:r>
              <a:rPr lang="en-US" sz="2000" dirty="0" smtClean="0"/>
              <a:t>syndrome </a:t>
            </a:r>
          </a:p>
          <a:p>
            <a:pPr>
              <a:defRPr/>
            </a:pPr>
            <a:r>
              <a:rPr lang="en-US" sz="2000" dirty="0" err="1" smtClean="0"/>
              <a:t>qubits</a:t>
            </a:r>
            <a:r>
              <a:rPr lang="en-US" sz="2000" dirty="0" smtClean="0"/>
              <a:t> to   </a:t>
            </a:r>
            <a:endParaRPr lang="en-US" sz="2000" dirty="0"/>
          </a:p>
        </p:txBody>
      </p:sp>
      <p:pic>
        <p:nvPicPr>
          <p:cNvPr id="11399" name="Picture 13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57338" y="5837238"/>
            <a:ext cx="485775" cy="365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400" name="Oval 136"/>
          <p:cNvSpPr>
            <a:spLocks noChangeArrowheads="1"/>
          </p:cNvSpPr>
          <p:nvPr/>
        </p:nvSpPr>
        <p:spPr bwMode="auto">
          <a:xfrm>
            <a:off x="1860550" y="3352800"/>
            <a:ext cx="561975" cy="557213"/>
          </a:xfrm>
          <a:prstGeom prst="ellipse">
            <a:avLst/>
          </a:prstGeom>
          <a:solidFill>
            <a:srgbClr val="0066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buSzPct val="45000"/>
              <a:buFont typeface="Wingdings" charset="0"/>
              <a:buNone/>
              <a:defRPr/>
            </a:pPr>
            <a:r>
              <a:rPr lang="en-US" b="1">
                <a:solidFill>
                  <a:srgbClr val="000000"/>
                </a:solidFill>
                <a:ea typeface="Arial" charset="0"/>
                <a:cs typeface="Arial" charset="0"/>
              </a:rPr>
              <a:t>Q</a:t>
            </a:r>
          </a:p>
        </p:txBody>
      </p:sp>
      <p:sp>
        <p:nvSpPr>
          <p:cNvPr id="11401" name="Oval 137"/>
          <p:cNvSpPr>
            <a:spLocks noChangeArrowheads="1"/>
          </p:cNvSpPr>
          <p:nvPr/>
        </p:nvSpPr>
        <p:spPr bwMode="auto">
          <a:xfrm>
            <a:off x="6799263" y="3365500"/>
            <a:ext cx="561975" cy="557213"/>
          </a:xfrm>
          <a:prstGeom prst="ellipse">
            <a:avLst/>
          </a:prstGeom>
          <a:solidFill>
            <a:srgbClr val="0066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buSzPct val="45000"/>
              <a:buFont typeface="Wingdings" charset="0"/>
              <a:buNone/>
              <a:defRPr/>
            </a:pPr>
            <a:r>
              <a:rPr lang="en-US" b="1">
                <a:solidFill>
                  <a:srgbClr val="000000"/>
                </a:solidFill>
                <a:ea typeface="Arial" charset="0"/>
                <a:cs typeface="Arial" charset="0"/>
              </a:rPr>
              <a:t>Q</a:t>
            </a:r>
          </a:p>
        </p:txBody>
      </p:sp>
      <p:sp>
        <p:nvSpPr>
          <p:cNvPr id="124989" name="Oval 138"/>
          <p:cNvSpPr>
            <a:spLocks noChangeArrowheads="1"/>
          </p:cNvSpPr>
          <p:nvPr/>
        </p:nvSpPr>
        <p:spPr bwMode="auto">
          <a:xfrm>
            <a:off x="8012113" y="3357563"/>
            <a:ext cx="561975" cy="560387"/>
          </a:xfrm>
          <a:prstGeom prst="ellipse">
            <a:avLst/>
          </a:prstGeom>
          <a:solidFill>
            <a:srgbClr val="FF0000"/>
          </a:solidFill>
          <a:ln w="9360">
            <a:solidFill>
              <a:srgbClr val="000000"/>
            </a:solidFill>
            <a:miter lim="800000"/>
            <a:headEnd/>
            <a:tailEnd/>
          </a:ln>
        </p:spPr>
        <p:txBody>
          <a:bodyPr wrap="none" lIns="90000" tIns="46800" rIns="90000" bIns="46800" anchor="ctr"/>
          <a:lstStyle/>
          <a:p>
            <a:pPr algn="ctr">
              <a:buSzPct val="45000"/>
              <a:buFont typeface="Wingdings" charset="0"/>
              <a:buNone/>
            </a:pPr>
            <a:r>
              <a:rPr lang="en-US" b="1">
                <a:solidFill>
                  <a:srgbClr val="000000"/>
                </a:solidFill>
                <a:cs typeface="Arial" charset="0"/>
              </a:rPr>
              <a:t>Q</a:t>
            </a:r>
          </a:p>
        </p:txBody>
      </p:sp>
      <p:sp>
        <p:nvSpPr>
          <p:cNvPr id="140" name="Text Box 192"/>
          <p:cNvSpPr txBox="1">
            <a:spLocks noChangeArrowheads="1"/>
          </p:cNvSpPr>
          <p:nvPr/>
        </p:nvSpPr>
        <p:spPr bwMode="auto">
          <a:xfrm>
            <a:off x="3824289" y="5657850"/>
            <a:ext cx="5319712"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400" dirty="0" smtClean="0">
                <a:solidFill>
                  <a:srgbClr val="000000"/>
                </a:solidFill>
                <a:cs typeface="Arial" charset="0"/>
              </a:rPr>
              <a:t>One level of abstraction – CNOTs on square lattice with data </a:t>
            </a:r>
            <a:r>
              <a:rPr lang="en-US" sz="2400" dirty="0" err="1" smtClean="0">
                <a:solidFill>
                  <a:srgbClr val="000000"/>
                </a:solidFill>
                <a:cs typeface="Arial" charset="0"/>
              </a:rPr>
              <a:t>qubits</a:t>
            </a:r>
            <a:r>
              <a:rPr lang="en-US" sz="2400" dirty="0" smtClean="0">
                <a:solidFill>
                  <a:srgbClr val="000000"/>
                </a:solidFill>
                <a:cs typeface="Arial" charset="0"/>
              </a:rPr>
              <a:t> (blue) and </a:t>
            </a:r>
            <a:r>
              <a:rPr lang="en-US" sz="2400" dirty="0" err="1" smtClean="0">
                <a:solidFill>
                  <a:srgbClr val="000000"/>
                </a:solidFill>
                <a:cs typeface="Arial" charset="0"/>
              </a:rPr>
              <a:t>ancilla</a:t>
            </a:r>
            <a:r>
              <a:rPr lang="en-US" sz="2400" dirty="0" smtClean="0">
                <a:solidFill>
                  <a:srgbClr val="000000"/>
                </a:solidFill>
                <a:cs typeface="Arial" charset="0"/>
              </a:rPr>
              <a:t> </a:t>
            </a:r>
            <a:r>
              <a:rPr lang="en-US" sz="2400" dirty="0" err="1" smtClean="0">
                <a:solidFill>
                  <a:srgbClr val="000000"/>
                </a:solidFill>
                <a:cs typeface="Arial" charset="0"/>
              </a:rPr>
              <a:t>qubits</a:t>
            </a:r>
            <a:r>
              <a:rPr lang="en-US" sz="2400" dirty="0" smtClean="0">
                <a:solidFill>
                  <a:srgbClr val="000000"/>
                </a:solidFill>
                <a:cs typeface="Arial" charset="0"/>
              </a:rPr>
              <a:t> (red and green)</a:t>
            </a:r>
            <a:endParaRPr lang="en-US" dirty="0">
              <a:solidFill>
                <a:srgbClr val="000000"/>
              </a:solidFill>
              <a:cs typeface="Arial" charset="0"/>
            </a:endParaRPr>
          </a:p>
        </p:txBody>
      </p:sp>
      <p:sp>
        <p:nvSpPr>
          <p:cNvPr id="124991" name="TextBox 1"/>
          <p:cNvSpPr txBox="1">
            <a:spLocks noChangeArrowheads="1"/>
          </p:cNvSpPr>
          <p:nvPr/>
        </p:nvSpPr>
        <p:spPr bwMode="auto">
          <a:xfrm>
            <a:off x="6138863" y="19050"/>
            <a:ext cx="2738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000000"/>
                </a:solidFill>
                <a:cs typeface="Arial" charset="0"/>
              </a:rPr>
              <a:t>Colorized thanks to </a:t>
            </a:r>
          </a:p>
          <a:p>
            <a:pPr eaLnBrk="1" hangingPunct="1"/>
            <a:r>
              <a:rPr lang="en-US" sz="1600">
                <a:solidFill>
                  <a:srgbClr val="000000"/>
                </a:solidFill>
                <a:cs typeface="Arial" charset="0"/>
              </a:rPr>
              <a:t>Jay Gambetta and John Smolin</a:t>
            </a:r>
          </a:p>
        </p:txBody>
      </p:sp>
    </p:spTree>
    <p:extLst>
      <p:ext uri="{BB962C8B-B14F-4D97-AF65-F5344CB8AC3E}">
        <p14:creationId xmlns:p14="http://schemas.microsoft.com/office/powerpoint/2010/main" val="370316618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6197" y="838615"/>
            <a:ext cx="7778700" cy="5934510"/>
          </a:xfrm>
          <a:prstGeom prst="rect">
            <a:avLst/>
          </a:prstGeom>
        </p:spPr>
      </p:pic>
      <p:sp>
        <p:nvSpPr>
          <p:cNvPr id="2" name="Rectangle 1"/>
          <p:cNvSpPr/>
          <p:nvPr/>
        </p:nvSpPr>
        <p:spPr>
          <a:xfrm>
            <a:off x="8911053" y="769405"/>
            <a:ext cx="216024" cy="6120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Box 192"/>
          <p:cNvSpPr txBox="1">
            <a:spLocks noChangeArrowheads="1"/>
          </p:cNvSpPr>
          <p:nvPr/>
        </p:nvSpPr>
        <p:spPr bwMode="auto">
          <a:xfrm>
            <a:off x="29260" y="-17979"/>
            <a:ext cx="91147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400" dirty="0" smtClean="0">
                <a:solidFill>
                  <a:srgbClr val="000000"/>
                </a:solidFill>
                <a:cs typeface="Arial" charset="0"/>
              </a:rPr>
              <a:t>Slightly less abstract – geometric layout of </a:t>
            </a:r>
            <a:r>
              <a:rPr lang="en-US" sz="2400" dirty="0" err="1" smtClean="0">
                <a:solidFill>
                  <a:srgbClr val="000000"/>
                </a:solidFill>
                <a:cs typeface="Arial" charset="0"/>
              </a:rPr>
              <a:t>qubits</a:t>
            </a:r>
            <a:r>
              <a:rPr lang="en-US" sz="2400" dirty="0" smtClean="0">
                <a:solidFill>
                  <a:srgbClr val="000000"/>
                </a:solidFill>
                <a:cs typeface="Arial" charset="0"/>
              </a:rPr>
              <a:t> &amp; couplers to implement desired square lattice </a:t>
            </a:r>
            <a:endParaRPr lang="en-US" dirty="0">
              <a:solidFill>
                <a:srgbClr val="000000"/>
              </a:solidFill>
              <a:cs typeface="Arial" charset="0"/>
            </a:endParaRPr>
          </a:p>
        </p:txBody>
      </p:sp>
      <p:sp>
        <p:nvSpPr>
          <p:cNvPr id="3" name="TextBox 2"/>
          <p:cNvSpPr txBox="1"/>
          <p:nvPr/>
        </p:nvSpPr>
        <p:spPr>
          <a:xfrm>
            <a:off x="7105689" y="476672"/>
            <a:ext cx="2045301" cy="646331"/>
          </a:xfrm>
          <a:prstGeom prst="rect">
            <a:avLst/>
          </a:prstGeom>
          <a:noFill/>
        </p:spPr>
        <p:txBody>
          <a:bodyPr wrap="none" rtlCol="0">
            <a:spAutoFit/>
          </a:bodyPr>
          <a:lstStyle/>
          <a:p>
            <a:r>
              <a:rPr lang="en-US" dirty="0" smtClean="0"/>
              <a:t>Blue: data</a:t>
            </a:r>
          </a:p>
          <a:p>
            <a:r>
              <a:rPr lang="en-US" dirty="0" smtClean="0"/>
              <a:t>Red/green: </a:t>
            </a:r>
            <a:r>
              <a:rPr lang="en-US" dirty="0" err="1" smtClean="0"/>
              <a:t>ancilla</a:t>
            </a:r>
            <a:endParaRPr lang="en-US" dirty="0"/>
          </a:p>
        </p:txBody>
      </p:sp>
      <p:sp>
        <p:nvSpPr>
          <p:cNvPr id="6" name="TextBox 5"/>
          <p:cNvSpPr txBox="1"/>
          <p:nvPr/>
        </p:nvSpPr>
        <p:spPr>
          <a:xfrm>
            <a:off x="179512" y="4725144"/>
            <a:ext cx="1944216" cy="1200329"/>
          </a:xfrm>
          <a:prstGeom prst="rect">
            <a:avLst/>
          </a:prstGeom>
          <a:noFill/>
        </p:spPr>
        <p:txBody>
          <a:bodyPr wrap="square" rtlCol="0">
            <a:spAutoFit/>
          </a:bodyPr>
          <a:lstStyle/>
          <a:p>
            <a:r>
              <a:rPr lang="en-US" dirty="0" smtClean="0"/>
              <a:t>Numbering: </a:t>
            </a:r>
            <a:r>
              <a:rPr lang="en-US" dirty="0" err="1" smtClean="0"/>
              <a:t>qubits</a:t>
            </a:r>
            <a:r>
              <a:rPr lang="en-US" dirty="0" smtClean="0"/>
              <a:t> with distinct transition frequencies</a:t>
            </a:r>
            <a:endParaRPr lang="en-US" dirty="0"/>
          </a:p>
        </p:txBody>
      </p:sp>
    </p:spTree>
    <p:extLst>
      <p:ext uri="{BB962C8B-B14F-4D97-AF65-F5344CB8AC3E}">
        <p14:creationId xmlns:p14="http://schemas.microsoft.com/office/powerpoint/2010/main" val="1722884364"/>
      </p:ext>
    </p:extLst>
  </p:cSld>
  <p:clrMapOvr>
    <a:masterClrMapping/>
  </p:clrMapOvr>
  <mc:AlternateContent xmlns:mc="http://schemas.openxmlformats.org/markup-compatibility/2006">
    <mc:Choice xmlns:p14="http://schemas.microsoft.com/office/powerpoint/2010/main" Requires="p14">
      <p:transition spd="slow" p14:dur="2000" advTm="9563"/>
    </mc:Choice>
    <mc:Fallback>
      <p:transition xmlns:p14="http://schemas.microsoft.com/office/powerpoint/2010/main" spd="slow" advTm="9563"/>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003" name="Text Box 35"/>
          <p:cNvSpPr txBox="1">
            <a:spLocks noChangeArrowheads="1"/>
          </p:cNvSpPr>
          <p:nvPr/>
        </p:nvSpPr>
        <p:spPr bwMode="auto">
          <a:xfrm>
            <a:off x="-19661" y="1340768"/>
            <a:ext cx="3830638"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8600" indent="-228600">
              <a:defRPr>
                <a:solidFill>
                  <a:schemeClr val="tx1"/>
                </a:solidFill>
                <a:latin typeface="Arial" charset="0"/>
                <a:ea typeface="ＭＳ Ｐゴシック" charset="0"/>
                <a:cs typeface="Arial" charset="0"/>
              </a:defRPr>
            </a:lvl1pPr>
            <a:lvl2pPr>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a:buFontTx/>
              <a:buChar char="•"/>
              <a:defRPr/>
            </a:pPr>
            <a:r>
              <a:rPr lang="en-US" sz="2000" dirty="0" err="1" smtClean="0">
                <a:solidFill>
                  <a:srgbClr val="000000"/>
                </a:solidFill>
              </a:rPr>
              <a:t>Qubits</a:t>
            </a:r>
            <a:r>
              <a:rPr lang="en-US" sz="2000" dirty="0" smtClean="0">
                <a:solidFill>
                  <a:srgbClr val="000000"/>
                </a:solidFill>
              </a:rPr>
              <a:t> (green) coupled via high-Q superconducting resonators (gray)</a:t>
            </a:r>
          </a:p>
          <a:p>
            <a:pPr>
              <a:buFontTx/>
              <a:buChar char="•"/>
              <a:defRPr/>
            </a:pPr>
            <a:r>
              <a:rPr lang="ja-JP" altLang="en-US" sz="2000" dirty="0" smtClean="0">
                <a:solidFill>
                  <a:srgbClr val="000000"/>
                </a:solidFill>
                <a:latin typeface="Arial"/>
              </a:rPr>
              <a:t>“</a:t>
            </a:r>
            <a:r>
              <a:rPr lang="en-US" sz="2000" dirty="0" smtClean="0">
                <a:solidFill>
                  <a:srgbClr val="000000"/>
                </a:solidFill>
              </a:rPr>
              <a:t>skew-square</a:t>
            </a:r>
            <a:r>
              <a:rPr lang="ja-JP" altLang="en-US" sz="2000" dirty="0" smtClean="0">
                <a:solidFill>
                  <a:srgbClr val="000000"/>
                </a:solidFill>
                <a:latin typeface="Arial"/>
              </a:rPr>
              <a:t>”</a:t>
            </a:r>
            <a:r>
              <a:rPr lang="en-US" sz="2000" dirty="0" smtClean="0">
                <a:solidFill>
                  <a:srgbClr val="000000"/>
                </a:solidFill>
              </a:rPr>
              <a:t> layout of </a:t>
            </a:r>
            <a:r>
              <a:rPr lang="en-US" sz="2000" dirty="0" err="1" smtClean="0">
                <a:solidFill>
                  <a:srgbClr val="000000"/>
                </a:solidFill>
              </a:rPr>
              <a:t>qubits</a:t>
            </a:r>
            <a:r>
              <a:rPr lang="en-US" sz="2000" dirty="0" smtClean="0">
                <a:solidFill>
                  <a:srgbClr val="000000"/>
                </a:solidFill>
              </a:rPr>
              <a:t> and resonators is one way to achieve abstract square</a:t>
            </a:r>
          </a:p>
          <a:p>
            <a:pPr>
              <a:buFontTx/>
              <a:buChar char="•"/>
              <a:defRPr/>
            </a:pPr>
            <a:r>
              <a:rPr lang="en-US" sz="2000" dirty="0" smtClean="0">
                <a:solidFill>
                  <a:srgbClr val="000000"/>
                </a:solidFill>
              </a:rPr>
              <a:t>Every </a:t>
            </a:r>
            <a:r>
              <a:rPr lang="en-US" sz="2000" dirty="0" err="1" smtClean="0">
                <a:solidFill>
                  <a:srgbClr val="000000"/>
                </a:solidFill>
              </a:rPr>
              <a:t>qubit</a:t>
            </a:r>
            <a:r>
              <a:rPr lang="en-US" sz="2000" dirty="0" smtClean="0">
                <a:solidFill>
                  <a:srgbClr val="000000"/>
                </a:solidFill>
              </a:rPr>
              <a:t> has a number of controller and sensor lines to be connected to the outside world (gold pads)  </a:t>
            </a:r>
          </a:p>
        </p:txBody>
      </p:sp>
      <p:grpSp>
        <p:nvGrpSpPr>
          <p:cNvPr id="2" name="Group 1"/>
          <p:cNvGrpSpPr/>
          <p:nvPr/>
        </p:nvGrpSpPr>
        <p:grpSpPr>
          <a:xfrm>
            <a:off x="3131840" y="776288"/>
            <a:ext cx="6012160" cy="5605040"/>
            <a:chOff x="4133850" y="776288"/>
            <a:chExt cx="5010150" cy="4676775"/>
          </a:xfrm>
        </p:grpSpPr>
        <p:sp>
          <p:nvSpPr>
            <p:cNvPr id="339970" name="Rectangle 2"/>
            <p:cNvSpPr>
              <a:spLocks noChangeArrowheads="1"/>
            </p:cNvSpPr>
            <p:nvPr/>
          </p:nvSpPr>
          <p:spPr bwMode="auto">
            <a:xfrm>
              <a:off x="4532313" y="1052513"/>
              <a:ext cx="4483100" cy="4146550"/>
            </a:xfrm>
            <a:prstGeom prst="rect">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39972" name="Line 4"/>
            <p:cNvSpPr>
              <a:spLocks noChangeShapeType="1"/>
            </p:cNvSpPr>
            <p:nvPr/>
          </p:nvSpPr>
          <p:spPr bwMode="auto">
            <a:xfrm>
              <a:off x="5326063" y="1055688"/>
              <a:ext cx="290512" cy="573087"/>
            </a:xfrm>
            <a:prstGeom prst="line">
              <a:avLst/>
            </a:prstGeom>
            <a:noFill/>
            <a:ln w="603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39973" name="Line 5"/>
            <p:cNvSpPr>
              <a:spLocks noChangeShapeType="1"/>
            </p:cNvSpPr>
            <p:nvPr/>
          </p:nvSpPr>
          <p:spPr bwMode="auto">
            <a:xfrm>
              <a:off x="7918450" y="1692275"/>
              <a:ext cx="746125" cy="1458913"/>
            </a:xfrm>
            <a:prstGeom prst="line">
              <a:avLst/>
            </a:prstGeom>
            <a:noFill/>
            <a:ln w="603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39974" name="Line 6"/>
            <p:cNvSpPr>
              <a:spLocks noChangeShapeType="1"/>
            </p:cNvSpPr>
            <p:nvPr/>
          </p:nvSpPr>
          <p:spPr bwMode="auto">
            <a:xfrm>
              <a:off x="6408738" y="1689100"/>
              <a:ext cx="746125" cy="1458913"/>
            </a:xfrm>
            <a:prstGeom prst="line">
              <a:avLst/>
            </a:prstGeom>
            <a:noFill/>
            <a:ln w="603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39975" name="Line 7"/>
            <p:cNvSpPr>
              <a:spLocks noChangeShapeType="1"/>
            </p:cNvSpPr>
            <p:nvPr/>
          </p:nvSpPr>
          <p:spPr bwMode="auto">
            <a:xfrm>
              <a:off x="4897438" y="3190875"/>
              <a:ext cx="746125" cy="1458913"/>
            </a:xfrm>
            <a:prstGeom prst="line">
              <a:avLst/>
            </a:prstGeom>
            <a:noFill/>
            <a:ln w="603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39976" name="Line 8"/>
            <p:cNvSpPr>
              <a:spLocks noChangeShapeType="1"/>
            </p:cNvSpPr>
            <p:nvPr/>
          </p:nvSpPr>
          <p:spPr bwMode="auto">
            <a:xfrm>
              <a:off x="7923213" y="3200400"/>
              <a:ext cx="747712" cy="1458913"/>
            </a:xfrm>
            <a:prstGeom prst="line">
              <a:avLst/>
            </a:prstGeom>
            <a:noFill/>
            <a:ln w="603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39977" name="Line 9"/>
            <p:cNvSpPr>
              <a:spLocks noChangeShapeType="1"/>
            </p:cNvSpPr>
            <p:nvPr/>
          </p:nvSpPr>
          <p:spPr bwMode="auto">
            <a:xfrm>
              <a:off x="6403975" y="3179763"/>
              <a:ext cx="747713" cy="1458912"/>
            </a:xfrm>
            <a:prstGeom prst="line">
              <a:avLst/>
            </a:prstGeom>
            <a:noFill/>
            <a:ln w="603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39978" name="Line 10"/>
            <p:cNvSpPr>
              <a:spLocks noChangeShapeType="1"/>
            </p:cNvSpPr>
            <p:nvPr/>
          </p:nvSpPr>
          <p:spPr bwMode="auto">
            <a:xfrm flipH="1">
              <a:off x="5302250" y="2801938"/>
              <a:ext cx="1409700" cy="708025"/>
            </a:xfrm>
            <a:prstGeom prst="line">
              <a:avLst/>
            </a:prstGeom>
            <a:noFill/>
            <a:ln w="603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39979" name="Line 11"/>
            <p:cNvSpPr>
              <a:spLocks noChangeShapeType="1"/>
            </p:cNvSpPr>
            <p:nvPr/>
          </p:nvSpPr>
          <p:spPr bwMode="auto">
            <a:xfrm flipH="1">
              <a:off x="6797675" y="2808288"/>
              <a:ext cx="1409700" cy="706437"/>
            </a:xfrm>
            <a:prstGeom prst="line">
              <a:avLst/>
            </a:prstGeom>
            <a:noFill/>
            <a:ln w="603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39980" name="Line 12"/>
            <p:cNvSpPr>
              <a:spLocks noChangeShapeType="1"/>
            </p:cNvSpPr>
            <p:nvPr/>
          </p:nvSpPr>
          <p:spPr bwMode="auto">
            <a:xfrm flipH="1">
              <a:off x="6811963" y="1311275"/>
              <a:ext cx="1409700" cy="706438"/>
            </a:xfrm>
            <a:prstGeom prst="line">
              <a:avLst/>
            </a:prstGeom>
            <a:noFill/>
            <a:ln w="603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39981" name="Line 13"/>
            <p:cNvSpPr>
              <a:spLocks noChangeShapeType="1"/>
            </p:cNvSpPr>
            <p:nvPr/>
          </p:nvSpPr>
          <p:spPr bwMode="auto">
            <a:xfrm flipH="1">
              <a:off x="5292725" y="1308100"/>
              <a:ext cx="1409700" cy="706438"/>
            </a:xfrm>
            <a:prstGeom prst="line">
              <a:avLst/>
            </a:prstGeom>
            <a:noFill/>
            <a:ln w="603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39982" name="Line 14"/>
            <p:cNvSpPr>
              <a:spLocks noChangeShapeType="1"/>
            </p:cNvSpPr>
            <p:nvPr/>
          </p:nvSpPr>
          <p:spPr bwMode="auto">
            <a:xfrm flipH="1">
              <a:off x="6778625" y="4308475"/>
              <a:ext cx="1409700" cy="706438"/>
            </a:xfrm>
            <a:prstGeom prst="line">
              <a:avLst/>
            </a:prstGeom>
            <a:noFill/>
            <a:ln w="603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39983" name="Line 15"/>
            <p:cNvSpPr>
              <a:spLocks noChangeShapeType="1"/>
            </p:cNvSpPr>
            <p:nvPr/>
          </p:nvSpPr>
          <p:spPr bwMode="auto">
            <a:xfrm flipH="1">
              <a:off x="5275263" y="4305300"/>
              <a:ext cx="1409700" cy="706438"/>
            </a:xfrm>
            <a:prstGeom prst="line">
              <a:avLst/>
            </a:prstGeom>
            <a:noFill/>
            <a:ln w="603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39984" name="Oval 16"/>
            <p:cNvSpPr>
              <a:spLocks noChangeArrowheads="1"/>
            </p:cNvSpPr>
            <p:nvPr/>
          </p:nvSpPr>
          <p:spPr bwMode="auto">
            <a:xfrm>
              <a:off x="5635625" y="3167063"/>
              <a:ext cx="95250" cy="9525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39985" name="Oval 17"/>
            <p:cNvSpPr>
              <a:spLocks noChangeArrowheads="1"/>
            </p:cNvSpPr>
            <p:nvPr/>
          </p:nvSpPr>
          <p:spPr bwMode="auto">
            <a:xfrm>
              <a:off x="5159375" y="2001838"/>
              <a:ext cx="95250" cy="9525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39986" name="Oval 18"/>
            <p:cNvSpPr>
              <a:spLocks noChangeArrowheads="1"/>
            </p:cNvSpPr>
            <p:nvPr/>
          </p:nvSpPr>
          <p:spPr bwMode="auto">
            <a:xfrm>
              <a:off x="6310313" y="1547813"/>
              <a:ext cx="95250" cy="9525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39987" name="Oval 19"/>
            <p:cNvSpPr>
              <a:spLocks noChangeArrowheads="1"/>
            </p:cNvSpPr>
            <p:nvPr/>
          </p:nvSpPr>
          <p:spPr bwMode="auto">
            <a:xfrm>
              <a:off x="6677025" y="2012950"/>
              <a:ext cx="95250" cy="9525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39988" name="Oval 20"/>
            <p:cNvSpPr>
              <a:spLocks noChangeArrowheads="1"/>
            </p:cNvSpPr>
            <p:nvPr/>
          </p:nvSpPr>
          <p:spPr bwMode="auto">
            <a:xfrm>
              <a:off x="6778625" y="1211263"/>
              <a:ext cx="95250" cy="93662"/>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39989" name="Oval 21"/>
            <p:cNvSpPr>
              <a:spLocks noChangeArrowheads="1"/>
            </p:cNvSpPr>
            <p:nvPr/>
          </p:nvSpPr>
          <p:spPr bwMode="auto">
            <a:xfrm>
              <a:off x="8301038" y="1225550"/>
              <a:ext cx="95250" cy="93663"/>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39990" name="Oval 22"/>
            <p:cNvSpPr>
              <a:spLocks noChangeArrowheads="1"/>
            </p:cNvSpPr>
            <p:nvPr/>
          </p:nvSpPr>
          <p:spPr bwMode="auto">
            <a:xfrm>
              <a:off x="7824788" y="1544638"/>
              <a:ext cx="95250" cy="9525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39991" name="Oval 23"/>
            <p:cNvSpPr>
              <a:spLocks noChangeArrowheads="1"/>
            </p:cNvSpPr>
            <p:nvPr/>
          </p:nvSpPr>
          <p:spPr bwMode="auto">
            <a:xfrm>
              <a:off x="8270875" y="2706688"/>
              <a:ext cx="95250" cy="93662"/>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39992" name="Oval 24"/>
            <p:cNvSpPr>
              <a:spLocks noChangeArrowheads="1"/>
            </p:cNvSpPr>
            <p:nvPr/>
          </p:nvSpPr>
          <p:spPr bwMode="auto">
            <a:xfrm>
              <a:off x="7837488" y="3043238"/>
              <a:ext cx="95250" cy="93662"/>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39993" name="Oval 25"/>
            <p:cNvSpPr>
              <a:spLocks noChangeArrowheads="1"/>
            </p:cNvSpPr>
            <p:nvPr/>
          </p:nvSpPr>
          <p:spPr bwMode="auto">
            <a:xfrm>
              <a:off x="6773863" y="2717800"/>
              <a:ext cx="95250" cy="93663"/>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39994" name="Oval 26"/>
            <p:cNvSpPr>
              <a:spLocks noChangeArrowheads="1"/>
            </p:cNvSpPr>
            <p:nvPr/>
          </p:nvSpPr>
          <p:spPr bwMode="auto">
            <a:xfrm>
              <a:off x="7148513" y="3155950"/>
              <a:ext cx="96837" cy="93663"/>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39995" name="Oval 27"/>
            <p:cNvSpPr>
              <a:spLocks noChangeArrowheads="1"/>
            </p:cNvSpPr>
            <p:nvPr/>
          </p:nvSpPr>
          <p:spPr bwMode="auto">
            <a:xfrm>
              <a:off x="6310313" y="3041650"/>
              <a:ext cx="95250" cy="93663"/>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39996" name="Oval 28"/>
            <p:cNvSpPr>
              <a:spLocks noChangeArrowheads="1"/>
            </p:cNvSpPr>
            <p:nvPr/>
          </p:nvSpPr>
          <p:spPr bwMode="auto">
            <a:xfrm>
              <a:off x="6661150" y="3498850"/>
              <a:ext cx="95250" cy="93663"/>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39997" name="Oval 29"/>
            <p:cNvSpPr>
              <a:spLocks noChangeArrowheads="1"/>
            </p:cNvSpPr>
            <p:nvPr/>
          </p:nvSpPr>
          <p:spPr bwMode="auto">
            <a:xfrm>
              <a:off x="5159375" y="3495675"/>
              <a:ext cx="95250" cy="93663"/>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39998" name="Oval 30"/>
            <p:cNvSpPr>
              <a:spLocks noChangeArrowheads="1"/>
            </p:cNvSpPr>
            <p:nvPr/>
          </p:nvSpPr>
          <p:spPr bwMode="auto">
            <a:xfrm>
              <a:off x="5643563" y="4643438"/>
              <a:ext cx="96837" cy="93662"/>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39999" name="Oval 31"/>
            <p:cNvSpPr>
              <a:spLocks noChangeArrowheads="1"/>
            </p:cNvSpPr>
            <p:nvPr/>
          </p:nvSpPr>
          <p:spPr bwMode="auto">
            <a:xfrm>
              <a:off x="6746875" y="4203700"/>
              <a:ext cx="95250" cy="93663"/>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00" name="Oval 32"/>
            <p:cNvSpPr>
              <a:spLocks noChangeArrowheads="1"/>
            </p:cNvSpPr>
            <p:nvPr/>
          </p:nvSpPr>
          <p:spPr bwMode="auto">
            <a:xfrm>
              <a:off x="7132638" y="4649788"/>
              <a:ext cx="95250" cy="9525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01" name="Oval 33"/>
            <p:cNvSpPr>
              <a:spLocks noChangeArrowheads="1"/>
            </p:cNvSpPr>
            <p:nvPr/>
          </p:nvSpPr>
          <p:spPr bwMode="auto">
            <a:xfrm>
              <a:off x="8250238" y="4206875"/>
              <a:ext cx="95250" cy="93663"/>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02" name="Oval 34"/>
            <p:cNvSpPr>
              <a:spLocks noChangeArrowheads="1"/>
            </p:cNvSpPr>
            <p:nvPr/>
          </p:nvSpPr>
          <p:spPr bwMode="auto">
            <a:xfrm>
              <a:off x="8650288" y="4660900"/>
              <a:ext cx="96837" cy="9525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nvGrpSpPr>
            <p:cNvPr id="147490" name="Group 36"/>
            <p:cNvGrpSpPr>
              <a:grpSpLocks/>
            </p:cNvGrpSpPr>
            <p:nvPr/>
          </p:nvGrpSpPr>
          <p:grpSpPr bwMode="auto">
            <a:xfrm>
              <a:off x="6067425" y="2462213"/>
              <a:ext cx="1420813" cy="1382712"/>
              <a:chOff x="1602" y="1656"/>
              <a:chExt cx="1405" cy="1321"/>
            </a:xfrm>
          </p:grpSpPr>
          <p:grpSp>
            <p:nvGrpSpPr>
              <p:cNvPr id="217485" name="Group 37"/>
              <p:cNvGrpSpPr>
                <a:grpSpLocks/>
              </p:cNvGrpSpPr>
              <p:nvPr/>
            </p:nvGrpSpPr>
            <p:grpSpPr bwMode="auto">
              <a:xfrm>
                <a:off x="2224" y="2718"/>
                <a:ext cx="515" cy="259"/>
                <a:chOff x="2736" y="3156"/>
                <a:chExt cx="2128" cy="1027"/>
              </a:xfrm>
            </p:grpSpPr>
            <p:grpSp>
              <p:nvGrpSpPr>
                <p:cNvPr id="217615" name="Group 38"/>
                <p:cNvGrpSpPr>
                  <a:grpSpLocks/>
                </p:cNvGrpSpPr>
                <p:nvPr/>
              </p:nvGrpSpPr>
              <p:grpSpPr bwMode="auto">
                <a:xfrm rot="3638600">
                  <a:off x="3409" y="3117"/>
                  <a:ext cx="940" cy="1018"/>
                  <a:chOff x="1086" y="3179"/>
                  <a:chExt cx="2222" cy="868"/>
                </a:xfrm>
              </p:grpSpPr>
              <p:grpSp>
                <p:nvGrpSpPr>
                  <p:cNvPr id="217621" name="Group 39"/>
                  <p:cNvGrpSpPr>
                    <a:grpSpLocks/>
                  </p:cNvGrpSpPr>
                  <p:nvPr/>
                </p:nvGrpSpPr>
                <p:grpSpPr bwMode="auto">
                  <a:xfrm>
                    <a:off x="1086" y="3179"/>
                    <a:ext cx="374" cy="324"/>
                    <a:chOff x="2478" y="3355"/>
                    <a:chExt cx="814" cy="644"/>
                  </a:xfrm>
                </p:grpSpPr>
                <p:sp>
                  <p:nvSpPr>
                    <p:cNvPr id="340008" name="Oval 40"/>
                    <p:cNvSpPr>
                      <a:spLocks noChangeArrowheads="1"/>
                    </p:cNvSpPr>
                    <p:nvPr/>
                  </p:nvSpPr>
                  <p:spPr bwMode="auto">
                    <a:xfrm>
                      <a:off x="2351" y="3369"/>
                      <a:ext cx="526"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09" name="Rectangle 41"/>
                    <p:cNvSpPr>
                      <a:spLocks noChangeArrowheads="1"/>
                    </p:cNvSpPr>
                    <p:nvPr/>
                  </p:nvSpPr>
                  <p:spPr bwMode="auto">
                    <a:xfrm>
                      <a:off x="2168" y="3656"/>
                      <a:ext cx="743"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622" name="Group 42"/>
                  <p:cNvGrpSpPr>
                    <a:grpSpLocks/>
                  </p:cNvGrpSpPr>
                  <p:nvPr/>
                </p:nvGrpSpPr>
                <p:grpSpPr bwMode="auto">
                  <a:xfrm rot="10800000">
                    <a:off x="1350" y="3699"/>
                    <a:ext cx="374" cy="340"/>
                    <a:chOff x="2478" y="3355"/>
                    <a:chExt cx="814" cy="644"/>
                  </a:xfrm>
                </p:grpSpPr>
                <p:sp>
                  <p:nvSpPr>
                    <p:cNvPr id="340011" name="Oval 43"/>
                    <p:cNvSpPr>
                      <a:spLocks noChangeArrowheads="1"/>
                    </p:cNvSpPr>
                    <p:nvPr/>
                  </p:nvSpPr>
                  <p:spPr bwMode="auto">
                    <a:xfrm>
                      <a:off x="2984" y="3327"/>
                      <a:ext cx="495" cy="60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12" name="Rectangle 44"/>
                    <p:cNvSpPr>
                      <a:spLocks noChangeArrowheads="1"/>
                    </p:cNvSpPr>
                    <p:nvPr/>
                  </p:nvSpPr>
                  <p:spPr bwMode="auto">
                    <a:xfrm>
                      <a:off x="2932" y="3631"/>
                      <a:ext cx="650" cy="419"/>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013" name="Line 45"/>
                  <p:cNvSpPr>
                    <a:spLocks noChangeShapeType="1"/>
                  </p:cNvSpPr>
                  <p:nvPr/>
                </p:nvSpPr>
                <p:spPr bwMode="auto">
                  <a:xfrm>
                    <a:off x="1122" y="330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014" name="Line 46"/>
                  <p:cNvSpPr>
                    <a:spLocks noChangeShapeType="1"/>
                  </p:cNvSpPr>
                  <p:nvPr/>
                </p:nvSpPr>
                <p:spPr bwMode="auto">
                  <a:xfrm>
                    <a:off x="1334" y="3298"/>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625" name="Group 47"/>
                  <p:cNvGrpSpPr>
                    <a:grpSpLocks/>
                  </p:cNvGrpSpPr>
                  <p:nvPr/>
                </p:nvGrpSpPr>
                <p:grpSpPr bwMode="auto">
                  <a:xfrm>
                    <a:off x="1614" y="3179"/>
                    <a:ext cx="374" cy="324"/>
                    <a:chOff x="2478" y="3355"/>
                    <a:chExt cx="814" cy="644"/>
                  </a:xfrm>
                </p:grpSpPr>
                <p:sp>
                  <p:nvSpPr>
                    <p:cNvPr id="340016" name="Oval 48"/>
                    <p:cNvSpPr>
                      <a:spLocks noChangeArrowheads="1"/>
                    </p:cNvSpPr>
                    <p:nvPr/>
                  </p:nvSpPr>
                  <p:spPr bwMode="auto">
                    <a:xfrm>
                      <a:off x="2244" y="3391"/>
                      <a:ext cx="681"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17" name="Rectangle 49"/>
                    <p:cNvSpPr>
                      <a:spLocks noChangeArrowheads="1"/>
                    </p:cNvSpPr>
                    <p:nvPr/>
                  </p:nvSpPr>
                  <p:spPr bwMode="auto">
                    <a:xfrm>
                      <a:off x="2127" y="3662"/>
                      <a:ext cx="866" cy="39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626" name="Group 50"/>
                  <p:cNvGrpSpPr>
                    <a:grpSpLocks/>
                  </p:cNvGrpSpPr>
                  <p:nvPr/>
                </p:nvGrpSpPr>
                <p:grpSpPr bwMode="auto">
                  <a:xfrm rot="10800000">
                    <a:off x="1878" y="3699"/>
                    <a:ext cx="374" cy="340"/>
                    <a:chOff x="2478" y="3355"/>
                    <a:chExt cx="814" cy="644"/>
                  </a:xfrm>
                </p:grpSpPr>
                <p:sp>
                  <p:nvSpPr>
                    <p:cNvPr id="340019" name="Oval 51"/>
                    <p:cNvSpPr>
                      <a:spLocks noChangeArrowheads="1"/>
                    </p:cNvSpPr>
                    <p:nvPr/>
                  </p:nvSpPr>
                  <p:spPr bwMode="auto">
                    <a:xfrm>
                      <a:off x="3024" y="3401"/>
                      <a:ext cx="464" cy="59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20" name="Rectangle 52"/>
                    <p:cNvSpPr>
                      <a:spLocks noChangeArrowheads="1"/>
                    </p:cNvSpPr>
                    <p:nvPr/>
                  </p:nvSpPr>
                  <p:spPr bwMode="auto">
                    <a:xfrm>
                      <a:off x="2763" y="3664"/>
                      <a:ext cx="743" cy="409"/>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021" name="Line 53"/>
                  <p:cNvSpPr>
                    <a:spLocks noChangeShapeType="1"/>
                  </p:cNvSpPr>
                  <p:nvPr/>
                </p:nvSpPr>
                <p:spPr bwMode="auto">
                  <a:xfrm>
                    <a:off x="1632" y="330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022" name="Line 54"/>
                  <p:cNvSpPr>
                    <a:spLocks noChangeShapeType="1"/>
                  </p:cNvSpPr>
                  <p:nvPr/>
                </p:nvSpPr>
                <p:spPr bwMode="auto">
                  <a:xfrm>
                    <a:off x="1917" y="3311"/>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629" name="Group 55"/>
                  <p:cNvGrpSpPr>
                    <a:grpSpLocks/>
                  </p:cNvGrpSpPr>
                  <p:nvPr/>
                </p:nvGrpSpPr>
                <p:grpSpPr bwMode="auto">
                  <a:xfrm>
                    <a:off x="2142" y="3187"/>
                    <a:ext cx="374" cy="324"/>
                    <a:chOff x="2478" y="3355"/>
                    <a:chExt cx="814" cy="644"/>
                  </a:xfrm>
                </p:grpSpPr>
                <p:sp>
                  <p:nvSpPr>
                    <p:cNvPr id="340024" name="Oval 56"/>
                    <p:cNvSpPr>
                      <a:spLocks noChangeArrowheads="1"/>
                    </p:cNvSpPr>
                    <p:nvPr/>
                  </p:nvSpPr>
                  <p:spPr bwMode="auto">
                    <a:xfrm>
                      <a:off x="2554" y="3306"/>
                      <a:ext cx="464" cy="6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25" name="Rectangle 57"/>
                    <p:cNvSpPr>
                      <a:spLocks noChangeArrowheads="1"/>
                    </p:cNvSpPr>
                    <p:nvPr/>
                  </p:nvSpPr>
                  <p:spPr bwMode="auto">
                    <a:xfrm>
                      <a:off x="2447" y="3617"/>
                      <a:ext cx="804"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630" name="Group 58"/>
                  <p:cNvGrpSpPr>
                    <a:grpSpLocks/>
                  </p:cNvGrpSpPr>
                  <p:nvPr/>
                </p:nvGrpSpPr>
                <p:grpSpPr bwMode="auto">
                  <a:xfrm rot="10800000">
                    <a:off x="2406" y="3707"/>
                    <a:ext cx="374" cy="340"/>
                    <a:chOff x="2478" y="3355"/>
                    <a:chExt cx="814" cy="644"/>
                  </a:xfrm>
                </p:grpSpPr>
                <p:sp>
                  <p:nvSpPr>
                    <p:cNvPr id="340027" name="Oval 59"/>
                    <p:cNvSpPr>
                      <a:spLocks noChangeArrowheads="1"/>
                    </p:cNvSpPr>
                    <p:nvPr/>
                  </p:nvSpPr>
                  <p:spPr bwMode="auto">
                    <a:xfrm>
                      <a:off x="2690" y="3308"/>
                      <a:ext cx="681" cy="56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28" name="Rectangle 60"/>
                    <p:cNvSpPr>
                      <a:spLocks noChangeArrowheads="1"/>
                    </p:cNvSpPr>
                    <p:nvPr/>
                  </p:nvSpPr>
                  <p:spPr bwMode="auto">
                    <a:xfrm>
                      <a:off x="2718" y="3571"/>
                      <a:ext cx="897" cy="36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029" name="Line 61"/>
                  <p:cNvSpPr>
                    <a:spLocks noChangeShapeType="1"/>
                  </p:cNvSpPr>
                  <p:nvPr/>
                </p:nvSpPr>
                <p:spPr bwMode="auto">
                  <a:xfrm>
                    <a:off x="2185" y="3307"/>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030" name="Line 62"/>
                  <p:cNvSpPr>
                    <a:spLocks noChangeShapeType="1"/>
                  </p:cNvSpPr>
                  <p:nvPr/>
                </p:nvSpPr>
                <p:spPr bwMode="auto">
                  <a:xfrm>
                    <a:off x="2457" y="3322"/>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633" name="Group 63"/>
                  <p:cNvGrpSpPr>
                    <a:grpSpLocks/>
                  </p:cNvGrpSpPr>
                  <p:nvPr/>
                </p:nvGrpSpPr>
                <p:grpSpPr bwMode="auto">
                  <a:xfrm>
                    <a:off x="2670" y="3187"/>
                    <a:ext cx="374" cy="324"/>
                    <a:chOff x="2478" y="3355"/>
                    <a:chExt cx="814" cy="644"/>
                  </a:xfrm>
                </p:grpSpPr>
                <p:sp>
                  <p:nvSpPr>
                    <p:cNvPr id="340032" name="Oval 64"/>
                    <p:cNvSpPr>
                      <a:spLocks noChangeArrowheads="1"/>
                    </p:cNvSpPr>
                    <p:nvPr/>
                  </p:nvSpPr>
                  <p:spPr bwMode="auto">
                    <a:xfrm>
                      <a:off x="2416" y="3328"/>
                      <a:ext cx="557" cy="60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33" name="Rectangle 65"/>
                    <p:cNvSpPr>
                      <a:spLocks noChangeArrowheads="1"/>
                    </p:cNvSpPr>
                    <p:nvPr/>
                  </p:nvSpPr>
                  <p:spPr bwMode="auto">
                    <a:xfrm>
                      <a:off x="2344" y="3592"/>
                      <a:ext cx="712"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634" name="Group 66"/>
                  <p:cNvGrpSpPr>
                    <a:grpSpLocks/>
                  </p:cNvGrpSpPr>
                  <p:nvPr/>
                </p:nvGrpSpPr>
                <p:grpSpPr bwMode="auto">
                  <a:xfrm rot="10800000">
                    <a:off x="2934" y="3707"/>
                    <a:ext cx="374" cy="340"/>
                    <a:chOff x="2478" y="3355"/>
                    <a:chExt cx="814" cy="644"/>
                  </a:xfrm>
                </p:grpSpPr>
                <p:sp>
                  <p:nvSpPr>
                    <p:cNvPr id="340035" name="Oval 67"/>
                    <p:cNvSpPr>
                      <a:spLocks noChangeArrowheads="1"/>
                    </p:cNvSpPr>
                    <p:nvPr/>
                  </p:nvSpPr>
                  <p:spPr bwMode="auto">
                    <a:xfrm>
                      <a:off x="2776" y="3353"/>
                      <a:ext cx="526" cy="54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36" name="Rectangle 68"/>
                    <p:cNvSpPr>
                      <a:spLocks noChangeArrowheads="1"/>
                    </p:cNvSpPr>
                    <p:nvPr/>
                  </p:nvSpPr>
                  <p:spPr bwMode="auto">
                    <a:xfrm>
                      <a:off x="2480" y="3564"/>
                      <a:ext cx="804" cy="37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037" name="Line 69"/>
                  <p:cNvSpPr>
                    <a:spLocks noChangeShapeType="1"/>
                  </p:cNvSpPr>
                  <p:nvPr/>
                </p:nvSpPr>
                <p:spPr bwMode="auto">
                  <a:xfrm>
                    <a:off x="2693" y="331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038" name="Line 70"/>
                  <p:cNvSpPr>
                    <a:spLocks noChangeShapeType="1"/>
                  </p:cNvSpPr>
                  <p:nvPr/>
                </p:nvSpPr>
                <p:spPr bwMode="auto">
                  <a:xfrm>
                    <a:off x="2979" y="3322"/>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0039" name="Line 71"/>
                <p:cNvSpPr>
                  <a:spLocks noChangeShapeType="1"/>
                </p:cNvSpPr>
                <p:nvPr/>
              </p:nvSpPr>
              <p:spPr bwMode="auto">
                <a:xfrm flipH="1" flipV="1">
                  <a:off x="2735" y="3323"/>
                  <a:ext cx="649" cy="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040" name="Rectangle 72"/>
                <p:cNvSpPr>
                  <a:spLocks noChangeArrowheads="1"/>
                </p:cNvSpPr>
                <p:nvPr/>
              </p:nvSpPr>
              <p:spPr bwMode="auto">
                <a:xfrm>
                  <a:off x="4538" y="3864"/>
                  <a:ext cx="324" cy="31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41" name="Line 73"/>
                <p:cNvSpPr>
                  <a:spLocks noChangeShapeType="1"/>
                </p:cNvSpPr>
                <p:nvPr/>
              </p:nvSpPr>
              <p:spPr bwMode="auto">
                <a:xfrm>
                  <a:off x="4544" y="387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042" name="Line 74"/>
                <p:cNvSpPr>
                  <a:spLocks noChangeShapeType="1"/>
                </p:cNvSpPr>
                <p:nvPr/>
              </p:nvSpPr>
              <p:spPr bwMode="auto">
                <a:xfrm flipH="1" flipV="1">
                  <a:off x="4304" y="3798"/>
                  <a:ext cx="246" cy="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043" name="Line 75"/>
                <p:cNvSpPr>
                  <a:spLocks noChangeShapeType="1"/>
                </p:cNvSpPr>
                <p:nvPr/>
              </p:nvSpPr>
              <p:spPr bwMode="auto">
                <a:xfrm flipH="1">
                  <a:off x="3876" y="3792"/>
                  <a:ext cx="448" cy="24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217486" name="Group 76"/>
              <p:cNvGrpSpPr>
                <a:grpSpLocks/>
              </p:cNvGrpSpPr>
              <p:nvPr/>
            </p:nvGrpSpPr>
            <p:grpSpPr bwMode="auto">
              <a:xfrm>
                <a:off x="2123" y="2510"/>
                <a:ext cx="136" cy="150"/>
                <a:chOff x="2516" y="2705"/>
                <a:chExt cx="296" cy="326"/>
              </a:xfrm>
            </p:grpSpPr>
            <p:sp>
              <p:nvSpPr>
                <p:cNvPr id="340045" name="Rectangle 77"/>
                <p:cNvSpPr>
                  <a:spLocks noChangeArrowheads="1"/>
                </p:cNvSpPr>
                <p:nvPr/>
              </p:nvSpPr>
              <p:spPr bwMode="auto">
                <a:xfrm>
                  <a:off x="2516" y="2705"/>
                  <a:ext cx="222" cy="20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46" name="Line 78"/>
                <p:cNvSpPr>
                  <a:spLocks noChangeShapeType="1"/>
                </p:cNvSpPr>
                <p:nvPr/>
              </p:nvSpPr>
              <p:spPr bwMode="auto">
                <a:xfrm>
                  <a:off x="2639" y="2902"/>
                  <a:ext cx="174"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217487" name="Group 79"/>
              <p:cNvGrpSpPr>
                <a:grpSpLocks/>
              </p:cNvGrpSpPr>
              <p:nvPr/>
            </p:nvGrpSpPr>
            <p:grpSpPr bwMode="auto">
              <a:xfrm rot="-5400000">
                <a:off x="2510" y="2357"/>
                <a:ext cx="137" cy="151"/>
                <a:chOff x="2516" y="2705"/>
                <a:chExt cx="296" cy="326"/>
              </a:xfrm>
            </p:grpSpPr>
            <p:sp>
              <p:nvSpPr>
                <p:cNvPr id="340048" name="Rectangle 80"/>
                <p:cNvSpPr>
                  <a:spLocks noChangeArrowheads="1"/>
                </p:cNvSpPr>
                <p:nvPr/>
              </p:nvSpPr>
              <p:spPr bwMode="auto">
                <a:xfrm>
                  <a:off x="2536" y="2685"/>
                  <a:ext cx="220" cy="20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49" name="Line 81"/>
                <p:cNvSpPr>
                  <a:spLocks noChangeShapeType="1"/>
                </p:cNvSpPr>
                <p:nvPr/>
              </p:nvSpPr>
              <p:spPr bwMode="auto">
                <a:xfrm>
                  <a:off x="2677" y="2902"/>
                  <a:ext cx="174"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217488" name="Group 82"/>
              <p:cNvGrpSpPr>
                <a:grpSpLocks/>
              </p:cNvGrpSpPr>
              <p:nvPr/>
            </p:nvGrpSpPr>
            <p:grpSpPr bwMode="auto">
              <a:xfrm rot="5400000">
                <a:off x="1941" y="2161"/>
                <a:ext cx="137" cy="150"/>
                <a:chOff x="2516" y="2705"/>
                <a:chExt cx="296" cy="326"/>
              </a:xfrm>
            </p:grpSpPr>
            <p:sp>
              <p:nvSpPr>
                <p:cNvPr id="340051" name="Rectangle 83"/>
                <p:cNvSpPr>
                  <a:spLocks noChangeArrowheads="1"/>
                </p:cNvSpPr>
                <p:nvPr/>
              </p:nvSpPr>
              <p:spPr bwMode="auto">
                <a:xfrm>
                  <a:off x="2495" y="2716"/>
                  <a:ext cx="220" cy="2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52" name="Line 84"/>
                <p:cNvSpPr>
                  <a:spLocks noChangeShapeType="1"/>
                </p:cNvSpPr>
                <p:nvPr/>
              </p:nvSpPr>
              <p:spPr bwMode="auto">
                <a:xfrm>
                  <a:off x="2617" y="2921"/>
                  <a:ext cx="161" cy="13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217489" name="Group 85"/>
              <p:cNvGrpSpPr>
                <a:grpSpLocks/>
              </p:cNvGrpSpPr>
              <p:nvPr/>
            </p:nvGrpSpPr>
            <p:grpSpPr bwMode="auto">
              <a:xfrm rot="10800000">
                <a:off x="2333" y="2005"/>
                <a:ext cx="136" cy="150"/>
                <a:chOff x="2516" y="2705"/>
                <a:chExt cx="296" cy="326"/>
              </a:xfrm>
            </p:grpSpPr>
            <p:sp>
              <p:nvSpPr>
                <p:cNvPr id="340054" name="Rectangle 86"/>
                <p:cNvSpPr>
                  <a:spLocks noChangeArrowheads="1"/>
                </p:cNvSpPr>
                <p:nvPr/>
              </p:nvSpPr>
              <p:spPr bwMode="auto">
                <a:xfrm>
                  <a:off x="2537" y="2725"/>
                  <a:ext cx="219" cy="20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55" name="Line 87"/>
                <p:cNvSpPr>
                  <a:spLocks noChangeShapeType="1"/>
                </p:cNvSpPr>
                <p:nvPr/>
              </p:nvSpPr>
              <p:spPr bwMode="auto">
                <a:xfrm>
                  <a:off x="2660" y="2923"/>
                  <a:ext cx="171"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217490" name="Group 88"/>
              <p:cNvGrpSpPr>
                <a:grpSpLocks/>
              </p:cNvGrpSpPr>
              <p:nvPr/>
            </p:nvGrpSpPr>
            <p:grpSpPr bwMode="auto">
              <a:xfrm rot="5400000">
                <a:off x="1474" y="2352"/>
                <a:ext cx="515" cy="259"/>
                <a:chOff x="2736" y="3156"/>
                <a:chExt cx="2128" cy="1027"/>
              </a:xfrm>
            </p:grpSpPr>
            <p:grpSp>
              <p:nvGrpSpPr>
                <p:cNvPr id="217569" name="Group 89"/>
                <p:cNvGrpSpPr>
                  <a:grpSpLocks/>
                </p:cNvGrpSpPr>
                <p:nvPr/>
              </p:nvGrpSpPr>
              <p:grpSpPr bwMode="auto">
                <a:xfrm rot="3638600">
                  <a:off x="3409" y="3117"/>
                  <a:ext cx="940" cy="1018"/>
                  <a:chOff x="1086" y="3179"/>
                  <a:chExt cx="2222" cy="868"/>
                </a:xfrm>
              </p:grpSpPr>
              <p:grpSp>
                <p:nvGrpSpPr>
                  <p:cNvPr id="217575" name="Group 90"/>
                  <p:cNvGrpSpPr>
                    <a:grpSpLocks/>
                  </p:cNvGrpSpPr>
                  <p:nvPr/>
                </p:nvGrpSpPr>
                <p:grpSpPr bwMode="auto">
                  <a:xfrm>
                    <a:off x="1086" y="3179"/>
                    <a:ext cx="374" cy="324"/>
                    <a:chOff x="2478" y="3355"/>
                    <a:chExt cx="814" cy="644"/>
                  </a:xfrm>
                </p:grpSpPr>
                <p:sp>
                  <p:nvSpPr>
                    <p:cNvPr id="340059" name="Oval 91"/>
                    <p:cNvSpPr>
                      <a:spLocks noChangeArrowheads="1"/>
                    </p:cNvSpPr>
                    <p:nvPr/>
                  </p:nvSpPr>
                  <p:spPr bwMode="auto">
                    <a:xfrm>
                      <a:off x="2711" y="3577"/>
                      <a:ext cx="480" cy="542"/>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60" name="Rectangle 92"/>
                    <p:cNvSpPr>
                      <a:spLocks noChangeArrowheads="1"/>
                    </p:cNvSpPr>
                    <p:nvPr/>
                  </p:nvSpPr>
                  <p:spPr bwMode="auto">
                    <a:xfrm>
                      <a:off x="2529" y="3844"/>
                      <a:ext cx="705" cy="37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576" name="Group 93"/>
                  <p:cNvGrpSpPr>
                    <a:grpSpLocks/>
                  </p:cNvGrpSpPr>
                  <p:nvPr/>
                </p:nvGrpSpPr>
                <p:grpSpPr bwMode="auto">
                  <a:xfrm rot="10800000">
                    <a:off x="1350" y="3699"/>
                    <a:ext cx="374" cy="340"/>
                    <a:chOff x="2478" y="3355"/>
                    <a:chExt cx="814" cy="644"/>
                  </a:xfrm>
                </p:grpSpPr>
                <p:sp>
                  <p:nvSpPr>
                    <p:cNvPr id="340062" name="Oval 94"/>
                    <p:cNvSpPr>
                      <a:spLocks noChangeArrowheads="1"/>
                    </p:cNvSpPr>
                    <p:nvPr/>
                  </p:nvSpPr>
                  <p:spPr bwMode="auto">
                    <a:xfrm>
                      <a:off x="2454" y="3211"/>
                      <a:ext cx="512"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63" name="Rectangle 95"/>
                    <p:cNvSpPr>
                      <a:spLocks noChangeArrowheads="1"/>
                    </p:cNvSpPr>
                    <p:nvPr/>
                  </p:nvSpPr>
                  <p:spPr bwMode="auto">
                    <a:xfrm>
                      <a:off x="2322" y="3475"/>
                      <a:ext cx="769" cy="39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064" name="Line 96"/>
                  <p:cNvSpPr>
                    <a:spLocks noChangeShapeType="1"/>
                  </p:cNvSpPr>
                  <p:nvPr/>
                </p:nvSpPr>
                <p:spPr bwMode="auto">
                  <a:xfrm>
                    <a:off x="1077" y="3401"/>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065" name="Line 97"/>
                  <p:cNvSpPr>
                    <a:spLocks noChangeShapeType="1"/>
                  </p:cNvSpPr>
                  <p:nvPr/>
                </p:nvSpPr>
                <p:spPr bwMode="auto">
                  <a:xfrm>
                    <a:off x="1360" y="3390"/>
                    <a:ext cx="0" cy="55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579" name="Group 98"/>
                  <p:cNvGrpSpPr>
                    <a:grpSpLocks/>
                  </p:cNvGrpSpPr>
                  <p:nvPr/>
                </p:nvGrpSpPr>
                <p:grpSpPr bwMode="auto">
                  <a:xfrm>
                    <a:off x="1614" y="3179"/>
                    <a:ext cx="374" cy="324"/>
                    <a:chOff x="2478" y="3355"/>
                    <a:chExt cx="814" cy="644"/>
                  </a:xfrm>
                </p:grpSpPr>
                <p:sp>
                  <p:nvSpPr>
                    <p:cNvPr id="340067" name="Oval 99"/>
                    <p:cNvSpPr>
                      <a:spLocks noChangeArrowheads="1"/>
                    </p:cNvSpPr>
                    <p:nvPr/>
                  </p:nvSpPr>
                  <p:spPr bwMode="auto">
                    <a:xfrm>
                      <a:off x="2693" y="3543"/>
                      <a:ext cx="480" cy="531"/>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68" name="Rectangle 100"/>
                    <p:cNvSpPr>
                      <a:spLocks noChangeArrowheads="1"/>
                    </p:cNvSpPr>
                    <p:nvPr/>
                  </p:nvSpPr>
                  <p:spPr bwMode="auto">
                    <a:xfrm>
                      <a:off x="2565" y="3794"/>
                      <a:ext cx="673" cy="37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580" name="Group 101"/>
                  <p:cNvGrpSpPr>
                    <a:grpSpLocks/>
                  </p:cNvGrpSpPr>
                  <p:nvPr/>
                </p:nvGrpSpPr>
                <p:grpSpPr bwMode="auto">
                  <a:xfrm rot="10800000">
                    <a:off x="1878" y="3699"/>
                    <a:ext cx="374" cy="340"/>
                    <a:chOff x="2478" y="3355"/>
                    <a:chExt cx="814" cy="644"/>
                  </a:xfrm>
                </p:grpSpPr>
                <p:sp>
                  <p:nvSpPr>
                    <p:cNvPr id="340070" name="Oval 102"/>
                    <p:cNvSpPr>
                      <a:spLocks noChangeArrowheads="1"/>
                    </p:cNvSpPr>
                    <p:nvPr/>
                  </p:nvSpPr>
                  <p:spPr bwMode="auto">
                    <a:xfrm>
                      <a:off x="2612" y="3184"/>
                      <a:ext cx="480" cy="59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71" name="Rectangle 103"/>
                    <p:cNvSpPr>
                      <a:spLocks noChangeArrowheads="1"/>
                    </p:cNvSpPr>
                    <p:nvPr/>
                  </p:nvSpPr>
                  <p:spPr bwMode="auto">
                    <a:xfrm>
                      <a:off x="2468" y="3452"/>
                      <a:ext cx="673" cy="40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072" name="Line 104"/>
                  <p:cNvSpPr>
                    <a:spLocks noChangeShapeType="1"/>
                  </p:cNvSpPr>
                  <p:nvPr/>
                </p:nvSpPr>
                <p:spPr bwMode="auto">
                  <a:xfrm>
                    <a:off x="1610" y="3406"/>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073" name="Line 105"/>
                  <p:cNvSpPr>
                    <a:spLocks noChangeShapeType="1"/>
                  </p:cNvSpPr>
                  <p:nvPr/>
                </p:nvSpPr>
                <p:spPr bwMode="auto">
                  <a:xfrm>
                    <a:off x="1873" y="3411"/>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583" name="Group 106"/>
                  <p:cNvGrpSpPr>
                    <a:grpSpLocks/>
                  </p:cNvGrpSpPr>
                  <p:nvPr/>
                </p:nvGrpSpPr>
                <p:grpSpPr bwMode="auto">
                  <a:xfrm>
                    <a:off x="2142" y="3187"/>
                    <a:ext cx="374" cy="324"/>
                    <a:chOff x="2478" y="3355"/>
                    <a:chExt cx="814" cy="644"/>
                  </a:xfrm>
                </p:grpSpPr>
                <p:sp>
                  <p:nvSpPr>
                    <p:cNvPr id="340075" name="Oval 107"/>
                    <p:cNvSpPr>
                      <a:spLocks noChangeArrowheads="1"/>
                    </p:cNvSpPr>
                    <p:nvPr/>
                  </p:nvSpPr>
                  <p:spPr bwMode="auto">
                    <a:xfrm>
                      <a:off x="2602" y="3501"/>
                      <a:ext cx="512" cy="59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76" name="Rectangle 108"/>
                    <p:cNvSpPr>
                      <a:spLocks noChangeArrowheads="1"/>
                    </p:cNvSpPr>
                    <p:nvPr/>
                  </p:nvSpPr>
                  <p:spPr bwMode="auto">
                    <a:xfrm>
                      <a:off x="2563" y="3762"/>
                      <a:ext cx="673" cy="393"/>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584" name="Group 109"/>
                  <p:cNvGrpSpPr>
                    <a:grpSpLocks/>
                  </p:cNvGrpSpPr>
                  <p:nvPr/>
                </p:nvGrpSpPr>
                <p:grpSpPr bwMode="auto">
                  <a:xfrm rot="10800000">
                    <a:off x="2406" y="3707"/>
                    <a:ext cx="374" cy="340"/>
                    <a:chOff x="2478" y="3355"/>
                    <a:chExt cx="814" cy="644"/>
                  </a:xfrm>
                </p:grpSpPr>
                <p:sp>
                  <p:nvSpPr>
                    <p:cNvPr id="340078" name="Oval 110"/>
                    <p:cNvSpPr>
                      <a:spLocks noChangeArrowheads="1"/>
                    </p:cNvSpPr>
                    <p:nvPr/>
                  </p:nvSpPr>
                  <p:spPr bwMode="auto">
                    <a:xfrm>
                      <a:off x="2404" y="3112"/>
                      <a:ext cx="544" cy="56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79" name="Rectangle 111"/>
                    <p:cNvSpPr>
                      <a:spLocks noChangeArrowheads="1"/>
                    </p:cNvSpPr>
                    <p:nvPr/>
                  </p:nvSpPr>
                  <p:spPr bwMode="auto">
                    <a:xfrm>
                      <a:off x="2322" y="3393"/>
                      <a:ext cx="769" cy="36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080" name="Line 112"/>
                  <p:cNvSpPr>
                    <a:spLocks noChangeShapeType="1"/>
                  </p:cNvSpPr>
                  <p:nvPr/>
                </p:nvSpPr>
                <p:spPr bwMode="auto">
                  <a:xfrm>
                    <a:off x="2131" y="3408"/>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081" name="Line 113"/>
                  <p:cNvSpPr>
                    <a:spLocks noChangeShapeType="1"/>
                  </p:cNvSpPr>
                  <p:nvPr/>
                </p:nvSpPr>
                <p:spPr bwMode="auto">
                  <a:xfrm>
                    <a:off x="2412" y="3404"/>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587" name="Group 114"/>
                  <p:cNvGrpSpPr>
                    <a:grpSpLocks/>
                  </p:cNvGrpSpPr>
                  <p:nvPr/>
                </p:nvGrpSpPr>
                <p:grpSpPr bwMode="auto">
                  <a:xfrm>
                    <a:off x="2670" y="3187"/>
                    <a:ext cx="374" cy="324"/>
                    <a:chOff x="2478" y="3355"/>
                    <a:chExt cx="814" cy="644"/>
                  </a:xfrm>
                </p:grpSpPr>
                <p:sp>
                  <p:nvSpPr>
                    <p:cNvPr id="340083" name="Oval 115"/>
                    <p:cNvSpPr>
                      <a:spLocks noChangeArrowheads="1"/>
                    </p:cNvSpPr>
                    <p:nvPr/>
                  </p:nvSpPr>
                  <p:spPr bwMode="auto">
                    <a:xfrm>
                      <a:off x="2766" y="3599"/>
                      <a:ext cx="512" cy="58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84" name="Rectangle 116"/>
                    <p:cNvSpPr>
                      <a:spLocks noChangeArrowheads="1"/>
                    </p:cNvSpPr>
                    <p:nvPr/>
                  </p:nvSpPr>
                  <p:spPr bwMode="auto">
                    <a:xfrm>
                      <a:off x="2607" y="3820"/>
                      <a:ext cx="737" cy="393"/>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588" name="Group 117"/>
                  <p:cNvGrpSpPr>
                    <a:grpSpLocks/>
                  </p:cNvGrpSpPr>
                  <p:nvPr/>
                </p:nvGrpSpPr>
                <p:grpSpPr bwMode="auto">
                  <a:xfrm rot="10800000">
                    <a:off x="2934" y="3707"/>
                    <a:ext cx="374" cy="340"/>
                    <a:chOff x="2478" y="3355"/>
                    <a:chExt cx="814" cy="644"/>
                  </a:xfrm>
                </p:grpSpPr>
                <p:sp>
                  <p:nvSpPr>
                    <p:cNvPr id="340086" name="Oval 118"/>
                    <p:cNvSpPr>
                      <a:spLocks noChangeArrowheads="1"/>
                    </p:cNvSpPr>
                    <p:nvPr/>
                  </p:nvSpPr>
                  <p:spPr bwMode="auto">
                    <a:xfrm>
                      <a:off x="2424" y="3172"/>
                      <a:ext cx="512" cy="5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87" name="Rectangle 119"/>
                    <p:cNvSpPr>
                      <a:spLocks noChangeArrowheads="1"/>
                    </p:cNvSpPr>
                    <p:nvPr/>
                  </p:nvSpPr>
                  <p:spPr bwMode="auto">
                    <a:xfrm>
                      <a:off x="2276" y="3435"/>
                      <a:ext cx="769" cy="34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088" name="Line 120"/>
                  <p:cNvSpPr>
                    <a:spLocks noChangeShapeType="1"/>
                  </p:cNvSpPr>
                  <p:nvPr/>
                </p:nvSpPr>
                <p:spPr bwMode="auto">
                  <a:xfrm>
                    <a:off x="2703" y="3390"/>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089" name="Line 121"/>
                  <p:cNvSpPr>
                    <a:spLocks noChangeShapeType="1"/>
                  </p:cNvSpPr>
                  <p:nvPr/>
                </p:nvSpPr>
                <p:spPr bwMode="auto">
                  <a:xfrm>
                    <a:off x="2928" y="3386"/>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0090" name="Line 122"/>
                <p:cNvSpPr>
                  <a:spLocks noChangeShapeType="1"/>
                </p:cNvSpPr>
                <p:nvPr/>
              </p:nvSpPr>
              <p:spPr bwMode="auto">
                <a:xfrm flipH="1" flipV="1">
                  <a:off x="2733" y="3324"/>
                  <a:ext cx="620" cy="6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091" name="Rectangle 123"/>
                <p:cNvSpPr>
                  <a:spLocks noChangeArrowheads="1"/>
                </p:cNvSpPr>
                <p:nvPr/>
              </p:nvSpPr>
              <p:spPr bwMode="auto">
                <a:xfrm>
                  <a:off x="4500" y="3903"/>
                  <a:ext cx="326" cy="31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92" name="Line 124"/>
                <p:cNvSpPr>
                  <a:spLocks noChangeShapeType="1"/>
                </p:cNvSpPr>
                <p:nvPr/>
              </p:nvSpPr>
              <p:spPr bwMode="auto">
                <a:xfrm>
                  <a:off x="4513" y="3872"/>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093" name="Line 125"/>
                <p:cNvSpPr>
                  <a:spLocks noChangeShapeType="1"/>
                </p:cNvSpPr>
                <p:nvPr/>
              </p:nvSpPr>
              <p:spPr bwMode="auto">
                <a:xfrm flipH="1" flipV="1">
                  <a:off x="4268" y="3797"/>
                  <a:ext cx="244" cy="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094" name="Line 126"/>
                <p:cNvSpPr>
                  <a:spLocks noChangeShapeType="1"/>
                </p:cNvSpPr>
                <p:nvPr/>
              </p:nvSpPr>
              <p:spPr bwMode="auto">
                <a:xfrm flipH="1">
                  <a:off x="3842" y="3834"/>
                  <a:ext cx="445" cy="24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217491" name="Group 127"/>
              <p:cNvGrpSpPr>
                <a:grpSpLocks/>
              </p:cNvGrpSpPr>
              <p:nvPr/>
            </p:nvGrpSpPr>
            <p:grpSpPr bwMode="auto">
              <a:xfrm rot="10800000">
                <a:off x="1864" y="1656"/>
                <a:ext cx="515" cy="259"/>
                <a:chOff x="2736" y="3156"/>
                <a:chExt cx="2128" cy="1027"/>
              </a:xfrm>
            </p:grpSpPr>
            <p:grpSp>
              <p:nvGrpSpPr>
                <p:cNvPr id="217531" name="Group 128"/>
                <p:cNvGrpSpPr>
                  <a:grpSpLocks/>
                </p:cNvGrpSpPr>
                <p:nvPr/>
              </p:nvGrpSpPr>
              <p:grpSpPr bwMode="auto">
                <a:xfrm rot="3638600">
                  <a:off x="3409" y="3117"/>
                  <a:ext cx="940" cy="1018"/>
                  <a:chOff x="1086" y="3179"/>
                  <a:chExt cx="2222" cy="868"/>
                </a:xfrm>
              </p:grpSpPr>
              <p:grpSp>
                <p:nvGrpSpPr>
                  <p:cNvPr id="217537" name="Group 129"/>
                  <p:cNvGrpSpPr>
                    <a:grpSpLocks/>
                  </p:cNvGrpSpPr>
                  <p:nvPr/>
                </p:nvGrpSpPr>
                <p:grpSpPr bwMode="auto">
                  <a:xfrm>
                    <a:off x="1086" y="3179"/>
                    <a:ext cx="374" cy="324"/>
                    <a:chOff x="2478" y="3355"/>
                    <a:chExt cx="814" cy="644"/>
                  </a:xfrm>
                </p:grpSpPr>
                <p:sp>
                  <p:nvSpPr>
                    <p:cNvPr id="340098" name="Oval 130"/>
                    <p:cNvSpPr>
                      <a:spLocks noChangeArrowheads="1"/>
                    </p:cNvSpPr>
                    <p:nvPr/>
                  </p:nvSpPr>
                  <p:spPr bwMode="auto">
                    <a:xfrm>
                      <a:off x="2970" y="3204"/>
                      <a:ext cx="557"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099" name="Rectangle 131"/>
                    <p:cNvSpPr>
                      <a:spLocks noChangeArrowheads="1"/>
                    </p:cNvSpPr>
                    <p:nvPr/>
                  </p:nvSpPr>
                  <p:spPr bwMode="auto">
                    <a:xfrm>
                      <a:off x="2879" y="3483"/>
                      <a:ext cx="773" cy="39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538" name="Group 132"/>
                  <p:cNvGrpSpPr>
                    <a:grpSpLocks/>
                  </p:cNvGrpSpPr>
                  <p:nvPr/>
                </p:nvGrpSpPr>
                <p:grpSpPr bwMode="auto">
                  <a:xfrm rot="10800000">
                    <a:off x="1350" y="3699"/>
                    <a:ext cx="374" cy="340"/>
                    <a:chOff x="2478" y="3355"/>
                    <a:chExt cx="814" cy="644"/>
                  </a:xfrm>
                </p:grpSpPr>
                <p:sp>
                  <p:nvSpPr>
                    <p:cNvPr id="340101" name="Oval 133"/>
                    <p:cNvSpPr>
                      <a:spLocks noChangeArrowheads="1"/>
                    </p:cNvSpPr>
                    <p:nvPr/>
                  </p:nvSpPr>
                  <p:spPr bwMode="auto">
                    <a:xfrm>
                      <a:off x="2278" y="3477"/>
                      <a:ext cx="557" cy="60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102" name="Rectangle 134"/>
                    <p:cNvSpPr>
                      <a:spLocks noChangeArrowheads="1"/>
                    </p:cNvSpPr>
                    <p:nvPr/>
                  </p:nvSpPr>
                  <p:spPr bwMode="auto">
                    <a:xfrm>
                      <a:off x="2113" y="3739"/>
                      <a:ext cx="774" cy="38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103" name="Line 135"/>
                  <p:cNvSpPr>
                    <a:spLocks noChangeShapeType="1"/>
                  </p:cNvSpPr>
                  <p:nvPr/>
                </p:nvSpPr>
                <p:spPr bwMode="auto">
                  <a:xfrm>
                    <a:off x="1232" y="3255"/>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104" name="Line 136"/>
                  <p:cNvSpPr>
                    <a:spLocks noChangeShapeType="1"/>
                  </p:cNvSpPr>
                  <p:nvPr/>
                </p:nvSpPr>
                <p:spPr bwMode="auto">
                  <a:xfrm>
                    <a:off x="1487" y="3248"/>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541" name="Group 137"/>
                  <p:cNvGrpSpPr>
                    <a:grpSpLocks/>
                  </p:cNvGrpSpPr>
                  <p:nvPr/>
                </p:nvGrpSpPr>
                <p:grpSpPr bwMode="auto">
                  <a:xfrm>
                    <a:off x="1614" y="3179"/>
                    <a:ext cx="374" cy="324"/>
                    <a:chOff x="2478" y="3355"/>
                    <a:chExt cx="814" cy="644"/>
                  </a:xfrm>
                </p:grpSpPr>
                <p:sp>
                  <p:nvSpPr>
                    <p:cNvPr id="340106" name="Oval 138"/>
                    <p:cNvSpPr>
                      <a:spLocks noChangeArrowheads="1"/>
                    </p:cNvSpPr>
                    <p:nvPr/>
                  </p:nvSpPr>
                  <p:spPr bwMode="auto">
                    <a:xfrm>
                      <a:off x="3140" y="3269"/>
                      <a:ext cx="588"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107" name="Rectangle 139"/>
                    <p:cNvSpPr>
                      <a:spLocks noChangeArrowheads="1"/>
                    </p:cNvSpPr>
                    <p:nvPr/>
                  </p:nvSpPr>
                  <p:spPr bwMode="auto">
                    <a:xfrm>
                      <a:off x="2981" y="3536"/>
                      <a:ext cx="959"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542" name="Group 140"/>
                  <p:cNvGrpSpPr>
                    <a:grpSpLocks/>
                  </p:cNvGrpSpPr>
                  <p:nvPr/>
                </p:nvGrpSpPr>
                <p:grpSpPr bwMode="auto">
                  <a:xfrm rot="10800000">
                    <a:off x="1878" y="3699"/>
                    <a:ext cx="374" cy="340"/>
                    <a:chOff x="2478" y="3355"/>
                    <a:chExt cx="814" cy="644"/>
                  </a:xfrm>
                </p:grpSpPr>
                <p:sp>
                  <p:nvSpPr>
                    <p:cNvPr id="340109" name="Oval 141"/>
                    <p:cNvSpPr>
                      <a:spLocks noChangeArrowheads="1"/>
                    </p:cNvSpPr>
                    <p:nvPr/>
                  </p:nvSpPr>
                  <p:spPr bwMode="auto">
                    <a:xfrm>
                      <a:off x="2237" y="3525"/>
                      <a:ext cx="526" cy="61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110" name="Rectangle 142"/>
                    <p:cNvSpPr>
                      <a:spLocks noChangeArrowheads="1"/>
                    </p:cNvSpPr>
                    <p:nvPr/>
                  </p:nvSpPr>
                  <p:spPr bwMode="auto">
                    <a:xfrm>
                      <a:off x="2182" y="3804"/>
                      <a:ext cx="712" cy="39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111" name="Line 143"/>
                  <p:cNvSpPr>
                    <a:spLocks noChangeShapeType="1"/>
                  </p:cNvSpPr>
                  <p:nvPr/>
                </p:nvSpPr>
                <p:spPr bwMode="auto">
                  <a:xfrm>
                    <a:off x="1773" y="3253"/>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112" name="Line 144"/>
                  <p:cNvSpPr>
                    <a:spLocks noChangeShapeType="1"/>
                  </p:cNvSpPr>
                  <p:nvPr/>
                </p:nvSpPr>
                <p:spPr bwMode="auto">
                  <a:xfrm>
                    <a:off x="2073" y="324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545" name="Group 145"/>
                  <p:cNvGrpSpPr>
                    <a:grpSpLocks/>
                  </p:cNvGrpSpPr>
                  <p:nvPr/>
                </p:nvGrpSpPr>
                <p:grpSpPr bwMode="auto">
                  <a:xfrm>
                    <a:off x="2142" y="3187"/>
                    <a:ext cx="374" cy="324"/>
                    <a:chOff x="2478" y="3355"/>
                    <a:chExt cx="814" cy="644"/>
                  </a:xfrm>
                </p:grpSpPr>
                <p:sp>
                  <p:nvSpPr>
                    <p:cNvPr id="340114" name="Oval 146"/>
                    <p:cNvSpPr>
                      <a:spLocks noChangeArrowheads="1"/>
                    </p:cNvSpPr>
                    <p:nvPr/>
                  </p:nvSpPr>
                  <p:spPr bwMode="auto">
                    <a:xfrm>
                      <a:off x="3190" y="3170"/>
                      <a:ext cx="495" cy="62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115" name="Rectangle 147"/>
                    <p:cNvSpPr>
                      <a:spLocks noChangeArrowheads="1"/>
                    </p:cNvSpPr>
                    <p:nvPr/>
                  </p:nvSpPr>
                  <p:spPr bwMode="auto">
                    <a:xfrm>
                      <a:off x="3125" y="3465"/>
                      <a:ext cx="712"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546" name="Group 148"/>
                  <p:cNvGrpSpPr>
                    <a:grpSpLocks/>
                  </p:cNvGrpSpPr>
                  <p:nvPr/>
                </p:nvGrpSpPr>
                <p:grpSpPr bwMode="auto">
                  <a:xfrm rot="10800000">
                    <a:off x="2406" y="3707"/>
                    <a:ext cx="374" cy="340"/>
                    <a:chOff x="2478" y="3355"/>
                    <a:chExt cx="814" cy="644"/>
                  </a:xfrm>
                </p:grpSpPr>
                <p:sp>
                  <p:nvSpPr>
                    <p:cNvPr id="340117" name="Oval 149"/>
                    <p:cNvSpPr>
                      <a:spLocks noChangeArrowheads="1"/>
                    </p:cNvSpPr>
                    <p:nvPr/>
                  </p:nvSpPr>
                  <p:spPr bwMode="auto">
                    <a:xfrm>
                      <a:off x="1947" y="3446"/>
                      <a:ext cx="712" cy="54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118" name="Rectangle 150"/>
                    <p:cNvSpPr>
                      <a:spLocks noChangeArrowheads="1"/>
                    </p:cNvSpPr>
                    <p:nvPr/>
                  </p:nvSpPr>
                  <p:spPr bwMode="auto">
                    <a:xfrm>
                      <a:off x="1861" y="3668"/>
                      <a:ext cx="959" cy="35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119" name="Line 151"/>
                  <p:cNvSpPr>
                    <a:spLocks noChangeShapeType="1"/>
                  </p:cNvSpPr>
                  <p:nvPr/>
                </p:nvSpPr>
                <p:spPr bwMode="auto">
                  <a:xfrm>
                    <a:off x="2307" y="325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120" name="Line 152"/>
                  <p:cNvSpPr>
                    <a:spLocks noChangeShapeType="1"/>
                  </p:cNvSpPr>
                  <p:nvPr/>
                </p:nvSpPr>
                <p:spPr bwMode="auto">
                  <a:xfrm>
                    <a:off x="2581" y="325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549" name="Group 153"/>
                  <p:cNvGrpSpPr>
                    <a:grpSpLocks/>
                  </p:cNvGrpSpPr>
                  <p:nvPr/>
                </p:nvGrpSpPr>
                <p:grpSpPr bwMode="auto">
                  <a:xfrm>
                    <a:off x="2670" y="3187"/>
                    <a:ext cx="374" cy="324"/>
                    <a:chOff x="2478" y="3355"/>
                    <a:chExt cx="814" cy="644"/>
                  </a:xfrm>
                </p:grpSpPr>
                <p:sp>
                  <p:nvSpPr>
                    <p:cNvPr id="340122" name="Oval 154"/>
                    <p:cNvSpPr>
                      <a:spLocks noChangeArrowheads="1"/>
                    </p:cNvSpPr>
                    <p:nvPr/>
                  </p:nvSpPr>
                  <p:spPr bwMode="auto">
                    <a:xfrm>
                      <a:off x="3177" y="3181"/>
                      <a:ext cx="495" cy="60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123" name="Rectangle 155"/>
                    <p:cNvSpPr>
                      <a:spLocks noChangeArrowheads="1"/>
                    </p:cNvSpPr>
                    <p:nvPr/>
                  </p:nvSpPr>
                  <p:spPr bwMode="auto">
                    <a:xfrm>
                      <a:off x="2983" y="3431"/>
                      <a:ext cx="743" cy="41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550" name="Group 156"/>
                  <p:cNvGrpSpPr>
                    <a:grpSpLocks/>
                  </p:cNvGrpSpPr>
                  <p:nvPr/>
                </p:nvGrpSpPr>
                <p:grpSpPr bwMode="auto">
                  <a:xfrm rot="10800000">
                    <a:off x="2934" y="3707"/>
                    <a:ext cx="374" cy="340"/>
                    <a:chOff x="2478" y="3355"/>
                    <a:chExt cx="814" cy="644"/>
                  </a:xfrm>
                </p:grpSpPr>
                <p:sp>
                  <p:nvSpPr>
                    <p:cNvPr id="340125" name="Oval 157"/>
                    <p:cNvSpPr>
                      <a:spLocks noChangeArrowheads="1"/>
                    </p:cNvSpPr>
                    <p:nvPr/>
                  </p:nvSpPr>
                  <p:spPr bwMode="auto">
                    <a:xfrm>
                      <a:off x="2008" y="3445"/>
                      <a:ext cx="464" cy="55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126" name="Rectangle 158"/>
                    <p:cNvSpPr>
                      <a:spLocks noChangeArrowheads="1"/>
                    </p:cNvSpPr>
                    <p:nvPr/>
                  </p:nvSpPr>
                  <p:spPr bwMode="auto">
                    <a:xfrm>
                      <a:off x="1899" y="3722"/>
                      <a:ext cx="712" cy="36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127" name="Line 159"/>
                  <p:cNvSpPr>
                    <a:spLocks noChangeShapeType="1"/>
                  </p:cNvSpPr>
                  <p:nvPr/>
                </p:nvSpPr>
                <p:spPr bwMode="auto">
                  <a:xfrm>
                    <a:off x="2842" y="325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128" name="Line 160"/>
                  <p:cNvSpPr>
                    <a:spLocks noChangeShapeType="1"/>
                  </p:cNvSpPr>
                  <p:nvPr/>
                </p:nvSpPr>
                <p:spPr bwMode="auto">
                  <a:xfrm>
                    <a:off x="3154" y="3257"/>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0129" name="Line 161"/>
                <p:cNvSpPr>
                  <a:spLocks noChangeShapeType="1"/>
                </p:cNvSpPr>
                <p:nvPr/>
              </p:nvSpPr>
              <p:spPr bwMode="auto">
                <a:xfrm flipH="1" flipV="1">
                  <a:off x="2775" y="3359"/>
                  <a:ext cx="649" cy="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130" name="Rectangle 162"/>
                <p:cNvSpPr>
                  <a:spLocks noChangeArrowheads="1"/>
                </p:cNvSpPr>
                <p:nvPr/>
              </p:nvSpPr>
              <p:spPr bwMode="auto">
                <a:xfrm>
                  <a:off x="4578" y="3900"/>
                  <a:ext cx="324" cy="31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131" name="Line 163"/>
                <p:cNvSpPr>
                  <a:spLocks noChangeShapeType="1"/>
                </p:cNvSpPr>
                <p:nvPr/>
              </p:nvSpPr>
              <p:spPr bwMode="auto">
                <a:xfrm>
                  <a:off x="4584" y="387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132" name="Line 164"/>
                <p:cNvSpPr>
                  <a:spLocks noChangeShapeType="1"/>
                </p:cNvSpPr>
                <p:nvPr/>
              </p:nvSpPr>
              <p:spPr bwMode="auto">
                <a:xfrm flipH="1" flipV="1">
                  <a:off x="4344" y="3798"/>
                  <a:ext cx="246" cy="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133" name="Line 165"/>
                <p:cNvSpPr>
                  <a:spLocks noChangeShapeType="1"/>
                </p:cNvSpPr>
                <p:nvPr/>
              </p:nvSpPr>
              <p:spPr bwMode="auto">
                <a:xfrm flipH="1">
                  <a:off x="3955" y="3828"/>
                  <a:ext cx="448" cy="24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217492" name="Group 166"/>
              <p:cNvGrpSpPr>
                <a:grpSpLocks/>
              </p:cNvGrpSpPr>
              <p:nvPr/>
            </p:nvGrpSpPr>
            <p:grpSpPr bwMode="auto">
              <a:xfrm rot="-5400000">
                <a:off x="2620" y="2010"/>
                <a:ext cx="515" cy="259"/>
                <a:chOff x="2736" y="3156"/>
                <a:chExt cx="2128" cy="1027"/>
              </a:xfrm>
            </p:grpSpPr>
            <p:grpSp>
              <p:nvGrpSpPr>
                <p:cNvPr id="217493" name="Group 167"/>
                <p:cNvGrpSpPr>
                  <a:grpSpLocks/>
                </p:cNvGrpSpPr>
                <p:nvPr/>
              </p:nvGrpSpPr>
              <p:grpSpPr bwMode="auto">
                <a:xfrm rot="3638600">
                  <a:off x="3409" y="3117"/>
                  <a:ext cx="940" cy="1018"/>
                  <a:chOff x="1086" y="3179"/>
                  <a:chExt cx="2222" cy="868"/>
                </a:xfrm>
              </p:grpSpPr>
              <p:grpSp>
                <p:nvGrpSpPr>
                  <p:cNvPr id="217499" name="Group 168"/>
                  <p:cNvGrpSpPr>
                    <a:grpSpLocks/>
                  </p:cNvGrpSpPr>
                  <p:nvPr/>
                </p:nvGrpSpPr>
                <p:grpSpPr bwMode="auto">
                  <a:xfrm>
                    <a:off x="1086" y="3179"/>
                    <a:ext cx="374" cy="324"/>
                    <a:chOff x="2478" y="3355"/>
                    <a:chExt cx="814" cy="644"/>
                  </a:xfrm>
                </p:grpSpPr>
                <p:sp>
                  <p:nvSpPr>
                    <p:cNvPr id="340137" name="Oval 169"/>
                    <p:cNvSpPr>
                      <a:spLocks noChangeArrowheads="1"/>
                    </p:cNvSpPr>
                    <p:nvPr/>
                  </p:nvSpPr>
                  <p:spPr bwMode="auto">
                    <a:xfrm>
                      <a:off x="2549" y="3147"/>
                      <a:ext cx="480" cy="59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138" name="Rectangle 170"/>
                    <p:cNvSpPr>
                      <a:spLocks noChangeArrowheads="1"/>
                    </p:cNvSpPr>
                    <p:nvPr/>
                  </p:nvSpPr>
                  <p:spPr bwMode="auto">
                    <a:xfrm>
                      <a:off x="2429" y="3419"/>
                      <a:ext cx="673" cy="38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500" name="Group 171"/>
                  <p:cNvGrpSpPr>
                    <a:grpSpLocks/>
                  </p:cNvGrpSpPr>
                  <p:nvPr/>
                </p:nvGrpSpPr>
                <p:grpSpPr bwMode="auto">
                  <a:xfrm rot="10800000">
                    <a:off x="1350" y="3699"/>
                    <a:ext cx="374" cy="340"/>
                    <a:chOff x="2478" y="3355"/>
                    <a:chExt cx="814" cy="644"/>
                  </a:xfrm>
                </p:grpSpPr>
                <p:sp>
                  <p:nvSpPr>
                    <p:cNvPr id="340140" name="Oval 172"/>
                    <p:cNvSpPr>
                      <a:spLocks noChangeArrowheads="1"/>
                    </p:cNvSpPr>
                    <p:nvPr/>
                  </p:nvSpPr>
                  <p:spPr bwMode="auto">
                    <a:xfrm>
                      <a:off x="2583" y="3557"/>
                      <a:ext cx="512" cy="53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141" name="Rectangle 173"/>
                    <p:cNvSpPr>
                      <a:spLocks noChangeArrowheads="1"/>
                    </p:cNvSpPr>
                    <p:nvPr/>
                  </p:nvSpPr>
                  <p:spPr bwMode="auto">
                    <a:xfrm>
                      <a:off x="2535" y="3787"/>
                      <a:ext cx="737" cy="35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142" name="Line 174"/>
                  <p:cNvSpPr>
                    <a:spLocks noChangeShapeType="1"/>
                  </p:cNvSpPr>
                  <p:nvPr/>
                </p:nvSpPr>
                <p:spPr bwMode="auto">
                  <a:xfrm>
                    <a:off x="1080" y="3230"/>
                    <a:ext cx="0" cy="58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143" name="Line 175"/>
                  <p:cNvSpPr>
                    <a:spLocks noChangeShapeType="1"/>
                  </p:cNvSpPr>
                  <p:nvPr/>
                </p:nvSpPr>
                <p:spPr bwMode="auto">
                  <a:xfrm>
                    <a:off x="1354" y="3225"/>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503" name="Group 176"/>
                  <p:cNvGrpSpPr>
                    <a:grpSpLocks/>
                  </p:cNvGrpSpPr>
                  <p:nvPr/>
                </p:nvGrpSpPr>
                <p:grpSpPr bwMode="auto">
                  <a:xfrm>
                    <a:off x="1614" y="3179"/>
                    <a:ext cx="374" cy="324"/>
                    <a:chOff x="2478" y="3355"/>
                    <a:chExt cx="814" cy="644"/>
                  </a:xfrm>
                </p:grpSpPr>
                <p:sp>
                  <p:nvSpPr>
                    <p:cNvPr id="340145" name="Oval 177"/>
                    <p:cNvSpPr>
                      <a:spLocks noChangeArrowheads="1"/>
                    </p:cNvSpPr>
                    <p:nvPr/>
                  </p:nvSpPr>
                  <p:spPr bwMode="auto">
                    <a:xfrm>
                      <a:off x="2566" y="3120"/>
                      <a:ext cx="448" cy="6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146" name="Rectangle 178"/>
                    <p:cNvSpPr>
                      <a:spLocks noChangeArrowheads="1"/>
                    </p:cNvSpPr>
                    <p:nvPr/>
                  </p:nvSpPr>
                  <p:spPr bwMode="auto">
                    <a:xfrm>
                      <a:off x="2405" y="3373"/>
                      <a:ext cx="769" cy="41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504" name="Group 179"/>
                  <p:cNvGrpSpPr>
                    <a:grpSpLocks/>
                  </p:cNvGrpSpPr>
                  <p:nvPr/>
                </p:nvGrpSpPr>
                <p:grpSpPr bwMode="auto">
                  <a:xfrm rot="10800000">
                    <a:off x="1878" y="3699"/>
                    <a:ext cx="374" cy="340"/>
                    <a:chOff x="2478" y="3355"/>
                    <a:chExt cx="814" cy="644"/>
                  </a:xfrm>
                </p:grpSpPr>
                <p:sp>
                  <p:nvSpPr>
                    <p:cNvPr id="340148" name="Oval 180"/>
                    <p:cNvSpPr>
                      <a:spLocks noChangeArrowheads="1"/>
                    </p:cNvSpPr>
                    <p:nvPr/>
                  </p:nvSpPr>
                  <p:spPr bwMode="auto">
                    <a:xfrm>
                      <a:off x="2631" y="3525"/>
                      <a:ext cx="512" cy="55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149" name="Rectangle 181"/>
                    <p:cNvSpPr>
                      <a:spLocks noChangeArrowheads="1"/>
                    </p:cNvSpPr>
                    <p:nvPr/>
                  </p:nvSpPr>
                  <p:spPr bwMode="auto">
                    <a:xfrm>
                      <a:off x="2535" y="3794"/>
                      <a:ext cx="769" cy="35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150" name="Line 182"/>
                  <p:cNvSpPr>
                    <a:spLocks noChangeShapeType="1"/>
                  </p:cNvSpPr>
                  <p:nvPr/>
                </p:nvSpPr>
                <p:spPr bwMode="auto">
                  <a:xfrm>
                    <a:off x="1628" y="3226"/>
                    <a:ext cx="0" cy="58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151" name="Line 183"/>
                  <p:cNvSpPr>
                    <a:spLocks noChangeShapeType="1"/>
                  </p:cNvSpPr>
                  <p:nvPr/>
                </p:nvSpPr>
                <p:spPr bwMode="auto">
                  <a:xfrm>
                    <a:off x="1861" y="3225"/>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507" name="Group 184"/>
                  <p:cNvGrpSpPr>
                    <a:grpSpLocks/>
                  </p:cNvGrpSpPr>
                  <p:nvPr/>
                </p:nvGrpSpPr>
                <p:grpSpPr bwMode="auto">
                  <a:xfrm>
                    <a:off x="2142" y="3187"/>
                    <a:ext cx="374" cy="324"/>
                    <a:chOff x="2478" y="3355"/>
                    <a:chExt cx="814" cy="644"/>
                  </a:xfrm>
                </p:grpSpPr>
                <p:sp>
                  <p:nvSpPr>
                    <p:cNvPr id="340153" name="Oval 185"/>
                    <p:cNvSpPr>
                      <a:spLocks noChangeArrowheads="1"/>
                    </p:cNvSpPr>
                    <p:nvPr/>
                  </p:nvSpPr>
                  <p:spPr bwMode="auto">
                    <a:xfrm>
                      <a:off x="2544" y="3203"/>
                      <a:ext cx="480" cy="563"/>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154" name="Rectangle 186"/>
                    <p:cNvSpPr>
                      <a:spLocks noChangeArrowheads="1"/>
                    </p:cNvSpPr>
                    <p:nvPr/>
                  </p:nvSpPr>
                  <p:spPr bwMode="auto">
                    <a:xfrm>
                      <a:off x="2481" y="3465"/>
                      <a:ext cx="705" cy="350"/>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508" name="Group 187"/>
                  <p:cNvGrpSpPr>
                    <a:grpSpLocks/>
                  </p:cNvGrpSpPr>
                  <p:nvPr/>
                </p:nvGrpSpPr>
                <p:grpSpPr bwMode="auto">
                  <a:xfrm rot="10800000">
                    <a:off x="2406" y="3707"/>
                    <a:ext cx="374" cy="340"/>
                    <a:chOff x="2478" y="3355"/>
                    <a:chExt cx="814" cy="644"/>
                  </a:xfrm>
                </p:grpSpPr>
                <p:sp>
                  <p:nvSpPr>
                    <p:cNvPr id="340156" name="Oval 188"/>
                    <p:cNvSpPr>
                      <a:spLocks noChangeArrowheads="1"/>
                    </p:cNvSpPr>
                    <p:nvPr/>
                  </p:nvSpPr>
                  <p:spPr bwMode="auto">
                    <a:xfrm>
                      <a:off x="2637" y="3548"/>
                      <a:ext cx="512"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157" name="Rectangle 189"/>
                    <p:cNvSpPr>
                      <a:spLocks noChangeArrowheads="1"/>
                    </p:cNvSpPr>
                    <p:nvPr/>
                  </p:nvSpPr>
                  <p:spPr bwMode="auto">
                    <a:xfrm>
                      <a:off x="2529" y="3821"/>
                      <a:ext cx="705"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158" name="Line 190"/>
                  <p:cNvSpPr>
                    <a:spLocks noChangeShapeType="1"/>
                  </p:cNvSpPr>
                  <p:nvPr/>
                </p:nvSpPr>
                <p:spPr bwMode="auto">
                  <a:xfrm>
                    <a:off x="2172" y="3240"/>
                    <a:ext cx="0" cy="59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159" name="Line 191"/>
                  <p:cNvSpPr>
                    <a:spLocks noChangeShapeType="1"/>
                  </p:cNvSpPr>
                  <p:nvPr/>
                </p:nvSpPr>
                <p:spPr bwMode="auto">
                  <a:xfrm>
                    <a:off x="2404" y="3226"/>
                    <a:ext cx="0" cy="604"/>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511" name="Group 192"/>
                  <p:cNvGrpSpPr>
                    <a:grpSpLocks/>
                  </p:cNvGrpSpPr>
                  <p:nvPr/>
                </p:nvGrpSpPr>
                <p:grpSpPr bwMode="auto">
                  <a:xfrm>
                    <a:off x="2670" y="3187"/>
                    <a:ext cx="374" cy="324"/>
                    <a:chOff x="2478" y="3355"/>
                    <a:chExt cx="814" cy="644"/>
                  </a:xfrm>
                </p:grpSpPr>
                <p:sp>
                  <p:nvSpPr>
                    <p:cNvPr id="340161" name="Oval 193"/>
                    <p:cNvSpPr>
                      <a:spLocks noChangeArrowheads="1"/>
                    </p:cNvSpPr>
                    <p:nvPr/>
                  </p:nvSpPr>
                  <p:spPr bwMode="auto">
                    <a:xfrm>
                      <a:off x="2488" y="3177"/>
                      <a:ext cx="512" cy="542"/>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162" name="Rectangle 194"/>
                    <p:cNvSpPr>
                      <a:spLocks noChangeArrowheads="1"/>
                    </p:cNvSpPr>
                    <p:nvPr/>
                  </p:nvSpPr>
                  <p:spPr bwMode="auto">
                    <a:xfrm>
                      <a:off x="2429" y="3423"/>
                      <a:ext cx="673" cy="350"/>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512" name="Group 195"/>
                  <p:cNvGrpSpPr>
                    <a:grpSpLocks/>
                  </p:cNvGrpSpPr>
                  <p:nvPr/>
                </p:nvGrpSpPr>
                <p:grpSpPr bwMode="auto">
                  <a:xfrm rot="10800000">
                    <a:off x="2934" y="3707"/>
                    <a:ext cx="374" cy="340"/>
                    <a:chOff x="2478" y="3355"/>
                    <a:chExt cx="814" cy="644"/>
                  </a:xfrm>
                </p:grpSpPr>
                <p:sp>
                  <p:nvSpPr>
                    <p:cNvPr id="340164" name="Oval 196"/>
                    <p:cNvSpPr>
                      <a:spLocks noChangeArrowheads="1"/>
                    </p:cNvSpPr>
                    <p:nvPr/>
                  </p:nvSpPr>
                  <p:spPr bwMode="auto">
                    <a:xfrm>
                      <a:off x="2633" y="3596"/>
                      <a:ext cx="480"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165" name="Rectangle 197"/>
                    <p:cNvSpPr>
                      <a:spLocks noChangeArrowheads="1"/>
                    </p:cNvSpPr>
                    <p:nvPr/>
                  </p:nvSpPr>
                  <p:spPr bwMode="auto">
                    <a:xfrm>
                      <a:off x="2562" y="3863"/>
                      <a:ext cx="769" cy="40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166" name="Line 198"/>
                  <p:cNvSpPr>
                    <a:spLocks noChangeShapeType="1"/>
                  </p:cNvSpPr>
                  <p:nvPr/>
                </p:nvSpPr>
                <p:spPr bwMode="auto">
                  <a:xfrm>
                    <a:off x="2687" y="3234"/>
                    <a:ext cx="0" cy="59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167" name="Line 199"/>
                  <p:cNvSpPr>
                    <a:spLocks noChangeShapeType="1"/>
                  </p:cNvSpPr>
                  <p:nvPr/>
                </p:nvSpPr>
                <p:spPr bwMode="auto">
                  <a:xfrm>
                    <a:off x="2948" y="3232"/>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0168" name="Line 200"/>
                <p:cNvSpPr>
                  <a:spLocks noChangeShapeType="1"/>
                </p:cNvSpPr>
                <p:nvPr/>
              </p:nvSpPr>
              <p:spPr bwMode="auto">
                <a:xfrm flipH="1" flipV="1">
                  <a:off x="2733" y="3287"/>
                  <a:ext cx="652" cy="6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169" name="Rectangle 201"/>
                <p:cNvSpPr>
                  <a:spLocks noChangeArrowheads="1"/>
                </p:cNvSpPr>
                <p:nvPr/>
              </p:nvSpPr>
              <p:spPr bwMode="auto">
                <a:xfrm>
                  <a:off x="4576" y="3866"/>
                  <a:ext cx="326" cy="31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170" name="Line 202"/>
                <p:cNvSpPr>
                  <a:spLocks noChangeShapeType="1"/>
                </p:cNvSpPr>
                <p:nvPr/>
              </p:nvSpPr>
              <p:spPr bwMode="auto">
                <a:xfrm>
                  <a:off x="4582" y="3872"/>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171" name="Line 203"/>
                <p:cNvSpPr>
                  <a:spLocks noChangeShapeType="1"/>
                </p:cNvSpPr>
                <p:nvPr/>
              </p:nvSpPr>
              <p:spPr bwMode="auto">
                <a:xfrm flipH="1" flipV="1">
                  <a:off x="4382" y="3797"/>
                  <a:ext cx="244" cy="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172" name="Line 204"/>
                <p:cNvSpPr>
                  <a:spLocks noChangeShapeType="1"/>
                </p:cNvSpPr>
                <p:nvPr/>
              </p:nvSpPr>
              <p:spPr bwMode="auto">
                <a:xfrm flipH="1">
                  <a:off x="3912" y="3797"/>
                  <a:ext cx="451" cy="24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grpSp>
          <p:nvGrpSpPr>
            <p:cNvPr id="147491" name="Group 205"/>
            <p:cNvGrpSpPr>
              <a:grpSpLocks/>
            </p:cNvGrpSpPr>
            <p:nvPr/>
          </p:nvGrpSpPr>
          <p:grpSpPr bwMode="auto">
            <a:xfrm>
              <a:off x="4562475" y="3938588"/>
              <a:ext cx="1420813" cy="1382712"/>
              <a:chOff x="1602" y="1656"/>
              <a:chExt cx="1405" cy="1321"/>
            </a:xfrm>
          </p:grpSpPr>
          <p:grpSp>
            <p:nvGrpSpPr>
              <p:cNvPr id="217317" name="Group 206"/>
              <p:cNvGrpSpPr>
                <a:grpSpLocks/>
              </p:cNvGrpSpPr>
              <p:nvPr/>
            </p:nvGrpSpPr>
            <p:grpSpPr bwMode="auto">
              <a:xfrm>
                <a:off x="2224" y="2718"/>
                <a:ext cx="515" cy="259"/>
                <a:chOff x="2736" y="3156"/>
                <a:chExt cx="2128" cy="1027"/>
              </a:xfrm>
            </p:grpSpPr>
            <p:grpSp>
              <p:nvGrpSpPr>
                <p:cNvPr id="217447" name="Group 207"/>
                <p:cNvGrpSpPr>
                  <a:grpSpLocks/>
                </p:cNvGrpSpPr>
                <p:nvPr/>
              </p:nvGrpSpPr>
              <p:grpSpPr bwMode="auto">
                <a:xfrm rot="3638600">
                  <a:off x="3409" y="3117"/>
                  <a:ext cx="940" cy="1018"/>
                  <a:chOff x="1086" y="3179"/>
                  <a:chExt cx="2222" cy="868"/>
                </a:xfrm>
              </p:grpSpPr>
              <p:grpSp>
                <p:nvGrpSpPr>
                  <p:cNvPr id="217453" name="Group 208"/>
                  <p:cNvGrpSpPr>
                    <a:grpSpLocks/>
                  </p:cNvGrpSpPr>
                  <p:nvPr/>
                </p:nvGrpSpPr>
                <p:grpSpPr bwMode="auto">
                  <a:xfrm>
                    <a:off x="1086" y="3179"/>
                    <a:ext cx="374" cy="324"/>
                    <a:chOff x="2478" y="3355"/>
                    <a:chExt cx="814" cy="644"/>
                  </a:xfrm>
                </p:grpSpPr>
                <p:sp>
                  <p:nvSpPr>
                    <p:cNvPr id="340177" name="Oval 209"/>
                    <p:cNvSpPr>
                      <a:spLocks noChangeArrowheads="1"/>
                    </p:cNvSpPr>
                    <p:nvPr/>
                  </p:nvSpPr>
                  <p:spPr bwMode="auto">
                    <a:xfrm>
                      <a:off x="2351" y="3369"/>
                      <a:ext cx="526"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178" name="Rectangle 210"/>
                    <p:cNvSpPr>
                      <a:spLocks noChangeArrowheads="1"/>
                    </p:cNvSpPr>
                    <p:nvPr/>
                  </p:nvSpPr>
                  <p:spPr bwMode="auto">
                    <a:xfrm>
                      <a:off x="2168" y="3656"/>
                      <a:ext cx="743"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454" name="Group 211"/>
                  <p:cNvGrpSpPr>
                    <a:grpSpLocks/>
                  </p:cNvGrpSpPr>
                  <p:nvPr/>
                </p:nvGrpSpPr>
                <p:grpSpPr bwMode="auto">
                  <a:xfrm rot="10800000">
                    <a:off x="1350" y="3699"/>
                    <a:ext cx="374" cy="340"/>
                    <a:chOff x="2478" y="3355"/>
                    <a:chExt cx="814" cy="644"/>
                  </a:xfrm>
                </p:grpSpPr>
                <p:sp>
                  <p:nvSpPr>
                    <p:cNvPr id="340180" name="Oval 212"/>
                    <p:cNvSpPr>
                      <a:spLocks noChangeArrowheads="1"/>
                    </p:cNvSpPr>
                    <p:nvPr/>
                  </p:nvSpPr>
                  <p:spPr bwMode="auto">
                    <a:xfrm>
                      <a:off x="2984" y="3327"/>
                      <a:ext cx="495" cy="60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181" name="Rectangle 213"/>
                    <p:cNvSpPr>
                      <a:spLocks noChangeArrowheads="1"/>
                    </p:cNvSpPr>
                    <p:nvPr/>
                  </p:nvSpPr>
                  <p:spPr bwMode="auto">
                    <a:xfrm>
                      <a:off x="2932" y="3631"/>
                      <a:ext cx="650" cy="419"/>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182" name="Line 214"/>
                  <p:cNvSpPr>
                    <a:spLocks noChangeShapeType="1"/>
                  </p:cNvSpPr>
                  <p:nvPr/>
                </p:nvSpPr>
                <p:spPr bwMode="auto">
                  <a:xfrm>
                    <a:off x="1122" y="330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183" name="Line 215"/>
                  <p:cNvSpPr>
                    <a:spLocks noChangeShapeType="1"/>
                  </p:cNvSpPr>
                  <p:nvPr/>
                </p:nvSpPr>
                <p:spPr bwMode="auto">
                  <a:xfrm>
                    <a:off x="1334" y="3298"/>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457" name="Group 216"/>
                  <p:cNvGrpSpPr>
                    <a:grpSpLocks/>
                  </p:cNvGrpSpPr>
                  <p:nvPr/>
                </p:nvGrpSpPr>
                <p:grpSpPr bwMode="auto">
                  <a:xfrm>
                    <a:off x="1614" y="3179"/>
                    <a:ext cx="374" cy="324"/>
                    <a:chOff x="2478" y="3355"/>
                    <a:chExt cx="814" cy="644"/>
                  </a:xfrm>
                </p:grpSpPr>
                <p:sp>
                  <p:nvSpPr>
                    <p:cNvPr id="340185" name="Oval 217"/>
                    <p:cNvSpPr>
                      <a:spLocks noChangeArrowheads="1"/>
                    </p:cNvSpPr>
                    <p:nvPr/>
                  </p:nvSpPr>
                  <p:spPr bwMode="auto">
                    <a:xfrm>
                      <a:off x="2244" y="3391"/>
                      <a:ext cx="681"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186" name="Rectangle 218"/>
                    <p:cNvSpPr>
                      <a:spLocks noChangeArrowheads="1"/>
                    </p:cNvSpPr>
                    <p:nvPr/>
                  </p:nvSpPr>
                  <p:spPr bwMode="auto">
                    <a:xfrm>
                      <a:off x="2127" y="3662"/>
                      <a:ext cx="866" cy="39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458" name="Group 219"/>
                  <p:cNvGrpSpPr>
                    <a:grpSpLocks/>
                  </p:cNvGrpSpPr>
                  <p:nvPr/>
                </p:nvGrpSpPr>
                <p:grpSpPr bwMode="auto">
                  <a:xfrm rot="10800000">
                    <a:off x="1878" y="3699"/>
                    <a:ext cx="374" cy="340"/>
                    <a:chOff x="2478" y="3355"/>
                    <a:chExt cx="814" cy="644"/>
                  </a:xfrm>
                </p:grpSpPr>
                <p:sp>
                  <p:nvSpPr>
                    <p:cNvPr id="340188" name="Oval 220"/>
                    <p:cNvSpPr>
                      <a:spLocks noChangeArrowheads="1"/>
                    </p:cNvSpPr>
                    <p:nvPr/>
                  </p:nvSpPr>
                  <p:spPr bwMode="auto">
                    <a:xfrm>
                      <a:off x="3024" y="3401"/>
                      <a:ext cx="464" cy="59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189" name="Rectangle 221"/>
                    <p:cNvSpPr>
                      <a:spLocks noChangeArrowheads="1"/>
                    </p:cNvSpPr>
                    <p:nvPr/>
                  </p:nvSpPr>
                  <p:spPr bwMode="auto">
                    <a:xfrm>
                      <a:off x="2763" y="3664"/>
                      <a:ext cx="743" cy="409"/>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190" name="Line 222"/>
                  <p:cNvSpPr>
                    <a:spLocks noChangeShapeType="1"/>
                  </p:cNvSpPr>
                  <p:nvPr/>
                </p:nvSpPr>
                <p:spPr bwMode="auto">
                  <a:xfrm>
                    <a:off x="1632" y="330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191" name="Line 223"/>
                  <p:cNvSpPr>
                    <a:spLocks noChangeShapeType="1"/>
                  </p:cNvSpPr>
                  <p:nvPr/>
                </p:nvSpPr>
                <p:spPr bwMode="auto">
                  <a:xfrm>
                    <a:off x="1917" y="3311"/>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461" name="Group 224"/>
                  <p:cNvGrpSpPr>
                    <a:grpSpLocks/>
                  </p:cNvGrpSpPr>
                  <p:nvPr/>
                </p:nvGrpSpPr>
                <p:grpSpPr bwMode="auto">
                  <a:xfrm>
                    <a:off x="2142" y="3187"/>
                    <a:ext cx="374" cy="324"/>
                    <a:chOff x="2478" y="3355"/>
                    <a:chExt cx="814" cy="644"/>
                  </a:xfrm>
                </p:grpSpPr>
                <p:sp>
                  <p:nvSpPr>
                    <p:cNvPr id="340193" name="Oval 225"/>
                    <p:cNvSpPr>
                      <a:spLocks noChangeArrowheads="1"/>
                    </p:cNvSpPr>
                    <p:nvPr/>
                  </p:nvSpPr>
                  <p:spPr bwMode="auto">
                    <a:xfrm>
                      <a:off x="2554" y="3306"/>
                      <a:ext cx="464" cy="6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194" name="Rectangle 226"/>
                    <p:cNvSpPr>
                      <a:spLocks noChangeArrowheads="1"/>
                    </p:cNvSpPr>
                    <p:nvPr/>
                  </p:nvSpPr>
                  <p:spPr bwMode="auto">
                    <a:xfrm>
                      <a:off x="2447" y="3617"/>
                      <a:ext cx="804"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462" name="Group 227"/>
                  <p:cNvGrpSpPr>
                    <a:grpSpLocks/>
                  </p:cNvGrpSpPr>
                  <p:nvPr/>
                </p:nvGrpSpPr>
                <p:grpSpPr bwMode="auto">
                  <a:xfrm rot="10800000">
                    <a:off x="2406" y="3707"/>
                    <a:ext cx="374" cy="340"/>
                    <a:chOff x="2478" y="3355"/>
                    <a:chExt cx="814" cy="644"/>
                  </a:xfrm>
                </p:grpSpPr>
                <p:sp>
                  <p:nvSpPr>
                    <p:cNvPr id="340196" name="Oval 228"/>
                    <p:cNvSpPr>
                      <a:spLocks noChangeArrowheads="1"/>
                    </p:cNvSpPr>
                    <p:nvPr/>
                  </p:nvSpPr>
                  <p:spPr bwMode="auto">
                    <a:xfrm>
                      <a:off x="2690" y="3308"/>
                      <a:ext cx="681" cy="56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197" name="Rectangle 229"/>
                    <p:cNvSpPr>
                      <a:spLocks noChangeArrowheads="1"/>
                    </p:cNvSpPr>
                    <p:nvPr/>
                  </p:nvSpPr>
                  <p:spPr bwMode="auto">
                    <a:xfrm>
                      <a:off x="2718" y="3571"/>
                      <a:ext cx="897" cy="36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198" name="Line 230"/>
                  <p:cNvSpPr>
                    <a:spLocks noChangeShapeType="1"/>
                  </p:cNvSpPr>
                  <p:nvPr/>
                </p:nvSpPr>
                <p:spPr bwMode="auto">
                  <a:xfrm>
                    <a:off x="2185" y="3307"/>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199" name="Line 231"/>
                  <p:cNvSpPr>
                    <a:spLocks noChangeShapeType="1"/>
                  </p:cNvSpPr>
                  <p:nvPr/>
                </p:nvSpPr>
                <p:spPr bwMode="auto">
                  <a:xfrm>
                    <a:off x="2457" y="3322"/>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465" name="Group 232"/>
                  <p:cNvGrpSpPr>
                    <a:grpSpLocks/>
                  </p:cNvGrpSpPr>
                  <p:nvPr/>
                </p:nvGrpSpPr>
                <p:grpSpPr bwMode="auto">
                  <a:xfrm>
                    <a:off x="2670" y="3187"/>
                    <a:ext cx="374" cy="324"/>
                    <a:chOff x="2478" y="3355"/>
                    <a:chExt cx="814" cy="644"/>
                  </a:xfrm>
                </p:grpSpPr>
                <p:sp>
                  <p:nvSpPr>
                    <p:cNvPr id="340201" name="Oval 233"/>
                    <p:cNvSpPr>
                      <a:spLocks noChangeArrowheads="1"/>
                    </p:cNvSpPr>
                    <p:nvPr/>
                  </p:nvSpPr>
                  <p:spPr bwMode="auto">
                    <a:xfrm>
                      <a:off x="2416" y="3328"/>
                      <a:ext cx="557" cy="60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202" name="Rectangle 234"/>
                    <p:cNvSpPr>
                      <a:spLocks noChangeArrowheads="1"/>
                    </p:cNvSpPr>
                    <p:nvPr/>
                  </p:nvSpPr>
                  <p:spPr bwMode="auto">
                    <a:xfrm>
                      <a:off x="2344" y="3592"/>
                      <a:ext cx="712"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466" name="Group 235"/>
                  <p:cNvGrpSpPr>
                    <a:grpSpLocks/>
                  </p:cNvGrpSpPr>
                  <p:nvPr/>
                </p:nvGrpSpPr>
                <p:grpSpPr bwMode="auto">
                  <a:xfrm rot="10800000">
                    <a:off x="2934" y="3707"/>
                    <a:ext cx="374" cy="340"/>
                    <a:chOff x="2478" y="3355"/>
                    <a:chExt cx="814" cy="644"/>
                  </a:xfrm>
                </p:grpSpPr>
                <p:sp>
                  <p:nvSpPr>
                    <p:cNvPr id="340204" name="Oval 236"/>
                    <p:cNvSpPr>
                      <a:spLocks noChangeArrowheads="1"/>
                    </p:cNvSpPr>
                    <p:nvPr/>
                  </p:nvSpPr>
                  <p:spPr bwMode="auto">
                    <a:xfrm>
                      <a:off x="2776" y="3353"/>
                      <a:ext cx="526" cy="54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205" name="Rectangle 237"/>
                    <p:cNvSpPr>
                      <a:spLocks noChangeArrowheads="1"/>
                    </p:cNvSpPr>
                    <p:nvPr/>
                  </p:nvSpPr>
                  <p:spPr bwMode="auto">
                    <a:xfrm>
                      <a:off x="2480" y="3564"/>
                      <a:ext cx="804" cy="37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206" name="Line 238"/>
                  <p:cNvSpPr>
                    <a:spLocks noChangeShapeType="1"/>
                  </p:cNvSpPr>
                  <p:nvPr/>
                </p:nvSpPr>
                <p:spPr bwMode="auto">
                  <a:xfrm>
                    <a:off x="2693" y="331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207" name="Line 239"/>
                  <p:cNvSpPr>
                    <a:spLocks noChangeShapeType="1"/>
                  </p:cNvSpPr>
                  <p:nvPr/>
                </p:nvSpPr>
                <p:spPr bwMode="auto">
                  <a:xfrm>
                    <a:off x="2979" y="3322"/>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0208" name="Line 240"/>
                <p:cNvSpPr>
                  <a:spLocks noChangeShapeType="1"/>
                </p:cNvSpPr>
                <p:nvPr/>
              </p:nvSpPr>
              <p:spPr bwMode="auto">
                <a:xfrm flipH="1" flipV="1">
                  <a:off x="2735" y="3323"/>
                  <a:ext cx="649" cy="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209" name="Rectangle 241"/>
                <p:cNvSpPr>
                  <a:spLocks noChangeArrowheads="1"/>
                </p:cNvSpPr>
                <p:nvPr/>
              </p:nvSpPr>
              <p:spPr bwMode="auto">
                <a:xfrm>
                  <a:off x="4538" y="3864"/>
                  <a:ext cx="324" cy="31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210" name="Line 242"/>
                <p:cNvSpPr>
                  <a:spLocks noChangeShapeType="1"/>
                </p:cNvSpPr>
                <p:nvPr/>
              </p:nvSpPr>
              <p:spPr bwMode="auto">
                <a:xfrm>
                  <a:off x="4544" y="387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211" name="Line 243"/>
                <p:cNvSpPr>
                  <a:spLocks noChangeShapeType="1"/>
                </p:cNvSpPr>
                <p:nvPr/>
              </p:nvSpPr>
              <p:spPr bwMode="auto">
                <a:xfrm flipH="1" flipV="1">
                  <a:off x="4304" y="3798"/>
                  <a:ext cx="246" cy="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212" name="Line 244"/>
                <p:cNvSpPr>
                  <a:spLocks noChangeShapeType="1"/>
                </p:cNvSpPr>
                <p:nvPr/>
              </p:nvSpPr>
              <p:spPr bwMode="auto">
                <a:xfrm flipH="1">
                  <a:off x="3876" y="3792"/>
                  <a:ext cx="448" cy="24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217318" name="Group 245"/>
              <p:cNvGrpSpPr>
                <a:grpSpLocks/>
              </p:cNvGrpSpPr>
              <p:nvPr/>
            </p:nvGrpSpPr>
            <p:grpSpPr bwMode="auto">
              <a:xfrm>
                <a:off x="2123" y="2510"/>
                <a:ext cx="136" cy="150"/>
                <a:chOff x="2516" y="2705"/>
                <a:chExt cx="296" cy="326"/>
              </a:xfrm>
            </p:grpSpPr>
            <p:sp>
              <p:nvSpPr>
                <p:cNvPr id="340214" name="Rectangle 246"/>
                <p:cNvSpPr>
                  <a:spLocks noChangeArrowheads="1"/>
                </p:cNvSpPr>
                <p:nvPr/>
              </p:nvSpPr>
              <p:spPr bwMode="auto">
                <a:xfrm>
                  <a:off x="2516" y="2705"/>
                  <a:ext cx="222" cy="20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215" name="Line 247"/>
                <p:cNvSpPr>
                  <a:spLocks noChangeShapeType="1"/>
                </p:cNvSpPr>
                <p:nvPr/>
              </p:nvSpPr>
              <p:spPr bwMode="auto">
                <a:xfrm>
                  <a:off x="2639" y="2902"/>
                  <a:ext cx="174"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217319" name="Group 248"/>
              <p:cNvGrpSpPr>
                <a:grpSpLocks/>
              </p:cNvGrpSpPr>
              <p:nvPr/>
            </p:nvGrpSpPr>
            <p:grpSpPr bwMode="auto">
              <a:xfrm rot="-5400000">
                <a:off x="2510" y="2357"/>
                <a:ext cx="137" cy="151"/>
                <a:chOff x="2516" y="2705"/>
                <a:chExt cx="296" cy="326"/>
              </a:xfrm>
            </p:grpSpPr>
            <p:sp>
              <p:nvSpPr>
                <p:cNvPr id="340217" name="Rectangle 249"/>
                <p:cNvSpPr>
                  <a:spLocks noChangeArrowheads="1"/>
                </p:cNvSpPr>
                <p:nvPr/>
              </p:nvSpPr>
              <p:spPr bwMode="auto">
                <a:xfrm>
                  <a:off x="2536" y="2685"/>
                  <a:ext cx="220" cy="20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218" name="Line 250"/>
                <p:cNvSpPr>
                  <a:spLocks noChangeShapeType="1"/>
                </p:cNvSpPr>
                <p:nvPr/>
              </p:nvSpPr>
              <p:spPr bwMode="auto">
                <a:xfrm>
                  <a:off x="2677" y="2902"/>
                  <a:ext cx="174"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217320" name="Group 251"/>
              <p:cNvGrpSpPr>
                <a:grpSpLocks/>
              </p:cNvGrpSpPr>
              <p:nvPr/>
            </p:nvGrpSpPr>
            <p:grpSpPr bwMode="auto">
              <a:xfrm rot="5400000">
                <a:off x="1941" y="2161"/>
                <a:ext cx="137" cy="150"/>
                <a:chOff x="2516" y="2705"/>
                <a:chExt cx="296" cy="326"/>
              </a:xfrm>
            </p:grpSpPr>
            <p:sp>
              <p:nvSpPr>
                <p:cNvPr id="340220" name="Rectangle 252"/>
                <p:cNvSpPr>
                  <a:spLocks noChangeArrowheads="1"/>
                </p:cNvSpPr>
                <p:nvPr/>
              </p:nvSpPr>
              <p:spPr bwMode="auto">
                <a:xfrm>
                  <a:off x="2495" y="2716"/>
                  <a:ext cx="220" cy="2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221" name="Line 253"/>
                <p:cNvSpPr>
                  <a:spLocks noChangeShapeType="1"/>
                </p:cNvSpPr>
                <p:nvPr/>
              </p:nvSpPr>
              <p:spPr bwMode="auto">
                <a:xfrm>
                  <a:off x="2617" y="2921"/>
                  <a:ext cx="161" cy="13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217321" name="Group 254"/>
              <p:cNvGrpSpPr>
                <a:grpSpLocks/>
              </p:cNvGrpSpPr>
              <p:nvPr/>
            </p:nvGrpSpPr>
            <p:grpSpPr bwMode="auto">
              <a:xfrm rot="10800000">
                <a:off x="2333" y="2005"/>
                <a:ext cx="136" cy="150"/>
                <a:chOff x="2516" y="2705"/>
                <a:chExt cx="296" cy="326"/>
              </a:xfrm>
            </p:grpSpPr>
            <p:sp>
              <p:nvSpPr>
                <p:cNvPr id="340223" name="Rectangle 255"/>
                <p:cNvSpPr>
                  <a:spLocks noChangeArrowheads="1"/>
                </p:cNvSpPr>
                <p:nvPr/>
              </p:nvSpPr>
              <p:spPr bwMode="auto">
                <a:xfrm>
                  <a:off x="2537" y="2725"/>
                  <a:ext cx="219" cy="20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224" name="Line 256"/>
                <p:cNvSpPr>
                  <a:spLocks noChangeShapeType="1"/>
                </p:cNvSpPr>
                <p:nvPr/>
              </p:nvSpPr>
              <p:spPr bwMode="auto">
                <a:xfrm>
                  <a:off x="2660" y="2923"/>
                  <a:ext cx="171"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217322" name="Group 257"/>
              <p:cNvGrpSpPr>
                <a:grpSpLocks/>
              </p:cNvGrpSpPr>
              <p:nvPr/>
            </p:nvGrpSpPr>
            <p:grpSpPr bwMode="auto">
              <a:xfrm rot="5400000">
                <a:off x="1474" y="2352"/>
                <a:ext cx="515" cy="259"/>
                <a:chOff x="2736" y="3156"/>
                <a:chExt cx="2128" cy="1027"/>
              </a:xfrm>
            </p:grpSpPr>
            <p:grpSp>
              <p:nvGrpSpPr>
                <p:cNvPr id="217401" name="Group 258"/>
                <p:cNvGrpSpPr>
                  <a:grpSpLocks/>
                </p:cNvGrpSpPr>
                <p:nvPr/>
              </p:nvGrpSpPr>
              <p:grpSpPr bwMode="auto">
                <a:xfrm rot="3638600">
                  <a:off x="3409" y="3117"/>
                  <a:ext cx="940" cy="1018"/>
                  <a:chOff x="1086" y="3179"/>
                  <a:chExt cx="2222" cy="868"/>
                </a:xfrm>
              </p:grpSpPr>
              <p:grpSp>
                <p:nvGrpSpPr>
                  <p:cNvPr id="217407" name="Group 259"/>
                  <p:cNvGrpSpPr>
                    <a:grpSpLocks/>
                  </p:cNvGrpSpPr>
                  <p:nvPr/>
                </p:nvGrpSpPr>
                <p:grpSpPr bwMode="auto">
                  <a:xfrm>
                    <a:off x="1086" y="3179"/>
                    <a:ext cx="374" cy="324"/>
                    <a:chOff x="2478" y="3355"/>
                    <a:chExt cx="814" cy="644"/>
                  </a:xfrm>
                </p:grpSpPr>
                <p:sp>
                  <p:nvSpPr>
                    <p:cNvPr id="340228" name="Oval 260"/>
                    <p:cNvSpPr>
                      <a:spLocks noChangeArrowheads="1"/>
                    </p:cNvSpPr>
                    <p:nvPr/>
                  </p:nvSpPr>
                  <p:spPr bwMode="auto">
                    <a:xfrm>
                      <a:off x="2711" y="3577"/>
                      <a:ext cx="480" cy="542"/>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229" name="Rectangle 261"/>
                    <p:cNvSpPr>
                      <a:spLocks noChangeArrowheads="1"/>
                    </p:cNvSpPr>
                    <p:nvPr/>
                  </p:nvSpPr>
                  <p:spPr bwMode="auto">
                    <a:xfrm>
                      <a:off x="2529" y="3844"/>
                      <a:ext cx="705" cy="37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408" name="Group 262"/>
                  <p:cNvGrpSpPr>
                    <a:grpSpLocks/>
                  </p:cNvGrpSpPr>
                  <p:nvPr/>
                </p:nvGrpSpPr>
                <p:grpSpPr bwMode="auto">
                  <a:xfrm rot="10800000">
                    <a:off x="1350" y="3699"/>
                    <a:ext cx="374" cy="340"/>
                    <a:chOff x="2478" y="3355"/>
                    <a:chExt cx="814" cy="644"/>
                  </a:xfrm>
                </p:grpSpPr>
                <p:sp>
                  <p:nvSpPr>
                    <p:cNvPr id="340231" name="Oval 263"/>
                    <p:cNvSpPr>
                      <a:spLocks noChangeArrowheads="1"/>
                    </p:cNvSpPr>
                    <p:nvPr/>
                  </p:nvSpPr>
                  <p:spPr bwMode="auto">
                    <a:xfrm>
                      <a:off x="2454" y="3211"/>
                      <a:ext cx="512"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232" name="Rectangle 264"/>
                    <p:cNvSpPr>
                      <a:spLocks noChangeArrowheads="1"/>
                    </p:cNvSpPr>
                    <p:nvPr/>
                  </p:nvSpPr>
                  <p:spPr bwMode="auto">
                    <a:xfrm>
                      <a:off x="2322" y="3475"/>
                      <a:ext cx="769" cy="39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233" name="Line 265"/>
                  <p:cNvSpPr>
                    <a:spLocks noChangeShapeType="1"/>
                  </p:cNvSpPr>
                  <p:nvPr/>
                </p:nvSpPr>
                <p:spPr bwMode="auto">
                  <a:xfrm>
                    <a:off x="1077" y="3401"/>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234" name="Line 266"/>
                  <p:cNvSpPr>
                    <a:spLocks noChangeShapeType="1"/>
                  </p:cNvSpPr>
                  <p:nvPr/>
                </p:nvSpPr>
                <p:spPr bwMode="auto">
                  <a:xfrm>
                    <a:off x="1360" y="3390"/>
                    <a:ext cx="0" cy="55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411" name="Group 267"/>
                  <p:cNvGrpSpPr>
                    <a:grpSpLocks/>
                  </p:cNvGrpSpPr>
                  <p:nvPr/>
                </p:nvGrpSpPr>
                <p:grpSpPr bwMode="auto">
                  <a:xfrm>
                    <a:off x="1614" y="3179"/>
                    <a:ext cx="374" cy="324"/>
                    <a:chOff x="2478" y="3355"/>
                    <a:chExt cx="814" cy="644"/>
                  </a:xfrm>
                </p:grpSpPr>
                <p:sp>
                  <p:nvSpPr>
                    <p:cNvPr id="340236" name="Oval 268"/>
                    <p:cNvSpPr>
                      <a:spLocks noChangeArrowheads="1"/>
                    </p:cNvSpPr>
                    <p:nvPr/>
                  </p:nvSpPr>
                  <p:spPr bwMode="auto">
                    <a:xfrm>
                      <a:off x="2693" y="3543"/>
                      <a:ext cx="480" cy="531"/>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237" name="Rectangle 269"/>
                    <p:cNvSpPr>
                      <a:spLocks noChangeArrowheads="1"/>
                    </p:cNvSpPr>
                    <p:nvPr/>
                  </p:nvSpPr>
                  <p:spPr bwMode="auto">
                    <a:xfrm>
                      <a:off x="2565" y="3794"/>
                      <a:ext cx="673" cy="37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412" name="Group 270"/>
                  <p:cNvGrpSpPr>
                    <a:grpSpLocks/>
                  </p:cNvGrpSpPr>
                  <p:nvPr/>
                </p:nvGrpSpPr>
                <p:grpSpPr bwMode="auto">
                  <a:xfrm rot="10800000">
                    <a:off x="1878" y="3699"/>
                    <a:ext cx="374" cy="340"/>
                    <a:chOff x="2478" y="3355"/>
                    <a:chExt cx="814" cy="644"/>
                  </a:xfrm>
                </p:grpSpPr>
                <p:sp>
                  <p:nvSpPr>
                    <p:cNvPr id="340239" name="Oval 271"/>
                    <p:cNvSpPr>
                      <a:spLocks noChangeArrowheads="1"/>
                    </p:cNvSpPr>
                    <p:nvPr/>
                  </p:nvSpPr>
                  <p:spPr bwMode="auto">
                    <a:xfrm>
                      <a:off x="2612" y="3184"/>
                      <a:ext cx="480" cy="59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240" name="Rectangle 272"/>
                    <p:cNvSpPr>
                      <a:spLocks noChangeArrowheads="1"/>
                    </p:cNvSpPr>
                    <p:nvPr/>
                  </p:nvSpPr>
                  <p:spPr bwMode="auto">
                    <a:xfrm>
                      <a:off x="2468" y="3452"/>
                      <a:ext cx="673" cy="40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241" name="Line 273"/>
                  <p:cNvSpPr>
                    <a:spLocks noChangeShapeType="1"/>
                  </p:cNvSpPr>
                  <p:nvPr/>
                </p:nvSpPr>
                <p:spPr bwMode="auto">
                  <a:xfrm>
                    <a:off x="1610" y="3406"/>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242" name="Line 274"/>
                  <p:cNvSpPr>
                    <a:spLocks noChangeShapeType="1"/>
                  </p:cNvSpPr>
                  <p:nvPr/>
                </p:nvSpPr>
                <p:spPr bwMode="auto">
                  <a:xfrm>
                    <a:off x="1873" y="3411"/>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415" name="Group 275"/>
                  <p:cNvGrpSpPr>
                    <a:grpSpLocks/>
                  </p:cNvGrpSpPr>
                  <p:nvPr/>
                </p:nvGrpSpPr>
                <p:grpSpPr bwMode="auto">
                  <a:xfrm>
                    <a:off x="2142" y="3187"/>
                    <a:ext cx="374" cy="324"/>
                    <a:chOff x="2478" y="3355"/>
                    <a:chExt cx="814" cy="644"/>
                  </a:xfrm>
                </p:grpSpPr>
                <p:sp>
                  <p:nvSpPr>
                    <p:cNvPr id="340244" name="Oval 276"/>
                    <p:cNvSpPr>
                      <a:spLocks noChangeArrowheads="1"/>
                    </p:cNvSpPr>
                    <p:nvPr/>
                  </p:nvSpPr>
                  <p:spPr bwMode="auto">
                    <a:xfrm>
                      <a:off x="2602" y="3501"/>
                      <a:ext cx="512" cy="59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245" name="Rectangle 277"/>
                    <p:cNvSpPr>
                      <a:spLocks noChangeArrowheads="1"/>
                    </p:cNvSpPr>
                    <p:nvPr/>
                  </p:nvSpPr>
                  <p:spPr bwMode="auto">
                    <a:xfrm>
                      <a:off x="2563" y="3762"/>
                      <a:ext cx="673" cy="393"/>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416" name="Group 278"/>
                  <p:cNvGrpSpPr>
                    <a:grpSpLocks/>
                  </p:cNvGrpSpPr>
                  <p:nvPr/>
                </p:nvGrpSpPr>
                <p:grpSpPr bwMode="auto">
                  <a:xfrm rot="10800000">
                    <a:off x="2406" y="3707"/>
                    <a:ext cx="374" cy="340"/>
                    <a:chOff x="2478" y="3355"/>
                    <a:chExt cx="814" cy="644"/>
                  </a:xfrm>
                </p:grpSpPr>
                <p:sp>
                  <p:nvSpPr>
                    <p:cNvPr id="340247" name="Oval 279"/>
                    <p:cNvSpPr>
                      <a:spLocks noChangeArrowheads="1"/>
                    </p:cNvSpPr>
                    <p:nvPr/>
                  </p:nvSpPr>
                  <p:spPr bwMode="auto">
                    <a:xfrm>
                      <a:off x="2404" y="3112"/>
                      <a:ext cx="544" cy="56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248" name="Rectangle 280"/>
                    <p:cNvSpPr>
                      <a:spLocks noChangeArrowheads="1"/>
                    </p:cNvSpPr>
                    <p:nvPr/>
                  </p:nvSpPr>
                  <p:spPr bwMode="auto">
                    <a:xfrm>
                      <a:off x="2322" y="3393"/>
                      <a:ext cx="769" cy="36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249" name="Line 281"/>
                  <p:cNvSpPr>
                    <a:spLocks noChangeShapeType="1"/>
                  </p:cNvSpPr>
                  <p:nvPr/>
                </p:nvSpPr>
                <p:spPr bwMode="auto">
                  <a:xfrm>
                    <a:off x="2131" y="3408"/>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250" name="Line 282"/>
                  <p:cNvSpPr>
                    <a:spLocks noChangeShapeType="1"/>
                  </p:cNvSpPr>
                  <p:nvPr/>
                </p:nvSpPr>
                <p:spPr bwMode="auto">
                  <a:xfrm>
                    <a:off x="2412" y="3404"/>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419" name="Group 283"/>
                  <p:cNvGrpSpPr>
                    <a:grpSpLocks/>
                  </p:cNvGrpSpPr>
                  <p:nvPr/>
                </p:nvGrpSpPr>
                <p:grpSpPr bwMode="auto">
                  <a:xfrm>
                    <a:off x="2670" y="3187"/>
                    <a:ext cx="374" cy="324"/>
                    <a:chOff x="2478" y="3355"/>
                    <a:chExt cx="814" cy="644"/>
                  </a:xfrm>
                </p:grpSpPr>
                <p:sp>
                  <p:nvSpPr>
                    <p:cNvPr id="340252" name="Oval 284"/>
                    <p:cNvSpPr>
                      <a:spLocks noChangeArrowheads="1"/>
                    </p:cNvSpPr>
                    <p:nvPr/>
                  </p:nvSpPr>
                  <p:spPr bwMode="auto">
                    <a:xfrm>
                      <a:off x="2766" y="3599"/>
                      <a:ext cx="512" cy="58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253" name="Rectangle 285"/>
                    <p:cNvSpPr>
                      <a:spLocks noChangeArrowheads="1"/>
                    </p:cNvSpPr>
                    <p:nvPr/>
                  </p:nvSpPr>
                  <p:spPr bwMode="auto">
                    <a:xfrm>
                      <a:off x="2607" y="3820"/>
                      <a:ext cx="737" cy="393"/>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420" name="Group 286"/>
                  <p:cNvGrpSpPr>
                    <a:grpSpLocks/>
                  </p:cNvGrpSpPr>
                  <p:nvPr/>
                </p:nvGrpSpPr>
                <p:grpSpPr bwMode="auto">
                  <a:xfrm rot="10800000">
                    <a:off x="2934" y="3707"/>
                    <a:ext cx="374" cy="340"/>
                    <a:chOff x="2478" y="3355"/>
                    <a:chExt cx="814" cy="644"/>
                  </a:xfrm>
                </p:grpSpPr>
                <p:sp>
                  <p:nvSpPr>
                    <p:cNvPr id="340255" name="Oval 287"/>
                    <p:cNvSpPr>
                      <a:spLocks noChangeArrowheads="1"/>
                    </p:cNvSpPr>
                    <p:nvPr/>
                  </p:nvSpPr>
                  <p:spPr bwMode="auto">
                    <a:xfrm>
                      <a:off x="2424" y="3172"/>
                      <a:ext cx="512" cy="5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256" name="Rectangle 288"/>
                    <p:cNvSpPr>
                      <a:spLocks noChangeArrowheads="1"/>
                    </p:cNvSpPr>
                    <p:nvPr/>
                  </p:nvSpPr>
                  <p:spPr bwMode="auto">
                    <a:xfrm>
                      <a:off x="2276" y="3435"/>
                      <a:ext cx="769" cy="34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257" name="Line 289"/>
                  <p:cNvSpPr>
                    <a:spLocks noChangeShapeType="1"/>
                  </p:cNvSpPr>
                  <p:nvPr/>
                </p:nvSpPr>
                <p:spPr bwMode="auto">
                  <a:xfrm>
                    <a:off x="2703" y="3390"/>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258" name="Line 290"/>
                  <p:cNvSpPr>
                    <a:spLocks noChangeShapeType="1"/>
                  </p:cNvSpPr>
                  <p:nvPr/>
                </p:nvSpPr>
                <p:spPr bwMode="auto">
                  <a:xfrm>
                    <a:off x="2928" y="3386"/>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0259" name="Line 291"/>
                <p:cNvSpPr>
                  <a:spLocks noChangeShapeType="1"/>
                </p:cNvSpPr>
                <p:nvPr/>
              </p:nvSpPr>
              <p:spPr bwMode="auto">
                <a:xfrm flipH="1" flipV="1">
                  <a:off x="2733" y="3324"/>
                  <a:ext cx="620" cy="6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260" name="Rectangle 292"/>
                <p:cNvSpPr>
                  <a:spLocks noChangeArrowheads="1"/>
                </p:cNvSpPr>
                <p:nvPr/>
              </p:nvSpPr>
              <p:spPr bwMode="auto">
                <a:xfrm>
                  <a:off x="4500" y="3903"/>
                  <a:ext cx="326" cy="31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261" name="Line 293"/>
                <p:cNvSpPr>
                  <a:spLocks noChangeShapeType="1"/>
                </p:cNvSpPr>
                <p:nvPr/>
              </p:nvSpPr>
              <p:spPr bwMode="auto">
                <a:xfrm>
                  <a:off x="4513" y="3872"/>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262" name="Line 294"/>
                <p:cNvSpPr>
                  <a:spLocks noChangeShapeType="1"/>
                </p:cNvSpPr>
                <p:nvPr/>
              </p:nvSpPr>
              <p:spPr bwMode="auto">
                <a:xfrm flipH="1" flipV="1">
                  <a:off x="4268" y="3797"/>
                  <a:ext cx="244" cy="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263" name="Line 295"/>
                <p:cNvSpPr>
                  <a:spLocks noChangeShapeType="1"/>
                </p:cNvSpPr>
                <p:nvPr/>
              </p:nvSpPr>
              <p:spPr bwMode="auto">
                <a:xfrm flipH="1">
                  <a:off x="3842" y="3834"/>
                  <a:ext cx="445" cy="24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217323" name="Group 296"/>
              <p:cNvGrpSpPr>
                <a:grpSpLocks/>
              </p:cNvGrpSpPr>
              <p:nvPr/>
            </p:nvGrpSpPr>
            <p:grpSpPr bwMode="auto">
              <a:xfrm rot="10800000">
                <a:off x="1864" y="1656"/>
                <a:ext cx="515" cy="259"/>
                <a:chOff x="2736" y="3156"/>
                <a:chExt cx="2128" cy="1027"/>
              </a:xfrm>
            </p:grpSpPr>
            <p:grpSp>
              <p:nvGrpSpPr>
                <p:cNvPr id="217363" name="Group 297"/>
                <p:cNvGrpSpPr>
                  <a:grpSpLocks/>
                </p:cNvGrpSpPr>
                <p:nvPr/>
              </p:nvGrpSpPr>
              <p:grpSpPr bwMode="auto">
                <a:xfrm rot="3638600">
                  <a:off x="3409" y="3117"/>
                  <a:ext cx="940" cy="1018"/>
                  <a:chOff x="1086" y="3179"/>
                  <a:chExt cx="2222" cy="868"/>
                </a:xfrm>
              </p:grpSpPr>
              <p:grpSp>
                <p:nvGrpSpPr>
                  <p:cNvPr id="217369" name="Group 298"/>
                  <p:cNvGrpSpPr>
                    <a:grpSpLocks/>
                  </p:cNvGrpSpPr>
                  <p:nvPr/>
                </p:nvGrpSpPr>
                <p:grpSpPr bwMode="auto">
                  <a:xfrm>
                    <a:off x="1086" y="3179"/>
                    <a:ext cx="374" cy="324"/>
                    <a:chOff x="2478" y="3355"/>
                    <a:chExt cx="814" cy="644"/>
                  </a:xfrm>
                </p:grpSpPr>
                <p:sp>
                  <p:nvSpPr>
                    <p:cNvPr id="340267" name="Oval 299"/>
                    <p:cNvSpPr>
                      <a:spLocks noChangeArrowheads="1"/>
                    </p:cNvSpPr>
                    <p:nvPr/>
                  </p:nvSpPr>
                  <p:spPr bwMode="auto">
                    <a:xfrm>
                      <a:off x="2970" y="3204"/>
                      <a:ext cx="557"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268" name="Rectangle 300"/>
                    <p:cNvSpPr>
                      <a:spLocks noChangeArrowheads="1"/>
                    </p:cNvSpPr>
                    <p:nvPr/>
                  </p:nvSpPr>
                  <p:spPr bwMode="auto">
                    <a:xfrm>
                      <a:off x="2879" y="3483"/>
                      <a:ext cx="773" cy="39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370" name="Group 301"/>
                  <p:cNvGrpSpPr>
                    <a:grpSpLocks/>
                  </p:cNvGrpSpPr>
                  <p:nvPr/>
                </p:nvGrpSpPr>
                <p:grpSpPr bwMode="auto">
                  <a:xfrm rot="10800000">
                    <a:off x="1350" y="3699"/>
                    <a:ext cx="374" cy="340"/>
                    <a:chOff x="2478" y="3355"/>
                    <a:chExt cx="814" cy="644"/>
                  </a:xfrm>
                </p:grpSpPr>
                <p:sp>
                  <p:nvSpPr>
                    <p:cNvPr id="340270" name="Oval 302"/>
                    <p:cNvSpPr>
                      <a:spLocks noChangeArrowheads="1"/>
                    </p:cNvSpPr>
                    <p:nvPr/>
                  </p:nvSpPr>
                  <p:spPr bwMode="auto">
                    <a:xfrm>
                      <a:off x="2278" y="3477"/>
                      <a:ext cx="557" cy="60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271" name="Rectangle 303"/>
                    <p:cNvSpPr>
                      <a:spLocks noChangeArrowheads="1"/>
                    </p:cNvSpPr>
                    <p:nvPr/>
                  </p:nvSpPr>
                  <p:spPr bwMode="auto">
                    <a:xfrm>
                      <a:off x="2113" y="3739"/>
                      <a:ext cx="774" cy="38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272" name="Line 304"/>
                  <p:cNvSpPr>
                    <a:spLocks noChangeShapeType="1"/>
                  </p:cNvSpPr>
                  <p:nvPr/>
                </p:nvSpPr>
                <p:spPr bwMode="auto">
                  <a:xfrm>
                    <a:off x="1232" y="3255"/>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273" name="Line 305"/>
                  <p:cNvSpPr>
                    <a:spLocks noChangeShapeType="1"/>
                  </p:cNvSpPr>
                  <p:nvPr/>
                </p:nvSpPr>
                <p:spPr bwMode="auto">
                  <a:xfrm>
                    <a:off x="1487" y="3248"/>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373" name="Group 306"/>
                  <p:cNvGrpSpPr>
                    <a:grpSpLocks/>
                  </p:cNvGrpSpPr>
                  <p:nvPr/>
                </p:nvGrpSpPr>
                <p:grpSpPr bwMode="auto">
                  <a:xfrm>
                    <a:off x="1614" y="3179"/>
                    <a:ext cx="374" cy="324"/>
                    <a:chOff x="2478" y="3355"/>
                    <a:chExt cx="814" cy="644"/>
                  </a:xfrm>
                </p:grpSpPr>
                <p:sp>
                  <p:nvSpPr>
                    <p:cNvPr id="340275" name="Oval 307"/>
                    <p:cNvSpPr>
                      <a:spLocks noChangeArrowheads="1"/>
                    </p:cNvSpPr>
                    <p:nvPr/>
                  </p:nvSpPr>
                  <p:spPr bwMode="auto">
                    <a:xfrm>
                      <a:off x="3140" y="3269"/>
                      <a:ext cx="588"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276" name="Rectangle 308"/>
                    <p:cNvSpPr>
                      <a:spLocks noChangeArrowheads="1"/>
                    </p:cNvSpPr>
                    <p:nvPr/>
                  </p:nvSpPr>
                  <p:spPr bwMode="auto">
                    <a:xfrm>
                      <a:off x="2981" y="3536"/>
                      <a:ext cx="959"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374" name="Group 309"/>
                  <p:cNvGrpSpPr>
                    <a:grpSpLocks/>
                  </p:cNvGrpSpPr>
                  <p:nvPr/>
                </p:nvGrpSpPr>
                <p:grpSpPr bwMode="auto">
                  <a:xfrm rot="10800000">
                    <a:off x="1878" y="3699"/>
                    <a:ext cx="374" cy="340"/>
                    <a:chOff x="2478" y="3355"/>
                    <a:chExt cx="814" cy="644"/>
                  </a:xfrm>
                </p:grpSpPr>
                <p:sp>
                  <p:nvSpPr>
                    <p:cNvPr id="340278" name="Oval 310"/>
                    <p:cNvSpPr>
                      <a:spLocks noChangeArrowheads="1"/>
                    </p:cNvSpPr>
                    <p:nvPr/>
                  </p:nvSpPr>
                  <p:spPr bwMode="auto">
                    <a:xfrm>
                      <a:off x="2237" y="3525"/>
                      <a:ext cx="526" cy="61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279" name="Rectangle 311"/>
                    <p:cNvSpPr>
                      <a:spLocks noChangeArrowheads="1"/>
                    </p:cNvSpPr>
                    <p:nvPr/>
                  </p:nvSpPr>
                  <p:spPr bwMode="auto">
                    <a:xfrm>
                      <a:off x="2182" y="3804"/>
                      <a:ext cx="712" cy="39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280" name="Line 312"/>
                  <p:cNvSpPr>
                    <a:spLocks noChangeShapeType="1"/>
                  </p:cNvSpPr>
                  <p:nvPr/>
                </p:nvSpPr>
                <p:spPr bwMode="auto">
                  <a:xfrm>
                    <a:off x="1773" y="3253"/>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281" name="Line 313"/>
                  <p:cNvSpPr>
                    <a:spLocks noChangeShapeType="1"/>
                  </p:cNvSpPr>
                  <p:nvPr/>
                </p:nvSpPr>
                <p:spPr bwMode="auto">
                  <a:xfrm>
                    <a:off x="2073" y="324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377" name="Group 314"/>
                  <p:cNvGrpSpPr>
                    <a:grpSpLocks/>
                  </p:cNvGrpSpPr>
                  <p:nvPr/>
                </p:nvGrpSpPr>
                <p:grpSpPr bwMode="auto">
                  <a:xfrm>
                    <a:off x="2142" y="3187"/>
                    <a:ext cx="374" cy="324"/>
                    <a:chOff x="2478" y="3355"/>
                    <a:chExt cx="814" cy="644"/>
                  </a:xfrm>
                </p:grpSpPr>
                <p:sp>
                  <p:nvSpPr>
                    <p:cNvPr id="340283" name="Oval 315"/>
                    <p:cNvSpPr>
                      <a:spLocks noChangeArrowheads="1"/>
                    </p:cNvSpPr>
                    <p:nvPr/>
                  </p:nvSpPr>
                  <p:spPr bwMode="auto">
                    <a:xfrm>
                      <a:off x="3190" y="3170"/>
                      <a:ext cx="495" cy="62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284" name="Rectangle 316"/>
                    <p:cNvSpPr>
                      <a:spLocks noChangeArrowheads="1"/>
                    </p:cNvSpPr>
                    <p:nvPr/>
                  </p:nvSpPr>
                  <p:spPr bwMode="auto">
                    <a:xfrm>
                      <a:off x="3125" y="3465"/>
                      <a:ext cx="712"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378" name="Group 317"/>
                  <p:cNvGrpSpPr>
                    <a:grpSpLocks/>
                  </p:cNvGrpSpPr>
                  <p:nvPr/>
                </p:nvGrpSpPr>
                <p:grpSpPr bwMode="auto">
                  <a:xfrm rot="10800000">
                    <a:off x="2406" y="3707"/>
                    <a:ext cx="374" cy="340"/>
                    <a:chOff x="2478" y="3355"/>
                    <a:chExt cx="814" cy="644"/>
                  </a:xfrm>
                </p:grpSpPr>
                <p:sp>
                  <p:nvSpPr>
                    <p:cNvPr id="340286" name="Oval 318"/>
                    <p:cNvSpPr>
                      <a:spLocks noChangeArrowheads="1"/>
                    </p:cNvSpPr>
                    <p:nvPr/>
                  </p:nvSpPr>
                  <p:spPr bwMode="auto">
                    <a:xfrm>
                      <a:off x="1947" y="3446"/>
                      <a:ext cx="712" cy="54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287" name="Rectangle 319"/>
                    <p:cNvSpPr>
                      <a:spLocks noChangeArrowheads="1"/>
                    </p:cNvSpPr>
                    <p:nvPr/>
                  </p:nvSpPr>
                  <p:spPr bwMode="auto">
                    <a:xfrm>
                      <a:off x="1861" y="3668"/>
                      <a:ext cx="959" cy="35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288" name="Line 320"/>
                  <p:cNvSpPr>
                    <a:spLocks noChangeShapeType="1"/>
                  </p:cNvSpPr>
                  <p:nvPr/>
                </p:nvSpPr>
                <p:spPr bwMode="auto">
                  <a:xfrm>
                    <a:off x="2307" y="325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289" name="Line 321"/>
                  <p:cNvSpPr>
                    <a:spLocks noChangeShapeType="1"/>
                  </p:cNvSpPr>
                  <p:nvPr/>
                </p:nvSpPr>
                <p:spPr bwMode="auto">
                  <a:xfrm>
                    <a:off x="2581" y="325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381" name="Group 322"/>
                  <p:cNvGrpSpPr>
                    <a:grpSpLocks/>
                  </p:cNvGrpSpPr>
                  <p:nvPr/>
                </p:nvGrpSpPr>
                <p:grpSpPr bwMode="auto">
                  <a:xfrm>
                    <a:off x="2670" y="3187"/>
                    <a:ext cx="374" cy="324"/>
                    <a:chOff x="2478" y="3355"/>
                    <a:chExt cx="814" cy="644"/>
                  </a:xfrm>
                </p:grpSpPr>
                <p:sp>
                  <p:nvSpPr>
                    <p:cNvPr id="340291" name="Oval 323"/>
                    <p:cNvSpPr>
                      <a:spLocks noChangeArrowheads="1"/>
                    </p:cNvSpPr>
                    <p:nvPr/>
                  </p:nvSpPr>
                  <p:spPr bwMode="auto">
                    <a:xfrm>
                      <a:off x="3177" y="3181"/>
                      <a:ext cx="495" cy="60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292" name="Rectangle 324"/>
                    <p:cNvSpPr>
                      <a:spLocks noChangeArrowheads="1"/>
                    </p:cNvSpPr>
                    <p:nvPr/>
                  </p:nvSpPr>
                  <p:spPr bwMode="auto">
                    <a:xfrm>
                      <a:off x="2983" y="3431"/>
                      <a:ext cx="743" cy="41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382" name="Group 325"/>
                  <p:cNvGrpSpPr>
                    <a:grpSpLocks/>
                  </p:cNvGrpSpPr>
                  <p:nvPr/>
                </p:nvGrpSpPr>
                <p:grpSpPr bwMode="auto">
                  <a:xfrm rot="10800000">
                    <a:off x="2934" y="3707"/>
                    <a:ext cx="374" cy="340"/>
                    <a:chOff x="2478" y="3355"/>
                    <a:chExt cx="814" cy="644"/>
                  </a:xfrm>
                </p:grpSpPr>
                <p:sp>
                  <p:nvSpPr>
                    <p:cNvPr id="340294" name="Oval 326"/>
                    <p:cNvSpPr>
                      <a:spLocks noChangeArrowheads="1"/>
                    </p:cNvSpPr>
                    <p:nvPr/>
                  </p:nvSpPr>
                  <p:spPr bwMode="auto">
                    <a:xfrm>
                      <a:off x="2008" y="3445"/>
                      <a:ext cx="464" cy="55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295" name="Rectangle 327"/>
                    <p:cNvSpPr>
                      <a:spLocks noChangeArrowheads="1"/>
                    </p:cNvSpPr>
                    <p:nvPr/>
                  </p:nvSpPr>
                  <p:spPr bwMode="auto">
                    <a:xfrm>
                      <a:off x="1899" y="3722"/>
                      <a:ext cx="712" cy="36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296" name="Line 328"/>
                  <p:cNvSpPr>
                    <a:spLocks noChangeShapeType="1"/>
                  </p:cNvSpPr>
                  <p:nvPr/>
                </p:nvSpPr>
                <p:spPr bwMode="auto">
                  <a:xfrm>
                    <a:off x="2842" y="325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297" name="Line 329"/>
                  <p:cNvSpPr>
                    <a:spLocks noChangeShapeType="1"/>
                  </p:cNvSpPr>
                  <p:nvPr/>
                </p:nvSpPr>
                <p:spPr bwMode="auto">
                  <a:xfrm>
                    <a:off x="3154" y="3257"/>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0298" name="Line 330"/>
                <p:cNvSpPr>
                  <a:spLocks noChangeShapeType="1"/>
                </p:cNvSpPr>
                <p:nvPr/>
              </p:nvSpPr>
              <p:spPr bwMode="auto">
                <a:xfrm flipH="1" flipV="1">
                  <a:off x="2775" y="3359"/>
                  <a:ext cx="649" cy="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299" name="Rectangle 331"/>
                <p:cNvSpPr>
                  <a:spLocks noChangeArrowheads="1"/>
                </p:cNvSpPr>
                <p:nvPr/>
              </p:nvSpPr>
              <p:spPr bwMode="auto">
                <a:xfrm>
                  <a:off x="4578" y="3900"/>
                  <a:ext cx="324" cy="31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300" name="Line 332"/>
                <p:cNvSpPr>
                  <a:spLocks noChangeShapeType="1"/>
                </p:cNvSpPr>
                <p:nvPr/>
              </p:nvSpPr>
              <p:spPr bwMode="auto">
                <a:xfrm>
                  <a:off x="4584" y="387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301" name="Line 333"/>
                <p:cNvSpPr>
                  <a:spLocks noChangeShapeType="1"/>
                </p:cNvSpPr>
                <p:nvPr/>
              </p:nvSpPr>
              <p:spPr bwMode="auto">
                <a:xfrm flipH="1" flipV="1">
                  <a:off x="4344" y="3798"/>
                  <a:ext cx="246" cy="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302" name="Line 334"/>
                <p:cNvSpPr>
                  <a:spLocks noChangeShapeType="1"/>
                </p:cNvSpPr>
                <p:nvPr/>
              </p:nvSpPr>
              <p:spPr bwMode="auto">
                <a:xfrm flipH="1">
                  <a:off x="3955" y="3828"/>
                  <a:ext cx="448" cy="24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217324" name="Group 335"/>
              <p:cNvGrpSpPr>
                <a:grpSpLocks/>
              </p:cNvGrpSpPr>
              <p:nvPr/>
            </p:nvGrpSpPr>
            <p:grpSpPr bwMode="auto">
              <a:xfrm rot="-5400000">
                <a:off x="2620" y="2010"/>
                <a:ext cx="515" cy="259"/>
                <a:chOff x="2736" y="3156"/>
                <a:chExt cx="2128" cy="1027"/>
              </a:xfrm>
            </p:grpSpPr>
            <p:grpSp>
              <p:nvGrpSpPr>
                <p:cNvPr id="217325" name="Group 336"/>
                <p:cNvGrpSpPr>
                  <a:grpSpLocks/>
                </p:cNvGrpSpPr>
                <p:nvPr/>
              </p:nvGrpSpPr>
              <p:grpSpPr bwMode="auto">
                <a:xfrm rot="3638600">
                  <a:off x="3409" y="3117"/>
                  <a:ext cx="940" cy="1018"/>
                  <a:chOff x="1086" y="3179"/>
                  <a:chExt cx="2222" cy="868"/>
                </a:xfrm>
              </p:grpSpPr>
              <p:grpSp>
                <p:nvGrpSpPr>
                  <p:cNvPr id="217331" name="Group 337"/>
                  <p:cNvGrpSpPr>
                    <a:grpSpLocks/>
                  </p:cNvGrpSpPr>
                  <p:nvPr/>
                </p:nvGrpSpPr>
                <p:grpSpPr bwMode="auto">
                  <a:xfrm>
                    <a:off x="1086" y="3179"/>
                    <a:ext cx="374" cy="324"/>
                    <a:chOff x="2478" y="3355"/>
                    <a:chExt cx="814" cy="644"/>
                  </a:xfrm>
                </p:grpSpPr>
                <p:sp>
                  <p:nvSpPr>
                    <p:cNvPr id="340306" name="Oval 338"/>
                    <p:cNvSpPr>
                      <a:spLocks noChangeArrowheads="1"/>
                    </p:cNvSpPr>
                    <p:nvPr/>
                  </p:nvSpPr>
                  <p:spPr bwMode="auto">
                    <a:xfrm>
                      <a:off x="2549" y="3147"/>
                      <a:ext cx="480" cy="59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307" name="Rectangle 339"/>
                    <p:cNvSpPr>
                      <a:spLocks noChangeArrowheads="1"/>
                    </p:cNvSpPr>
                    <p:nvPr/>
                  </p:nvSpPr>
                  <p:spPr bwMode="auto">
                    <a:xfrm>
                      <a:off x="2429" y="3419"/>
                      <a:ext cx="673" cy="38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332" name="Group 340"/>
                  <p:cNvGrpSpPr>
                    <a:grpSpLocks/>
                  </p:cNvGrpSpPr>
                  <p:nvPr/>
                </p:nvGrpSpPr>
                <p:grpSpPr bwMode="auto">
                  <a:xfrm rot="10800000">
                    <a:off x="1350" y="3699"/>
                    <a:ext cx="374" cy="340"/>
                    <a:chOff x="2478" y="3355"/>
                    <a:chExt cx="814" cy="644"/>
                  </a:xfrm>
                </p:grpSpPr>
                <p:sp>
                  <p:nvSpPr>
                    <p:cNvPr id="340309" name="Oval 341"/>
                    <p:cNvSpPr>
                      <a:spLocks noChangeArrowheads="1"/>
                    </p:cNvSpPr>
                    <p:nvPr/>
                  </p:nvSpPr>
                  <p:spPr bwMode="auto">
                    <a:xfrm>
                      <a:off x="2583" y="3557"/>
                      <a:ext cx="512" cy="53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310" name="Rectangle 342"/>
                    <p:cNvSpPr>
                      <a:spLocks noChangeArrowheads="1"/>
                    </p:cNvSpPr>
                    <p:nvPr/>
                  </p:nvSpPr>
                  <p:spPr bwMode="auto">
                    <a:xfrm>
                      <a:off x="2535" y="3787"/>
                      <a:ext cx="737" cy="35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311" name="Line 343"/>
                  <p:cNvSpPr>
                    <a:spLocks noChangeShapeType="1"/>
                  </p:cNvSpPr>
                  <p:nvPr/>
                </p:nvSpPr>
                <p:spPr bwMode="auto">
                  <a:xfrm>
                    <a:off x="1080" y="3230"/>
                    <a:ext cx="0" cy="58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312" name="Line 344"/>
                  <p:cNvSpPr>
                    <a:spLocks noChangeShapeType="1"/>
                  </p:cNvSpPr>
                  <p:nvPr/>
                </p:nvSpPr>
                <p:spPr bwMode="auto">
                  <a:xfrm>
                    <a:off x="1354" y="3225"/>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335" name="Group 345"/>
                  <p:cNvGrpSpPr>
                    <a:grpSpLocks/>
                  </p:cNvGrpSpPr>
                  <p:nvPr/>
                </p:nvGrpSpPr>
                <p:grpSpPr bwMode="auto">
                  <a:xfrm>
                    <a:off x="1614" y="3179"/>
                    <a:ext cx="374" cy="324"/>
                    <a:chOff x="2478" y="3355"/>
                    <a:chExt cx="814" cy="644"/>
                  </a:xfrm>
                </p:grpSpPr>
                <p:sp>
                  <p:nvSpPr>
                    <p:cNvPr id="340314" name="Oval 346"/>
                    <p:cNvSpPr>
                      <a:spLocks noChangeArrowheads="1"/>
                    </p:cNvSpPr>
                    <p:nvPr/>
                  </p:nvSpPr>
                  <p:spPr bwMode="auto">
                    <a:xfrm>
                      <a:off x="2566" y="3120"/>
                      <a:ext cx="448" cy="6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315" name="Rectangle 347"/>
                    <p:cNvSpPr>
                      <a:spLocks noChangeArrowheads="1"/>
                    </p:cNvSpPr>
                    <p:nvPr/>
                  </p:nvSpPr>
                  <p:spPr bwMode="auto">
                    <a:xfrm>
                      <a:off x="2405" y="3373"/>
                      <a:ext cx="769" cy="41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336" name="Group 348"/>
                  <p:cNvGrpSpPr>
                    <a:grpSpLocks/>
                  </p:cNvGrpSpPr>
                  <p:nvPr/>
                </p:nvGrpSpPr>
                <p:grpSpPr bwMode="auto">
                  <a:xfrm rot="10800000">
                    <a:off x="1878" y="3699"/>
                    <a:ext cx="374" cy="340"/>
                    <a:chOff x="2478" y="3355"/>
                    <a:chExt cx="814" cy="644"/>
                  </a:xfrm>
                </p:grpSpPr>
                <p:sp>
                  <p:nvSpPr>
                    <p:cNvPr id="340317" name="Oval 349"/>
                    <p:cNvSpPr>
                      <a:spLocks noChangeArrowheads="1"/>
                    </p:cNvSpPr>
                    <p:nvPr/>
                  </p:nvSpPr>
                  <p:spPr bwMode="auto">
                    <a:xfrm>
                      <a:off x="2631" y="3525"/>
                      <a:ext cx="512" cy="55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318" name="Rectangle 350"/>
                    <p:cNvSpPr>
                      <a:spLocks noChangeArrowheads="1"/>
                    </p:cNvSpPr>
                    <p:nvPr/>
                  </p:nvSpPr>
                  <p:spPr bwMode="auto">
                    <a:xfrm>
                      <a:off x="2535" y="3794"/>
                      <a:ext cx="769" cy="35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319" name="Line 351"/>
                  <p:cNvSpPr>
                    <a:spLocks noChangeShapeType="1"/>
                  </p:cNvSpPr>
                  <p:nvPr/>
                </p:nvSpPr>
                <p:spPr bwMode="auto">
                  <a:xfrm>
                    <a:off x="1628" y="3226"/>
                    <a:ext cx="0" cy="58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320" name="Line 352"/>
                  <p:cNvSpPr>
                    <a:spLocks noChangeShapeType="1"/>
                  </p:cNvSpPr>
                  <p:nvPr/>
                </p:nvSpPr>
                <p:spPr bwMode="auto">
                  <a:xfrm>
                    <a:off x="1861" y="3225"/>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339" name="Group 353"/>
                  <p:cNvGrpSpPr>
                    <a:grpSpLocks/>
                  </p:cNvGrpSpPr>
                  <p:nvPr/>
                </p:nvGrpSpPr>
                <p:grpSpPr bwMode="auto">
                  <a:xfrm>
                    <a:off x="2142" y="3187"/>
                    <a:ext cx="374" cy="324"/>
                    <a:chOff x="2478" y="3355"/>
                    <a:chExt cx="814" cy="644"/>
                  </a:xfrm>
                </p:grpSpPr>
                <p:sp>
                  <p:nvSpPr>
                    <p:cNvPr id="340322" name="Oval 354"/>
                    <p:cNvSpPr>
                      <a:spLocks noChangeArrowheads="1"/>
                    </p:cNvSpPr>
                    <p:nvPr/>
                  </p:nvSpPr>
                  <p:spPr bwMode="auto">
                    <a:xfrm>
                      <a:off x="2544" y="3203"/>
                      <a:ext cx="480" cy="563"/>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323" name="Rectangle 355"/>
                    <p:cNvSpPr>
                      <a:spLocks noChangeArrowheads="1"/>
                    </p:cNvSpPr>
                    <p:nvPr/>
                  </p:nvSpPr>
                  <p:spPr bwMode="auto">
                    <a:xfrm>
                      <a:off x="2481" y="3465"/>
                      <a:ext cx="705" cy="350"/>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340" name="Group 356"/>
                  <p:cNvGrpSpPr>
                    <a:grpSpLocks/>
                  </p:cNvGrpSpPr>
                  <p:nvPr/>
                </p:nvGrpSpPr>
                <p:grpSpPr bwMode="auto">
                  <a:xfrm rot="10800000">
                    <a:off x="2406" y="3707"/>
                    <a:ext cx="374" cy="340"/>
                    <a:chOff x="2478" y="3355"/>
                    <a:chExt cx="814" cy="644"/>
                  </a:xfrm>
                </p:grpSpPr>
                <p:sp>
                  <p:nvSpPr>
                    <p:cNvPr id="340325" name="Oval 357"/>
                    <p:cNvSpPr>
                      <a:spLocks noChangeArrowheads="1"/>
                    </p:cNvSpPr>
                    <p:nvPr/>
                  </p:nvSpPr>
                  <p:spPr bwMode="auto">
                    <a:xfrm>
                      <a:off x="2637" y="3548"/>
                      <a:ext cx="512"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326" name="Rectangle 358"/>
                    <p:cNvSpPr>
                      <a:spLocks noChangeArrowheads="1"/>
                    </p:cNvSpPr>
                    <p:nvPr/>
                  </p:nvSpPr>
                  <p:spPr bwMode="auto">
                    <a:xfrm>
                      <a:off x="2529" y="3821"/>
                      <a:ext cx="705"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327" name="Line 359"/>
                  <p:cNvSpPr>
                    <a:spLocks noChangeShapeType="1"/>
                  </p:cNvSpPr>
                  <p:nvPr/>
                </p:nvSpPr>
                <p:spPr bwMode="auto">
                  <a:xfrm>
                    <a:off x="2172" y="3240"/>
                    <a:ext cx="0" cy="59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328" name="Line 360"/>
                  <p:cNvSpPr>
                    <a:spLocks noChangeShapeType="1"/>
                  </p:cNvSpPr>
                  <p:nvPr/>
                </p:nvSpPr>
                <p:spPr bwMode="auto">
                  <a:xfrm>
                    <a:off x="2404" y="3226"/>
                    <a:ext cx="0" cy="604"/>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343" name="Group 361"/>
                  <p:cNvGrpSpPr>
                    <a:grpSpLocks/>
                  </p:cNvGrpSpPr>
                  <p:nvPr/>
                </p:nvGrpSpPr>
                <p:grpSpPr bwMode="auto">
                  <a:xfrm>
                    <a:off x="2670" y="3187"/>
                    <a:ext cx="374" cy="324"/>
                    <a:chOff x="2478" y="3355"/>
                    <a:chExt cx="814" cy="644"/>
                  </a:xfrm>
                </p:grpSpPr>
                <p:sp>
                  <p:nvSpPr>
                    <p:cNvPr id="340330" name="Oval 362"/>
                    <p:cNvSpPr>
                      <a:spLocks noChangeArrowheads="1"/>
                    </p:cNvSpPr>
                    <p:nvPr/>
                  </p:nvSpPr>
                  <p:spPr bwMode="auto">
                    <a:xfrm>
                      <a:off x="2488" y="3177"/>
                      <a:ext cx="512" cy="542"/>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331" name="Rectangle 363"/>
                    <p:cNvSpPr>
                      <a:spLocks noChangeArrowheads="1"/>
                    </p:cNvSpPr>
                    <p:nvPr/>
                  </p:nvSpPr>
                  <p:spPr bwMode="auto">
                    <a:xfrm>
                      <a:off x="2429" y="3423"/>
                      <a:ext cx="673" cy="350"/>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344" name="Group 364"/>
                  <p:cNvGrpSpPr>
                    <a:grpSpLocks/>
                  </p:cNvGrpSpPr>
                  <p:nvPr/>
                </p:nvGrpSpPr>
                <p:grpSpPr bwMode="auto">
                  <a:xfrm rot="10800000">
                    <a:off x="2934" y="3707"/>
                    <a:ext cx="374" cy="340"/>
                    <a:chOff x="2478" y="3355"/>
                    <a:chExt cx="814" cy="644"/>
                  </a:xfrm>
                </p:grpSpPr>
                <p:sp>
                  <p:nvSpPr>
                    <p:cNvPr id="340333" name="Oval 365"/>
                    <p:cNvSpPr>
                      <a:spLocks noChangeArrowheads="1"/>
                    </p:cNvSpPr>
                    <p:nvPr/>
                  </p:nvSpPr>
                  <p:spPr bwMode="auto">
                    <a:xfrm>
                      <a:off x="2633" y="3596"/>
                      <a:ext cx="480"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334" name="Rectangle 366"/>
                    <p:cNvSpPr>
                      <a:spLocks noChangeArrowheads="1"/>
                    </p:cNvSpPr>
                    <p:nvPr/>
                  </p:nvSpPr>
                  <p:spPr bwMode="auto">
                    <a:xfrm>
                      <a:off x="2562" y="3863"/>
                      <a:ext cx="769" cy="40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335" name="Line 367"/>
                  <p:cNvSpPr>
                    <a:spLocks noChangeShapeType="1"/>
                  </p:cNvSpPr>
                  <p:nvPr/>
                </p:nvSpPr>
                <p:spPr bwMode="auto">
                  <a:xfrm>
                    <a:off x="2687" y="3234"/>
                    <a:ext cx="0" cy="59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336" name="Line 368"/>
                  <p:cNvSpPr>
                    <a:spLocks noChangeShapeType="1"/>
                  </p:cNvSpPr>
                  <p:nvPr/>
                </p:nvSpPr>
                <p:spPr bwMode="auto">
                  <a:xfrm>
                    <a:off x="2948" y="3232"/>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0337" name="Line 369"/>
                <p:cNvSpPr>
                  <a:spLocks noChangeShapeType="1"/>
                </p:cNvSpPr>
                <p:nvPr/>
              </p:nvSpPr>
              <p:spPr bwMode="auto">
                <a:xfrm flipH="1" flipV="1">
                  <a:off x="2733" y="3287"/>
                  <a:ext cx="652" cy="6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338" name="Rectangle 370"/>
                <p:cNvSpPr>
                  <a:spLocks noChangeArrowheads="1"/>
                </p:cNvSpPr>
                <p:nvPr/>
              </p:nvSpPr>
              <p:spPr bwMode="auto">
                <a:xfrm>
                  <a:off x="4576" y="3866"/>
                  <a:ext cx="326" cy="31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339" name="Line 371"/>
                <p:cNvSpPr>
                  <a:spLocks noChangeShapeType="1"/>
                </p:cNvSpPr>
                <p:nvPr/>
              </p:nvSpPr>
              <p:spPr bwMode="auto">
                <a:xfrm>
                  <a:off x="4582" y="3872"/>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340" name="Line 372"/>
                <p:cNvSpPr>
                  <a:spLocks noChangeShapeType="1"/>
                </p:cNvSpPr>
                <p:nvPr/>
              </p:nvSpPr>
              <p:spPr bwMode="auto">
                <a:xfrm flipH="1" flipV="1">
                  <a:off x="4382" y="3797"/>
                  <a:ext cx="244" cy="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341" name="Line 373"/>
                <p:cNvSpPr>
                  <a:spLocks noChangeShapeType="1"/>
                </p:cNvSpPr>
                <p:nvPr/>
              </p:nvSpPr>
              <p:spPr bwMode="auto">
                <a:xfrm flipH="1">
                  <a:off x="3912" y="3797"/>
                  <a:ext cx="451" cy="24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grpSp>
          <p:nvGrpSpPr>
            <p:cNvPr id="147492" name="Group 374"/>
            <p:cNvGrpSpPr>
              <a:grpSpLocks/>
            </p:cNvGrpSpPr>
            <p:nvPr/>
          </p:nvGrpSpPr>
          <p:grpSpPr bwMode="auto">
            <a:xfrm>
              <a:off x="7562850" y="3967163"/>
              <a:ext cx="1420813" cy="1382712"/>
              <a:chOff x="1602" y="1656"/>
              <a:chExt cx="1405" cy="1321"/>
            </a:xfrm>
          </p:grpSpPr>
          <p:grpSp>
            <p:nvGrpSpPr>
              <p:cNvPr id="217149" name="Group 375"/>
              <p:cNvGrpSpPr>
                <a:grpSpLocks/>
              </p:cNvGrpSpPr>
              <p:nvPr/>
            </p:nvGrpSpPr>
            <p:grpSpPr bwMode="auto">
              <a:xfrm>
                <a:off x="2224" y="2718"/>
                <a:ext cx="515" cy="259"/>
                <a:chOff x="2736" y="3156"/>
                <a:chExt cx="2128" cy="1027"/>
              </a:xfrm>
            </p:grpSpPr>
            <p:grpSp>
              <p:nvGrpSpPr>
                <p:cNvPr id="217279" name="Group 376"/>
                <p:cNvGrpSpPr>
                  <a:grpSpLocks/>
                </p:cNvGrpSpPr>
                <p:nvPr/>
              </p:nvGrpSpPr>
              <p:grpSpPr bwMode="auto">
                <a:xfrm rot="3638600">
                  <a:off x="3409" y="3117"/>
                  <a:ext cx="940" cy="1018"/>
                  <a:chOff x="1086" y="3179"/>
                  <a:chExt cx="2222" cy="868"/>
                </a:xfrm>
              </p:grpSpPr>
              <p:grpSp>
                <p:nvGrpSpPr>
                  <p:cNvPr id="217285" name="Group 377"/>
                  <p:cNvGrpSpPr>
                    <a:grpSpLocks/>
                  </p:cNvGrpSpPr>
                  <p:nvPr/>
                </p:nvGrpSpPr>
                <p:grpSpPr bwMode="auto">
                  <a:xfrm>
                    <a:off x="1086" y="3179"/>
                    <a:ext cx="374" cy="324"/>
                    <a:chOff x="2478" y="3355"/>
                    <a:chExt cx="814" cy="644"/>
                  </a:xfrm>
                </p:grpSpPr>
                <p:sp>
                  <p:nvSpPr>
                    <p:cNvPr id="340346" name="Oval 378"/>
                    <p:cNvSpPr>
                      <a:spLocks noChangeArrowheads="1"/>
                    </p:cNvSpPr>
                    <p:nvPr/>
                  </p:nvSpPr>
                  <p:spPr bwMode="auto">
                    <a:xfrm>
                      <a:off x="2351" y="3369"/>
                      <a:ext cx="526"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347" name="Rectangle 379"/>
                    <p:cNvSpPr>
                      <a:spLocks noChangeArrowheads="1"/>
                    </p:cNvSpPr>
                    <p:nvPr/>
                  </p:nvSpPr>
                  <p:spPr bwMode="auto">
                    <a:xfrm>
                      <a:off x="2168" y="3656"/>
                      <a:ext cx="743"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286" name="Group 380"/>
                  <p:cNvGrpSpPr>
                    <a:grpSpLocks/>
                  </p:cNvGrpSpPr>
                  <p:nvPr/>
                </p:nvGrpSpPr>
                <p:grpSpPr bwMode="auto">
                  <a:xfrm rot="10800000">
                    <a:off x="1350" y="3699"/>
                    <a:ext cx="374" cy="340"/>
                    <a:chOff x="2478" y="3355"/>
                    <a:chExt cx="814" cy="644"/>
                  </a:xfrm>
                </p:grpSpPr>
                <p:sp>
                  <p:nvSpPr>
                    <p:cNvPr id="340349" name="Oval 381"/>
                    <p:cNvSpPr>
                      <a:spLocks noChangeArrowheads="1"/>
                    </p:cNvSpPr>
                    <p:nvPr/>
                  </p:nvSpPr>
                  <p:spPr bwMode="auto">
                    <a:xfrm>
                      <a:off x="2984" y="3327"/>
                      <a:ext cx="495" cy="60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350" name="Rectangle 382"/>
                    <p:cNvSpPr>
                      <a:spLocks noChangeArrowheads="1"/>
                    </p:cNvSpPr>
                    <p:nvPr/>
                  </p:nvSpPr>
                  <p:spPr bwMode="auto">
                    <a:xfrm>
                      <a:off x="2932" y="3631"/>
                      <a:ext cx="650" cy="419"/>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351" name="Line 383"/>
                  <p:cNvSpPr>
                    <a:spLocks noChangeShapeType="1"/>
                  </p:cNvSpPr>
                  <p:nvPr/>
                </p:nvSpPr>
                <p:spPr bwMode="auto">
                  <a:xfrm>
                    <a:off x="1122" y="330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352" name="Line 384"/>
                  <p:cNvSpPr>
                    <a:spLocks noChangeShapeType="1"/>
                  </p:cNvSpPr>
                  <p:nvPr/>
                </p:nvSpPr>
                <p:spPr bwMode="auto">
                  <a:xfrm>
                    <a:off x="1334" y="3298"/>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289" name="Group 385"/>
                  <p:cNvGrpSpPr>
                    <a:grpSpLocks/>
                  </p:cNvGrpSpPr>
                  <p:nvPr/>
                </p:nvGrpSpPr>
                <p:grpSpPr bwMode="auto">
                  <a:xfrm>
                    <a:off x="1614" y="3179"/>
                    <a:ext cx="374" cy="324"/>
                    <a:chOff x="2478" y="3355"/>
                    <a:chExt cx="814" cy="644"/>
                  </a:xfrm>
                </p:grpSpPr>
                <p:sp>
                  <p:nvSpPr>
                    <p:cNvPr id="340354" name="Oval 386"/>
                    <p:cNvSpPr>
                      <a:spLocks noChangeArrowheads="1"/>
                    </p:cNvSpPr>
                    <p:nvPr/>
                  </p:nvSpPr>
                  <p:spPr bwMode="auto">
                    <a:xfrm>
                      <a:off x="2244" y="3391"/>
                      <a:ext cx="681"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355" name="Rectangle 387"/>
                    <p:cNvSpPr>
                      <a:spLocks noChangeArrowheads="1"/>
                    </p:cNvSpPr>
                    <p:nvPr/>
                  </p:nvSpPr>
                  <p:spPr bwMode="auto">
                    <a:xfrm>
                      <a:off x="2127" y="3662"/>
                      <a:ext cx="866" cy="39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290" name="Group 388"/>
                  <p:cNvGrpSpPr>
                    <a:grpSpLocks/>
                  </p:cNvGrpSpPr>
                  <p:nvPr/>
                </p:nvGrpSpPr>
                <p:grpSpPr bwMode="auto">
                  <a:xfrm rot="10800000">
                    <a:off x="1878" y="3699"/>
                    <a:ext cx="374" cy="340"/>
                    <a:chOff x="2478" y="3355"/>
                    <a:chExt cx="814" cy="644"/>
                  </a:xfrm>
                </p:grpSpPr>
                <p:sp>
                  <p:nvSpPr>
                    <p:cNvPr id="340357" name="Oval 389"/>
                    <p:cNvSpPr>
                      <a:spLocks noChangeArrowheads="1"/>
                    </p:cNvSpPr>
                    <p:nvPr/>
                  </p:nvSpPr>
                  <p:spPr bwMode="auto">
                    <a:xfrm>
                      <a:off x="3024" y="3401"/>
                      <a:ext cx="464" cy="59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358" name="Rectangle 390"/>
                    <p:cNvSpPr>
                      <a:spLocks noChangeArrowheads="1"/>
                    </p:cNvSpPr>
                    <p:nvPr/>
                  </p:nvSpPr>
                  <p:spPr bwMode="auto">
                    <a:xfrm>
                      <a:off x="2763" y="3664"/>
                      <a:ext cx="743" cy="409"/>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359" name="Line 391"/>
                  <p:cNvSpPr>
                    <a:spLocks noChangeShapeType="1"/>
                  </p:cNvSpPr>
                  <p:nvPr/>
                </p:nvSpPr>
                <p:spPr bwMode="auto">
                  <a:xfrm>
                    <a:off x="1632" y="330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360" name="Line 392"/>
                  <p:cNvSpPr>
                    <a:spLocks noChangeShapeType="1"/>
                  </p:cNvSpPr>
                  <p:nvPr/>
                </p:nvSpPr>
                <p:spPr bwMode="auto">
                  <a:xfrm>
                    <a:off x="1917" y="3311"/>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293" name="Group 393"/>
                  <p:cNvGrpSpPr>
                    <a:grpSpLocks/>
                  </p:cNvGrpSpPr>
                  <p:nvPr/>
                </p:nvGrpSpPr>
                <p:grpSpPr bwMode="auto">
                  <a:xfrm>
                    <a:off x="2142" y="3187"/>
                    <a:ext cx="374" cy="324"/>
                    <a:chOff x="2478" y="3355"/>
                    <a:chExt cx="814" cy="644"/>
                  </a:xfrm>
                </p:grpSpPr>
                <p:sp>
                  <p:nvSpPr>
                    <p:cNvPr id="340362" name="Oval 394"/>
                    <p:cNvSpPr>
                      <a:spLocks noChangeArrowheads="1"/>
                    </p:cNvSpPr>
                    <p:nvPr/>
                  </p:nvSpPr>
                  <p:spPr bwMode="auto">
                    <a:xfrm>
                      <a:off x="2554" y="3306"/>
                      <a:ext cx="464" cy="6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363" name="Rectangle 395"/>
                    <p:cNvSpPr>
                      <a:spLocks noChangeArrowheads="1"/>
                    </p:cNvSpPr>
                    <p:nvPr/>
                  </p:nvSpPr>
                  <p:spPr bwMode="auto">
                    <a:xfrm>
                      <a:off x="2447" y="3617"/>
                      <a:ext cx="804"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294" name="Group 396"/>
                  <p:cNvGrpSpPr>
                    <a:grpSpLocks/>
                  </p:cNvGrpSpPr>
                  <p:nvPr/>
                </p:nvGrpSpPr>
                <p:grpSpPr bwMode="auto">
                  <a:xfrm rot="10800000">
                    <a:off x="2406" y="3707"/>
                    <a:ext cx="374" cy="340"/>
                    <a:chOff x="2478" y="3355"/>
                    <a:chExt cx="814" cy="644"/>
                  </a:xfrm>
                </p:grpSpPr>
                <p:sp>
                  <p:nvSpPr>
                    <p:cNvPr id="340365" name="Oval 397"/>
                    <p:cNvSpPr>
                      <a:spLocks noChangeArrowheads="1"/>
                    </p:cNvSpPr>
                    <p:nvPr/>
                  </p:nvSpPr>
                  <p:spPr bwMode="auto">
                    <a:xfrm>
                      <a:off x="2690" y="3308"/>
                      <a:ext cx="681" cy="56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366" name="Rectangle 398"/>
                    <p:cNvSpPr>
                      <a:spLocks noChangeArrowheads="1"/>
                    </p:cNvSpPr>
                    <p:nvPr/>
                  </p:nvSpPr>
                  <p:spPr bwMode="auto">
                    <a:xfrm>
                      <a:off x="2718" y="3571"/>
                      <a:ext cx="897" cy="36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367" name="Line 399"/>
                  <p:cNvSpPr>
                    <a:spLocks noChangeShapeType="1"/>
                  </p:cNvSpPr>
                  <p:nvPr/>
                </p:nvSpPr>
                <p:spPr bwMode="auto">
                  <a:xfrm>
                    <a:off x="2185" y="3307"/>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368" name="Line 400"/>
                  <p:cNvSpPr>
                    <a:spLocks noChangeShapeType="1"/>
                  </p:cNvSpPr>
                  <p:nvPr/>
                </p:nvSpPr>
                <p:spPr bwMode="auto">
                  <a:xfrm>
                    <a:off x="2457" y="3322"/>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297" name="Group 401"/>
                  <p:cNvGrpSpPr>
                    <a:grpSpLocks/>
                  </p:cNvGrpSpPr>
                  <p:nvPr/>
                </p:nvGrpSpPr>
                <p:grpSpPr bwMode="auto">
                  <a:xfrm>
                    <a:off x="2670" y="3187"/>
                    <a:ext cx="374" cy="324"/>
                    <a:chOff x="2478" y="3355"/>
                    <a:chExt cx="814" cy="644"/>
                  </a:xfrm>
                </p:grpSpPr>
                <p:sp>
                  <p:nvSpPr>
                    <p:cNvPr id="340370" name="Oval 402"/>
                    <p:cNvSpPr>
                      <a:spLocks noChangeArrowheads="1"/>
                    </p:cNvSpPr>
                    <p:nvPr/>
                  </p:nvSpPr>
                  <p:spPr bwMode="auto">
                    <a:xfrm>
                      <a:off x="2416" y="3328"/>
                      <a:ext cx="557" cy="60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371" name="Rectangle 403"/>
                    <p:cNvSpPr>
                      <a:spLocks noChangeArrowheads="1"/>
                    </p:cNvSpPr>
                    <p:nvPr/>
                  </p:nvSpPr>
                  <p:spPr bwMode="auto">
                    <a:xfrm>
                      <a:off x="2344" y="3592"/>
                      <a:ext cx="712"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298" name="Group 404"/>
                  <p:cNvGrpSpPr>
                    <a:grpSpLocks/>
                  </p:cNvGrpSpPr>
                  <p:nvPr/>
                </p:nvGrpSpPr>
                <p:grpSpPr bwMode="auto">
                  <a:xfrm rot="10800000">
                    <a:off x="2934" y="3707"/>
                    <a:ext cx="374" cy="340"/>
                    <a:chOff x="2478" y="3355"/>
                    <a:chExt cx="814" cy="644"/>
                  </a:xfrm>
                </p:grpSpPr>
                <p:sp>
                  <p:nvSpPr>
                    <p:cNvPr id="340373" name="Oval 405"/>
                    <p:cNvSpPr>
                      <a:spLocks noChangeArrowheads="1"/>
                    </p:cNvSpPr>
                    <p:nvPr/>
                  </p:nvSpPr>
                  <p:spPr bwMode="auto">
                    <a:xfrm>
                      <a:off x="2776" y="3353"/>
                      <a:ext cx="526" cy="54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374" name="Rectangle 406"/>
                    <p:cNvSpPr>
                      <a:spLocks noChangeArrowheads="1"/>
                    </p:cNvSpPr>
                    <p:nvPr/>
                  </p:nvSpPr>
                  <p:spPr bwMode="auto">
                    <a:xfrm>
                      <a:off x="2480" y="3564"/>
                      <a:ext cx="804" cy="37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375" name="Line 407"/>
                  <p:cNvSpPr>
                    <a:spLocks noChangeShapeType="1"/>
                  </p:cNvSpPr>
                  <p:nvPr/>
                </p:nvSpPr>
                <p:spPr bwMode="auto">
                  <a:xfrm>
                    <a:off x="2693" y="331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376" name="Line 408"/>
                  <p:cNvSpPr>
                    <a:spLocks noChangeShapeType="1"/>
                  </p:cNvSpPr>
                  <p:nvPr/>
                </p:nvSpPr>
                <p:spPr bwMode="auto">
                  <a:xfrm>
                    <a:off x="2979" y="3322"/>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0377" name="Line 409"/>
                <p:cNvSpPr>
                  <a:spLocks noChangeShapeType="1"/>
                </p:cNvSpPr>
                <p:nvPr/>
              </p:nvSpPr>
              <p:spPr bwMode="auto">
                <a:xfrm flipH="1" flipV="1">
                  <a:off x="2735" y="3323"/>
                  <a:ext cx="649" cy="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378" name="Rectangle 410"/>
                <p:cNvSpPr>
                  <a:spLocks noChangeArrowheads="1"/>
                </p:cNvSpPr>
                <p:nvPr/>
              </p:nvSpPr>
              <p:spPr bwMode="auto">
                <a:xfrm>
                  <a:off x="4538" y="3864"/>
                  <a:ext cx="324" cy="31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379" name="Line 411"/>
                <p:cNvSpPr>
                  <a:spLocks noChangeShapeType="1"/>
                </p:cNvSpPr>
                <p:nvPr/>
              </p:nvSpPr>
              <p:spPr bwMode="auto">
                <a:xfrm>
                  <a:off x="4544" y="387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380" name="Line 412"/>
                <p:cNvSpPr>
                  <a:spLocks noChangeShapeType="1"/>
                </p:cNvSpPr>
                <p:nvPr/>
              </p:nvSpPr>
              <p:spPr bwMode="auto">
                <a:xfrm flipH="1" flipV="1">
                  <a:off x="4304" y="3798"/>
                  <a:ext cx="246" cy="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381" name="Line 413"/>
                <p:cNvSpPr>
                  <a:spLocks noChangeShapeType="1"/>
                </p:cNvSpPr>
                <p:nvPr/>
              </p:nvSpPr>
              <p:spPr bwMode="auto">
                <a:xfrm flipH="1">
                  <a:off x="3876" y="3792"/>
                  <a:ext cx="448" cy="24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217150" name="Group 414"/>
              <p:cNvGrpSpPr>
                <a:grpSpLocks/>
              </p:cNvGrpSpPr>
              <p:nvPr/>
            </p:nvGrpSpPr>
            <p:grpSpPr bwMode="auto">
              <a:xfrm>
                <a:off x="2123" y="2510"/>
                <a:ext cx="136" cy="150"/>
                <a:chOff x="2516" y="2705"/>
                <a:chExt cx="296" cy="326"/>
              </a:xfrm>
            </p:grpSpPr>
            <p:sp>
              <p:nvSpPr>
                <p:cNvPr id="340383" name="Rectangle 415"/>
                <p:cNvSpPr>
                  <a:spLocks noChangeArrowheads="1"/>
                </p:cNvSpPr>
                <p:nvPr/>
              </p:nvSpPr>
              <p:spPr bwMode="auto">
                <a:xfrm>
                  <a:off x="2516" y="2705"/>
                  <a:ext cx="222" cy="20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384" name="Line 416"/>
                <p:cNvSpPr>
                  <a:spLocks noChangeShapeType="1"/>
                </p:cNvSpPr>
                <p:nvPr/>
              </p:nvSpPr>
              <p:spPr bwMode="auto">
                <a:xfrm>
                  <a:off x="2639" y="2902"/>
                  <a:ext cx="174"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217151" name="Group 417"/>
              <p:cNvGrpSpPr>
                <a:grpSpLocks/>
              </p:cNvGrpSpPr>
              <p:nvPr/>
            </p:nvGrpSpPr>
            <p:grpSpPr bwMode="auto">
              <a:xfrm rot="-5400000">
                <a:off x="2510" y="2357"/>
                <a:ext cx="137" cy="151"/>
                <a:chOff x="2516" y="2705"/>
                <a:chExt cx="296" cy="326"/>
              </a:xfrm>
            </p:grpSpPr>
            <p:sp>
              <p:nvSpPr>
                <p:cNvPr id="340386" name="Rectangle 418"/>
                <p:cNvSpPr>
                  <a:spLocks noChangeArrowheads="1"/>
                </p:cNvSpPr>
                <p:nvPr/>
              </p:nvSpPr>
              <p:spPr bwMode="auto">
                <a:xfrm>
                  <a:off x="2536" y="2685"/>
                  <a:ext cx="220" cy="20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387" name="Line 419"/>
                <p:cNvSpPr>
                  <a:spLocks noChangeShapeType="1"/>
                </p:cNvSpPr>
                <p:nvPr/>
              </p:nvSpPr>
              <p:spPr bwMode="auto">
                <a:xfrm>
                  <a:off x="2677" y="2902"/>
                  <a:ext cx="174"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217152" name="Group 420"/>
              <p:cNvGrpSpPr>
                <a:grpSpLocks/>
              </p:cNvGrpSpPr>
              <p:nvPr/>
            </p:nvGrpSpPr>
            <p:grpSpPr bwMode="auto">
              <a:xfrm rot="5400000">
                <a:off x="1941" y="2161"/>
                <a:ext cx="137" cy="150"/>
                <a:chOff x="2516" y="2705"/>
                <a:chExt cx="296" cy="326"/>
              </a:xfrm>
            </p:grpSpPr>
            <p:sp>
              <p:nvSpPr>
                <p:cNvPr id="340389" name="Rectangle 421"/>
                <p:cNvSpPr>
                  <a:spLocks noChangeArrowheads="1"/>
                </p:cNvSpPr>
                <p:nvPr/>
              </p:nvSpPr>
              <p:spPr bwMode="auto">
                <a:xfrm>
                  <a:off x="2495" y="2716"/>
                  <a:ext cx="220" cy="2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390" name="Line 422"/>
                <p:cNvSpPr>
                  <a:spLocks noChangeShapeType="1"/>
                </p:cNvSpPr>
                <p:nvPr/>
              </p:nvSpPr>
              <p:spPr bwMode="auto">
                <a:xfrm>
                  <a:off x="2617" y="2921"/>
                  <a:ext cx="161" cy="13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217153" name="Group 423"/>
              <p:cNvGrpSpPr>
                <a:grpSpLocks/>
              </p:cNvGrpSpPr>
              <p:nvPr/>
            </p:nvGrpSpPr>
            <p:grpSpPr bwMode="auto">
              <a:xfrm rot="10800000">
                <a:off x="2333" y="2005"/>
                <a:ext cx="136" cy="150"/>
                <a:chOff x="2516" y="2705"/>
                <a:chExt cx="296" cy="326"/>
              </a:xfrm>
            </p:grpSpPr>
            <p:sp>
              <p:nvSpPr>
                <p:cNvPr id="340392" name="Rectangle 424"/>
                <p:cNvSpPr>
                  <a:spLocks noChangeArrowheads="1"/>
                </p:cNvSpPr>
                <p:nvPr/>
              </p:nvSpPr>
              <p:spPr bwMode="auto">
                <a:xfrm>
                  <a:off x="2537" y="2725"/>
                  <a:ext cx="219" cy="20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393" name="Line 425"/>
                <p:cNvSpPr>
                  <a:spLocks noChangeShapeType="1"/>
                </p:cNvSpPr>
                <p:nvPr/>
              </p:nvSpPr>
              <p:spPr bwMode="auto">
                <a:xfrm>
                  <a:off x="2660" y="2923"/>
                  <a:ext cx="171"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217154" name="Group 426"/>
              <p:cNvGrpSpPr>
                <a:grpSpLocks/>
              </p:cNvGrpSpPr>
              <p:nvPr/>
            </p:nvGrpSpPr>
            <p:grpSpPr bwMode="auto">
              <a:xfrm rot="5400000">
                <a:off x="1474" y="2352"/>
                <a:ext cx="515" cy="259"/>
                <a:chOff x="2736" y="3156"/>
                <a:chExt cx="2128" cy="1027"/>
              </a:xfrm>
            </p:grpSpPr>
            <p:grpSp>
              <p:nvGrpSpPr>
                <p:cNvPr id="217233" name="Group 427"/>
                <p:cNvGrpSpPr>
                  <a:grpSpLocks/>
                </p:cNvGrpSpPr>
                <p:nvPr/>
              </p:nvGrpSpPr>
              <p:grpSpPr bwMode="auto">
                <a:xfrm rot="3638600">
                  <a:off x="3409" y="3117"/>
                  <a:ext cx="940" cy="1018"/>
                  <a:chOff x="1086" y="3179"/>
                  <a:chExt cx="2222" cy="868"/>
                </a:xfrm>
              </p:grpSpPr>
              <p:grpSp>
                <p:nvGrpSpPr>
                  <p:cNvPr id="217239" name="Group 428"/>
                  <p:cNvGrpSpPr>
                    <a:grpSpLocks/>
                  </p:cNvGrpSpPr>
                  <p:nvPr/>
                </p:nvGrpSpPr>
                <p:grpSpPr bwMode="auto">
                  <a:xfrm>
                    <a:off x="1086" y="3179"/>
                    <a:ext cx="374" cy="324"/>
                    <a:chOff x="2478" y="3355"/>
                    <a:chExt cx="814" cy="644"/>
                  </a:xfrm>
                </p:grpSpPr>
                <p:sp>
                  <p:nvSpPr>
                    <p:cNvPr id="340397" name="Oval 429"/>
                    <p:cNvSpPr>
                      <a:spLocks noChangeArrowheads="1"/>
                    </p:cNvSpPr>
                    <p:nvPr/>
                  </p:nvSpPr>
                  <p:spPr bwMode="auto">
                    <a:xfrm>
                      <a:off x="2711" y="3577"/>
                      <a:ext cx="480" cy="542"/>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398" name="Rectangle 430"/>
                    <p:cNvSpPr>
                      <a:spLocks noChangeArrowheads="1"/>
                    </p:cNvSpPr>
                    <p:nvPr/>
                  </p:nvSpPr>
                  <p:spPr bwMode="auto">
                    <a:xfrm>
                      <a:off x="2529" y="3844"/>
                      <a:ext cx="705" cy="37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240" name="Group 431"/>
                  <p:cNvGrpSpPr>
                    <a:grpSpLocks/>
                  </p:cNvGrpSpPr>
                  <p:nvPr/>
                </p:nvGrpSpPr>
                <p:grpSpPr bwMode="auto">
                  <a:xfrm rot="10800000">
                    <a:off x="1350" y="3699"/>
                    <a:ext cx="374" cy="340"/>
                    <a:chOff x="2478" y="3355"/>
                    <a:chExt cx="814" cy="644"/>
                  </a:xfrm>
                </p:grpSpPr>
                <p:sp>
                  <p:nvSpPr>
                    <p:cNvPr id="340400" name="Oval 432"/>
                    <p:cNvSpPr>
                      <a:spLocks noChangeArrowheads="1"/>
                    </p:cNvSpPr>
                    <p:nvPr/>
                  </p:nvSpPr>
                  <p:spPr bwMode="auto">
                    <a:xfrm>
                      <a:off x="2454" y="3211"/>
                      <a:ext cx="512"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401" name="Rectangle 433"/>
                    <p:cNvSpPr>
                      <a:spLocks noChangeArrowheads="1"/>
                    </p:cNvSpPr>
                    <p:nvPr/>
                  </p:nvSpPr>
                  <p:spPr bwMode="auto">
                    <a:xfrm>
                      <a:off x="2322" y="3475"/>
                      <a:ext cx="769" cy="39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402" name="Line 434"/>
                  <p:cNvSpPr>
                    <a:spLocks noChangeShapeType="1"/>
                  </p:cNvSpPr>
                  <p:nvPr/>
                </p:nvSpPr>
                <p:spPr bwMode="auto">
                  <a:xfrm>
                    <a:off x="1077" y="3401"/>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403" name="Line 435"/>
                  <p:cNvSpPr>
                    <a:spLocks noChangeShapeType="1"/>
                  </p:cNvSpPr>
                  <p:nvPr/>
                </p:nvSpPr>
                <p:spPr bwMode="auto">
                  <a:xfrm>
                    <a:off x="1360" y="3390"/>
                    <a:ext cx="0" cy="55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243" name="Group 436"/>
                  <p:cNvGrpSpPr>
                    <a:grpSpLocks/>
                  </p:cNvGrpSpPr>
                  <p:nvPr/>
                </p:nvGrpSpPr>
                <p:grpSpPr bwMode="auto">
                  <a:xfrm>
                    <a:off x="1614" y="3179"/>
                    <a:ext cx="374" cy="324"/>
                    <a:chOff x="2478" y="3355"/>
                    <a:chExt cx="814" cy="644"/>
                  </a:xfrm>
                </p:grpSpPr>
                <p:sp>
                  <p:nvSpPr>
                    <p:cNvPr id="340405" name="Oval 437"/>
                    <p:cNvSpPr>
                      <a:spLocks noChangeArrowheads="1"/>
                    </p:cNvSpPr>
                    <p:nvPr/>
                  </p:nvSpPr>
                  <p:spPr bwMode="auto">
                    <a:xfrm>
                      <a:off x="2693" y="3543"/>
                      <a:ext cx="480" cy="531"/>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406" name="Rectangle 438"/>
                    <p:cNvSpPr>
                      <a:spLocks noChangeArrowheads="1"/>
                    </p:cNvSpPr>
                    <p:nvPr/>
                  </p:nvSpPr>
                  <p:spPr bwMode="auto">
                    <a:xfrm>
                      <a:off x="2565" y="3794"/>
                      <a:ext cx="673" cy="37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244" name="Group 439"/>
                  <p:cNvGrpSpPr>
                    <a:grpSpLocks/>
                  </p:cNvGrpSpPr>
                  <p:nvPr/>
                </p:nvGrpSpPr>
                <p:grpSpPr bwMode="auto">
                  <a:xfrm rot="10800000">
                    <a:off x="1878" y="3699"/>
                    <a:ext cx="374" cy="340"/>
                    <a:chOff x="2478" y="3355"/>
                    <a:chExt cx="814" cy="644"/>
                  </a:xfrm>
                </p:grpSpPr>
                <p:sp>
                  <p:nvSpPr>
                    <p:cNvPr id="340408" name="Oval 440"/>
                    <p:cNvSpPr>
                      <a:spLocks noChangeArrowheads="1"/>
                    </p:cNvSpPr>
                    <p:nvPr/>
                  </p:nvSpPr>
                  <p:spPr bwMode="auto">
                    <a:xfrm>
                      <a:off x="2612" y="3184"/>
                      <a:ext cx="480" cy="59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409" name="Rectangle 441"/>
                    <p:cNvSpPr>
                      <a:spLocks noChangeArrowheads="1"/>
                    </p:cNvSpPr>
                    <p:nvPr/>
                  </p:nvSpPr>
                  <p:spPr bwMode="auto">
                    <a:xfrm>
                      <a:off x="2468" y="3452"/>
                      <a:ext cx="673" cy="40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410" name="Line 442"/>
                  <p:cNvSpPr>
                    <a:spLocks noChangeShapeType="1"/>
                  </p:cNvSpPr>
                  <p:nvPr/>
                </p:nvSpPr>
                <p:spPr bwMode="auto">
                  <a:xfrm>
                    <a:off x="1610" y="3406"/>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411" name="Line 443"/>
                  <p:cNvSpPr>
                    <a:spLocks noChangeShapeType="1"/>
                  </p:cNvSpPr>
                  <p:nvPr/>
                </p:nvSpPr>
                <p:spPr bwMode="auto">
                  <a:xfrm>
                    <a:off x="1873" y="3411"/>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247" name="Group 444"/>
                  <p:cNvGrpSpPr>
                    <a:grpSpLocks/>
                  </p:cNvGrpSpPr>
                  <p:nvPr/>
                </p:nvGrpSpPr>
                <p:grpSpPr bwMode="auto">
                  <a:xfrm>
                    <a:off x="2142" y="3187"/>
                    <a:ext cx="374" cy="324"/>
                    <a:chOff x="2478" y="3355"/>
                    <a:chExt cx="814" cy="644"/>
                  </a:xfrm>
                </p:grpSpPr>
                <p:sp>
                  <p:nvSpPr>
                    <p:cNvPr id="340413" name="Oval 445"/>
                    <p:cNvSpPr>
                      <a:spLocks noChangeArrowheads="1"/>
                    </p:cNvSpPr>
                    <p:nvPr/>
                  </p:nvSpPr>
                  <p:spPr bwMode="auto">
                    <a:xfrm>
                      <a:off x="2602" y="3501"/>
                      <a:ext cx="512" cy="59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414" name="Rectangle 446"/>
                    <p:cNvSpPr>
                      <a:spLocks noChangeArrowheads="1"/>
                    </p:cNvSpPr>
                    <p:nvPr/>
                  </p:nvSpPr>
                  <p:spPr bwMode="auto">
                    <a:xfrm>
                      <a:off x="2563" y="3762"/>
                      <a:ext cx="673" cy="393"/>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248" name="Group 447"/>
                  <p:cNvGrpSpPr>
                    <a:grpSpLocks/>
                  </p:cNvGrpSpPr>
                  <p:nvPr/>
                </p:nvGrpSpPr>
                <p:grpSpPr bwMode="auto">
                  <a:xfrm rot="10800000">
                    <a:off x="2406" y="3707"/>
                    <a:ext cx="374" cy="340"/>
                    <a:chOff x="2478" y="3355"/>
                    <a:chExt cx="814" cy="644"/>
                  </a:xfrm>
                </p:grpSpPr>
                <p:sp>
                  <p:nvSpPr>
                    <p:cNvPr id="340416" name="Oval 448"/>
                    <p:cNvSpPr>
                      <a:spLocks noChangeArrowheads="1"/>
                    </p:cNvSpPr>
                    <p:nvPr/>
                  </p:nvSpPr>
                  <p:spPr bwMode="auto">
                    <a:xfrm>
                      <a:off x="2404" y="3112"/>
                      <a:ext cx="544" cy="56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417" name="Rectangle 449"/>
                    <p:cNvSpPr>
                      <a:spLocks noChangeArrowheads="1"/>
                    </p:cNvSpPr>
                    <p:nvPr/>
                  </p:nvSpPr>
                  <p:spPr bwMode="auto">
                    <a:xfrm>
                      <a:off x="2322" y="3393"/>
                      <a:ext cx="769" cy="36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418" name="Line 450"/>
                  <p:cNvSpPr>
                    <a:spLocks noChangeShapeType="1"/>
                  </p:cNvSpPr>
                  <p:nvPr/>
                </p:nvSpPr>
                <p:spPr bwMode="auto">
                  <a:xfrm>
                    <a:off x="2131" y="3408"/>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419" name="Line 451"/>
                  <p:cNvSpPr>
                    <a:spLocks noChangeShapeType="1"/>
                  </p:cNvSpPr>
                  <p:nvPr/>
                </p:nvSpPr>
                <p:spPr bwMode="auto">
                  <a:xfrm>
                    <a:off x="2412" y="3404"/>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251" name="Group 452"/>
                  <p:cNvGrpSpPr>
                    <a:grpSpLocks/>
                  </p:cNvGrpSpPr>
                  <p:nvPr/>
                </p:nvGrpSpPr>
                <p:grpSpPr bwMode="auto">
                  <a:xfrm>
                    <a:off x="2670" y="3187"/>
                    <a:ext cx="374" cy="324"/>
                    <a:chOff x="2478" y="3355"/>
                    <a:chExt cx="814" cy="644"/>
                  </a:xfrm>
                </p:grpSpPr>
                <p:sp>
                  <p:nvSpPr>
                    <p:cNvPr id="340421" name="Oval 453"/>
                    <p:cNvSpPr>
                      <a:spLocks noChangeArrowheads="1"/>
                    </p:cNvSpPr>
                    <p:nvPr/>
                  </p:nvSpPr>
                  <p:spPr bwMode="auto">
                    <a:xfrm>
                      <a:off x="2766" y="3599"/>
                      <a:ext cx="512" cy="58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422" name="Rectangle 454"/>
                    <p:cNvSpPr>
                      <a:spLocks noChangeArrowheads="1"/>
                    </p:cNvSpPr>
                    <p:nvPr/>
                  </p:nvSpPr>
                  <p:spPr bwMode="auto">
                    <a:xfrm>
                      <a:off x="2607" y="3820"/>
                      <a:ext cx="737" cy="393"/>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252" name="Group 455"/>
                  <p:cNvGrpSpPr>
                    <a:grpSpLocks/>
                  </p:cNvGrpSpPr>
                  <p:nvPr/>
                </p:nvGrpSpPr>
                <p:grpSpPr bwMode="auto">
                  <a:xfrm rot="10800000">
                    <a:off x="2934" y="3707"/>
                    <a:ext cx="374" cy="340"/>
                    <a:chOff x="2478" y="3355"/>
                    <a:chExt cx="814" cy="644"/>
                  </a:xfrm>
                </p:grpSpPr>
                <p:sp>
                  <p:nvSpPr>
                    <p:cNvPr id="340424" name="Oval 456"/>
                    <p:cNvSpPr>
                      <a:spLocks noChangeArrowheads="1"/>
                    </p:cNvSpPr>
                    <p:nvPr/>
                  </p:nvSpPr>
                  <p:spPr bwMode="auto">
                    <a:xfrm>
                      <a:off x="2424" y="3172"/>
                      <a:ext cx="512" cy="5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425" name="Rectangle 457"/>
                    <p:cNvSpPr>
                      <a:spLocks noChangeArrowheads="1"/>
                    </p:cNvSpPr>
                    <p:nvPr/>
                  </p:nvSpPr>
                  <p:spPr bwMode="auto">
                    <a:xfrm>
                      <a:off x="2276" y="3435"/>
                      <a:ext cx="769" cy="34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426" name="Line 458"/>
                  <p:cNvSpPr>
                    <a:spLocks noChangeShapeType="1"/>
                  </p:cNvSpPr>
                  <p:nvPr/>
                </p:nvSpPr>
                <p:spPr bwMode="auto">
                  <a:xfrm>
                    <a:off x="2703" y="3390"/>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427" name="Line 459"/>
                  <p:cNvSpPr>
                    <a:spLocks noChangeShapeType="1"/>
                  </p:cNvSpPr>
                  <p:nvPr/>
                </p:nvSpPr>
                <p:spPr bwMode="auto">
                  <a:xfrm>
                    <a:off x="2928" y="3386"/>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0428" name="Line 460"/>
                <p:cNvSpPr>
                  <a:spLocks noChangeShapeType="1"/>
                </p:cNvSpPr>
                <p:nvPr/>
              </p:nvSpPr>
              <p:spPr bwMode="auto">
                <a:xfrm flipH="1" flipV="1">
                  <a:off x="2733" y="3324"/>
                  <a:ext cx="620" cy="6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429" name="Rectangle 461"/>
                <p:cNvSpPr>
                  <a:spLocks noChangeArrowheads="1"/>
                </p:cNvSpPr>
                <p:nvPr/>
              </p:nvSpPr>
              <p:spPr bwMode="auto">
                <a:xfrm>
                  <a:off x="4500" y="3903"/>
                  <a:ext cx="326" cy="31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430" name="Line 462"/>
                <p:cNvSpPr>
                  <a:spLocks noChangeShapeType="1"/>
                </p:cNvSpPr>
                <p:nvPr/>
              </p:nvSpPr>
              <p:spPr bwMode="auto">
                <a:xfrm>
                  <a:off x="4513" y="3872"/>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431" name="Line 463"/>
                <p:cNvSpPr>
                  <a:spLocks noChangeShapeType="1"/>
                </p:cNvSpPr>
                <p:nvPr/>
              </p:nvSpPr>
              <p:spPr bwMode="auto">
                <a:xfrm flipH="1" flipV="1">
                  <a:off x="4268" y="3797"/>
                  <a:ext cx="244" cy="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432" name="Line 464"/>
                <p:cNvSpPr>
                  <a:spLocks noChangeShapeType="1"/>
                </p:cNvSpPr>
                <p:nvPr/>
              </p:nvSpPr>
              <p:spPr bwMode="auto">
                <a:xfrm flipH="1">
                  <a:off x="3842" y="3834"/>
                  <a:ext cx="445" cy="24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217155" name="Group 465"/>
              <p:cNvGrpSpPr>
                <a:grpSpLocks/>
              </p:cNvGrpSpPr>
              <p:nvPr/>
            </p:nvGrpSpPr>
            <p:grpSpPr bwMode="auto">
              <a:xfrm rot="10800000">
                <a:off x="1864" y="1656"/>
                <a:ext cx="515" cy="259"/>
                <a:chOff x="2736" y="3156"/>
                <a:chExt cx="2128" cy="1027"/>
              </a:xfrm>
            </p:grpSpPr>
            <p:grpSp>
              <p:nvGrpSpPr>
                <p:cNvPr id="217195" name="Group 466"/>
                <p:cNvGrpSpPr>
                  <a:grpSpLocks/>
                </p:cNvGrpSpPr>
                <p:nvPr/>
              </p:nvGrpSpPr>
              <p:grpSpPr bwMode="auto">
                <a:xfrm rot="3638600">
                  <a:off x="3409" y="3117"/>
                  <a:ext cx="940" cy="1018"/>
                  <a:chOff x="1086" y="3179"/>
                  <a:chExt cx="2222" cy="868"/>
                </a:xfrm>
              </p:grpSpPr>
              <p:grpSp>
                <p:nvGrpSpPr>
                  <p:cNvPr id="217201" name="Group 467"/>
                  <p:cNvGrpSpPr>
                    <a:grpSpLocks/>
                  </p:cNvGrpSpPr>
                  <p:nvPr/>
                </p:nvGrpSpPr>
                <p:grpSpPr bwMode="auto">
                  <a:xfrm>
                    <a:off x="1086" y="3179"/>
                    <a:ext cx="374" cy="324"/>
                    <a:chOff x="2478" y="3355"/>
                    <a:chExt cx="814" cy="644"/>
                  </a:xfrm>
                </p:grpSpPr>
                <p:sp>
                  <p:nvSpPr>
                    <p:cNvPr id="340436" name="Oval 468"/>
                    <p:cNvSpPr>
                      <a:spLocks noChangeArrowheads="1"/>
                    </p:cNvSpPr>
                    <p:nvPr/>
                  </p:nvSpPr>
                  <p:spPr bwMode="auto">
                    <a:xfrm>
                      <a:off x="2970" y="3204"/>
                      <a:ext cx="557"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437" name="Rectangle 469"/>
                    <p:cNvSpPr>
                      <a:spLocks noChangeArrowheads="1"/>
                    </p:cNvSpPr>
                    <p:nvPr/>
                  </p:nvSpPr>
                  <p:spPr bwMode="auto">
                    <a:xfrm>
                      <a:off x="2879" y="3483"/>
                      <a:ext cx="773" cy="39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202" name="Group 470"/>
                  <p:cNvGrpSpPr>
                    <a:grpSpLocks/>
                  </p:cNvGrpSpPr>
                  <p:nvPr/>
                </p:nvGrpSpPr>
                <p:grpSpPr bwMode="auto">
                  <a:xfrm rot="10800000">
                    <a:off x="1350" y="3699"/>
                    <a:ext cx="374" cy="340"/>
                    <a:chOff x="2478" y="3355"/>
                    <a:chExt cx="814" cy="644"/>
                  </a:xfrm>
                </p:grpSpPr>
                <p:sp>
                  <p:nvSpPr>
                    <p:cNvPr id="340439" name="Oval 471"/>
                    <p:cNvSpPr>
                      <a:spLocks noChangeArrowheads="1"/>
                    </p:cNvSpPr>
                    <p:nvPr/>
                  </p:nvSpPr>
                  <p:spPr bwMode="auto">
                    <a:xfrm>
                      <a:off x="2278" y="3477"/>
                      <a:ext cx="557" cy="60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440" name="Rectangle 472"/>
                    <p:cNvSpPr>
                      <a:spLocks noChangeArrowheads="1"/>
                    </p:cNvSpPr>
                    <p:nvPr/>
                  </p:nvSpPr>
                  <p:spPr bwMode="auto">
                    <a:xfrm>
                      <a:off x="2113" y="3739"/>
                      <a:ext cx="774" cy="38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441" name="Line 473"/>
                  <p:cNvSpPr>
                    <a:spLocks noChangeShapeType="1"/>
                  </p:cNvSpPr>
                  <p:nvPr/>
                </p:nvSpPr>
                <p:spPr bwMode="auto">
                  <a:xfrm>
                    <a:off x="1232" y="3255"/>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442" name="Line 474"/>
                  <p:cNvSpPr>
                    <a:spLocks noChangeShapeType="1"/>
                  </p:cNvSpPr>
                  <p:nvPr/>
                </p:nvSpPr>
                <p:spPr bwMode="auto">
                  <a:xfrm>
                    <a:off x="1487" y="3248"/>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205" name="Group 475"/>
                  <p:cNvGrpSpPr>
                    <a:grpSpLocks/>
                  </p:cNvGrpSpPr>
                  <p:nvPr/>
                </p:nvGrpSpPr>
                <p:grpSpPr bwMode="auto">
                  <a:xfrm>
                    <a:off x="1614" y="3179"/>
                    <a:ext cx="374" cy="324"/>
                    <a:chOff x="2478" y="3355"/>
                    <a:chExt cx="814" cy="644"/>
                  </a:xfrm>
                </p:grpSpPr>
                <p:sp>
                  <p:nvSpPr>
                    <p:cNvPr id="340444" name="Oval 476"/>
                    <p:cNvSpPr>
                      <a:spLocks noChangeArrowheads="1"/>
                    </p:cNvSpPr>
                    <p:nvPr/>
                  </p:nvSpPr>
                  <p:spPr bwMode="auto">
                    <a:xfrm>
                      <a:off x="3140" y="3269"/>
                      <a:ext cx="588"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445" name="Rectangle 477"/>
                    <p:cNvSpPr>
                      <a:spLocks noChangeArrowheads="1"/>
                    </p:cNvSpPr>
                    <p:nvPr/>
                  </p:nvSpPr>
                  <p:spPr bwMode="auto">
                    <a:xfrm>
                      <a:off x="2981" y="3536"/>
                      <a:ext cx="959"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206" name="Group 478"/>
                  <p:cNvGrpSpPr>
                    <a:grpSpLocks/>
                  </p:cNvGrpSpPr>
                  <p:nvPr/>
                </p:nvGrpSpPr>
                <p:grpSpPr bwMode="auto">
                  <a:xfrm rot="10800000">
                    <a:off x="1878" y="3699"/>
                    <a:ext cx="374" cy="340"/>
                    <a:chOff x="2478" y="3355"/>
                    <a:chExt cx="814" cy="644"/>
                  </a:xfrm>
                </p:grpSpPr>
                <p:sp>
                  <p:nvSpPr>
                    <p:cNvPr id="340447" name="Oval 479"/>
                    <p:cNvSpPr>
                      <a:spLocks noChangeArrowheads="1"/>
                    </p:cNvSpPr>
                    <p:nvPr/>
                  </p:nvSpPr>
                  <p:spPr bwMode="auto">
                    <a:xfrm>
                      <a:off x="2237" y="3525"/>
                      <a:ext cx="526" cy="61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448" name="Rectangle 480"/>
                    <p:cNvSpPr>
                      <a:spLocks noChangeArrowheads="1"/>
                    </p:cNvSpPr>
                    <p:nvPr/>
                  </p:nvSpPr>
                  <p:spPr bwMode="auto">
                    <a:xfrm>
                      <a:off x="2182" y="3804"/>
                      <a:ext cx="712" cy="39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449" name="Line 481"/>
                  <p:cNvSpPr>
                    <a:spLocks noChangeShapeType="1"/>
                  </p:cNvSpPr>
                  <p:nvPr/>
                </p:nvSpPr>
                <p:spPr bwMode="auto">
                  <a:xfrm>
                    <a:off x="1773" y="3253"/>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450" name="Line 482"/>
                  <p:cNvSpPr>
                    <a:spLocks noChangeShapeType="1"/>
                  </p:cNvSpPr>
                  <p:nvPr/>
                </p:nvSpPr>
                <p:spPr bwMode="auto">
                  <a:xfrm>
                    <a:off x="2073" y="324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209" name="Group 483"/>
                  <p:cNvGrpSpPr>
                    <a:grpSpLocks/>
                  </p:cNvGrpSpPr>
                  <p:nvPr/>
                </p:nvGrpSpPr>
                <p:grpSpPr bwMode="auto">
                  <a:xfrm>
                    <a:off x="2142" y="3187"/>
                    <a:ext cx="374" cy="324"/>
                    <a:chOff x="2478" y="3355"/>
                    <a:chExt cx="814" cy="644"/>
                  </a:xfrm>
                </p:grpSpPr>
                <p:sp>
                  <p:nvSpPr>
                    <p:cNvPr id="340452" name="Oval 484"/>
                    <p:cNvSpPr>
                      <a:spLocks noChangeArrowheads="1"/>
                    </p:cNvSpPr>
                    <p:nvPr/>
                  </p:nvSpPr>
                  <p:spPr bwMode="auto">
                    <a:xfrm>
                      <a:off x="3190" y="3170"/>
                      <a:ext cx="495" cy="62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453" name="Rectangle 485"/>
                    <p:cNvSpPr>
                      <a:spLocks noChangeArrowheads="1"/>
                    </p:cNvSpPr>
                    <p:nvPr/>
                  </p:nvSpPr>
                  <p:spPr bwMode="auto">
                    <a:xfrm>
                      <a:off x="3125" y="3465"/>
                      <a:ext cx="712"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210" name="Group 486"/>
                  <p:cNvGrpSpPr>
                    <a:grpSpLocks/>
                  </p:cNvGrpSpPr>
                  <p:nvPr/>
                </p:nvGrpSpPr>
                <p:grpSpPr bwMode="auto">
                  <a:xfrm rot="10800000">
                    <a:off x="2406" y="3707"/>
                    <a:ext cx="374" cy="340"/>
                    <a:chOff x="2478" y="3355"/>
                    <a:chExt cx="814" cy="644"/>
                  </a:xfrm>
                </p:grpSpPr>
                <p:sp>
                  <p:nvSpPr>
                    <p:cNvPr id="340455" name="Oval 487"/>
                    <p:cNvSpPr>
                      <a:spLocks noChangeArrowheads="1"/>
                    </p:cNvSpPr>
                    <p:nvPr/>
                  </p:nvSpPr>
                  <p:spPr bwMode="auto">
                    <a:xfrm>
                      <a:off x="1947" y="3446"/>
                      <a:ext cx="712" cy="54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456" name="Rectangle 488"/>
                    <p:cNvSpPr>
                      <a:spLocks noChangeArrowheads="1"/>
                    </p:cNvSpPr>
                    <p:nvPr/>
                  </p:nvSpPr>
                  <p:spPr bwMode="auto">
                    <a:xfrm>
                      <a:off x="1861" y="3668"/>
                      <a:ext cx="959" cy="35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457" name="Line 489"/>
                  <p:cNvSpPr>
                    <a:spLocks noChangeShapeType="1"/>
                  </p:cNvSpPr>
                  <p:nvPr/>
                </p:nvSpPr>
                <p:spPr bwMode="auto">
                  <a:xfrm>
                    <a:off x="2307" y="325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458" name="Line 490"/>
                  <p:cNvSpPr>
                    <a:spLocks noChangeShapeType="1"/>
                  </p:cNvSpPr>
                  <p:nvPr/>
                </p:nvSpPr>
                <p:spPr bwMode="auto">
                  <a:xfrm>
                    <a:off x="2581" y="325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213" name="Group 491"/>
                  <p:cNvGrpSpPr>
                    <a:grpSpLocks/>
                  </p:cNvGrpSpPr>
                  <p:nvPr/>
                </p:nvGrpSpPr>
                <p:grpSpPr bwMode="auto">
                  <a:xfrm>
                    <a:off x="2670" y="3187"/>
                    <a:ext cx="374" cy="324"/>
                    <a:chOff x="2478" y="3355"/>
                    <a:chExt cx="814" cy="644"/>
                  </a:xfrm>
                </p:grpSpPr>
                <p:sp>
                  <p:nvSpPr>
                    <p:cNvPr id="340460" name="Oval 492"/>
                    <p:cNvSpPr>
                      <a:spLocks noChangeArrowheads="1"/>
                    </p:cNvSpPr>
                    <p:nvPr/>
                  </p:nvSpPr>
                  <p:spPr bwMode="auto">
                    <a:xfrm>
                      <a:off x="3177" y="3181"/>
                      <a:ext cx="495" cy="60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461" name="Rectangle 493"/>
                    <p:cNvSpPr>
                      <a:spLocks noChangeArrowheads="1"/>
                    </p:cNvSpPr>
                    <p:nvPr/>
                  </p:nvSpPr>
                  <p:spPr bwMode="auto">
                    <a:xfrm>
                      <a:off x="2983" y="3431"/>
                      <a:ext cx="743" cy="41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214" name="Group 494"/>
                  <p:cNvGrpSpPr>
                    <a:grpSpLocks/>
                  </p:cNvGrpSpPr>
                  <p:nvPr/>
                </p:nvGrpSpPr>
                <p:grpSpPr bwMode="auto">
                  <a:xfrm rot="10800000">
                    <a:off x="2934" y="3707"/>
                    <a:ext cx="374" cy="340"/>
                    <a:chOff x="2478" y="3355"/>
                    <a:chExt cx="814" cy="644"/>
                  </a:xfrm>
                </p:grpSpPr>
                <p:sp>
                  <p:nvSpPr>
                    <p:cNvPr id="340463" name="Oval 495"/>
                    <p:cNvSpPr>
                      <a:spLocks noChangeArrowheads="1"/>
                    </p:cNvSpPr>
                    <p:nvPr/>
                  </p:nvSpPr>
                  <p:spPr bwMode="auto">
                    <a:xfrm>
                      <a:off x="2008" y="3445"/>
                      <a:ext cx="464" cy="55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464" name="Rectangle 496"/>
                    <p:cNvSpPr>
                      <a:spLocks noChangeArrowheads="1"/>
                    </p:cNvSpPr>
                    <p:nvPr/>
                  </p:nvSpPr>
                  <p:spPr bwMode="auto">
                    <a:xfrm>
                      <a:off x="1899" y="3722"/>
                      <a:ext cx="712" cy="36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465" name="Line 497"/>
                  <p:cNvSpPr>
                    <a:spLocks noChangeShapeType="1"/>
                  </p:cNvSpPr>
                  <p:nvPr/>
                </p:nvSpPr>
                <p:spPr bwMode="auto">
                  <a:xfrm>
                    <a:off x="2842" y="325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466" name="Line 498"/>
                  <p:cNvSpPr>
                    <a:spLocks noChangeShapeType="1"/>
                  </p:cNvSpPr>
                  <p:nvPr/>
                </p:nvSpPr>
                <p:spPr bwMode="auto">
                  <a:xfrm>
                    <a:off x="3154" y="3257"/>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0467" name="Line 499"/>
                <p:cNvSpPr>
                  <a:spLocks noChangeShapeType="1"/>
                </p:cNvSpPr>
                <p:nvPr/>
              </p:nvSpPr>
              <p:spPr bwMode="auto">
                <a:xfrm flipH="1" flipV="1">
                  <a:off x="2775" y="3359"/>
                  <a:ext cx="649" cy="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468" name="Rectangle 500"/>
                <p:cNvSpPr>
                  <a:spLocks noChangeArrowheads="1"/>
                </p:cNvSpPr>
                <p:nvPr/>
              </p:nvSpPr>
              <p:spPr bwMode="auto">
                <a:xfrm>
                  <a:off x="4578" y="3900"/>
                  <a:ext cx="324" cy="31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469" name="Line 501"/>
                <p:cNvSpPr>
                  <a:spLocks noChangeShapeType="1"/>
                </p:cNvSpPr>
                <p:nvPr/>
              </p:nvSpPr>
              <p:spPr bwMode="auto">
                <a:xfrm>
                  <a:off x="4584" y="387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470" name="Line 502"/>
                <p:cNvSpPr>
                  <a:spLocks noChangeShapeType="1"/>
                </p:cNvSpPr>
                <p:nvPr/>
              </p:nvSpPr>
              <p:spPr bwMode="auto">
                <a:xfrm flipH="1" flipV="1">
                  <a:off x="4344" y="3798"/>
                  <a:ext cx="246" cy="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471" name="Line 503"/>
                <p:cNvSpPr>
                  <a:spLocks noChangeShapeType="1"/>
                </p:cNvSpPr>
                <p:nvPr/>
              </p:nvSpPr>
              <p:spPr bwMode="auto">
                <a:xfrm flipH="1">
                  <a:off x="3955" y="3828"/>
                  <a:ext cx="448" cy="24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217156" name="Group 504"/>
              <p:cNvGrpSpPr>
                <a:grpSpLocks/>
              </p:cNvGrpSpPr>
              <p:nvPr/>
            </p:nvGrpSpPr>
            <p:grpSpPr bwMode="auto">
              <a:xfrm rot="-5400000">
                <a:off x="2620" y="2010"/>
                <a:ext cx="515" cy="259"/>
                <a:chOff x="2736" y="3156"/>
                <a:chExt cx="2128" cy="1027"/>
              </a:xfrm>
            </p:grpSpPr>
            <p:grpSp>
              <p:nvGrpSpPr>
                <p:cNvPr id="217157" name="Group 505"/>
                <p:cNvGrpSpPr>
                  <a:grpSpLocks/>
                </p:cNvGrpSpPr>
                <p:nvPr/>
              </p:nvGrpSpPr>
              <p:grpSpPr bwMode="auto">
                <a:xfrm rot="3638600">
                  <a:off x="3409" y="3117"/>
                  <a:ext cx="940" cy="1018"/>
                  <a:chOff x="1086" y="3179"/>
                  <a:chExt cx="2222" cy="868"/>
                </a:xfrm>
              </p:grpSpPr>
              <p:grpSp>
                <p:nvGrpSpPr>
                  <p:cNvPr id="217163" name="Group 506"/>
                  <p:cNvGrpSpPr>
                    <a:grpSpLocks/>
                  </p:cNvGrpSpPr>
                  <p:nvPr/>
                </p:nvGrpSpPr>
                <p:grpSpPr bwMode="auto">
                  <a:xfrm>
                    <a:off x="1086" y="3179"/>
                    <a:ext cx="374" cy="324"/>
                    <a:chOff x="2478" y="3355"/>
                    <a:chExt cx="814" cy="644"/>
                  </a:xfrm>
                </p:grpSpPr>
                <p:sp>
                  <p:nvSpPr>
                    <p:cNvPr id="340475" name="Oval 507"/>
                    <p:cNvSpPr>
                      <a:spLocks noChangeArrowheads="1"/>
                    </p:cNvSpPr>
                    <p:nvPr/>
                  </p:nvSpPr>
                  <p:spPr bwMode="auto">
                    <a:xfrm>
                      <a:off x="2549" y="3147"/>
                      <a:ext cx="480" cy="59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476" name="Rectangle 508"/>
                    <p:cNvSpPr>
                      <a:spLocks noChangeArrowheads="1"/>
                    </p:cNvSpPr>
                    <p:nvPr/>
                  </p:nvSpPr>
                  <p:spPr bwMode="auto">
                    <a:xfrm>
                      <a:off x="2429" y="3419"/>
                      <a:ext cx="673" cy="38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164" name="Group 509"/>
                  <p:cNvGrpSpPr>
                    <a:grpSpLocks/>
                  </p:cNvGrpSpPr>
                  <p:nvPr/>
                </p:nvGrpSpPr>
                <p:grpSpPr bwMode="auto">
                  <a:xfrm rot="10800000">
                    <a:off x="1350" y="3699"/>
                    <a:ext cx="374" cy="340"/>
                    <a:chOff x="2478" y="3355"/>
                    <a:chExt cx="814" cy="644"/>
                  </a:xfrm>
                </p:grpSpPr>
                <p:sp>
                  <p:nvSpPr>
                    <p:cNvPr id="340478" name="Oval 510"/>
                    <p:cNvSpPr>
                      <a:spLocks noChangeArrowheads="1"/>
                    </p:cNvSpPr>
                    <p:nvPr/>
                  </p:nvSpPr>
                  <p:spPr bwMode="auto">
                    <a:xfrm>
                      <a:off x="2583" y="3557"/>
                      <a:ext cx="512" cy="53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479" name="Rectangle 511"/>
                    <p:cNvSpPr>
                      <a:spLocks noChangeArrowheads="1"/>
                    </p:cNvSpPr>
                    <p:nvPr/>
                  </p:nvSpPr>
                  <p:spPr bwMode="auto">
                    <a:xfrm>
                      <a:off x="2535" y="3787"/>
                      <a:ext cx="737" cy="35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480" name="Line 512"/>
                  <p:cNvSpPr>
                    <a:spLocks noChangeShapeType="1"/>
                  </p:cNvSpPr>
                  <p:nvPr/>
                </p:nvSpPr>
                <p:spPr bwMode="auto">
                  <a:xfrm>
                    <a:off x="1080" y="3230"/>
                    <a:ext cx="0" cy="58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481" name="Line 513"/>
                  <p:cNvSpPr>
                    <a:spLocks noChangeShapeType="1"/>
                  </p:cNvSpPr>
                  <p:nvPr/>
                </p:nvSpPr>
                <p:spPr bwMode="auto">
                  <a:xfrm>
                    <a:off x="1354" y="3225"/>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167" name="Group 514"/>
                  <p:cNvGrpSpPr>
                    <a:grpSpLocks/>
                  </p:cNvGrpSpPr>
                  <p:nvPr/>
                </p:nvGrpSpPr>
                <p:grpSpPr bwMode="auto">
                  <a:xfrm>
                    <a:off x="1614" y="3179"/>
                    <a:ext cx="374" cy="324"/>
                    <a:chOff x="2478" y="3355"/>
                    <a:chExt cx="814" cy="644"/>
                  </a:xfrm>
                </p:grpSpPr>
                <p:sp>
                  <p:nvSpPr>
                    <p:cNvPr id="340483" name="Oval 515"/>
                    <p:cNvSpPr>
                      <a:spLocks noChangeArrowheads="1"/>
                    </p:cNvSpPr>
                    <p:nvPr/>
                  </p:nvSpPr>
                  <p:spPr bwMode="auto">
                    <a:xfrm>
                      <a:off x="2566" y="3120"/>
                      <a:ext cx="448" cy="6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484" name="Rectangle 516"/>
                    <p:cNvSpPr>
                      <a:spLocks noChangeArrowheads="1"/>
                    </p:cNvSpPr>
                    <p:nvPr/>
                  </p:nvSpPr>
                  <p:spPr bwMode="auto">
                    <a:xfrm>
                      <a:off x="2405" y="3373"/>
                      <a:ext cx="769" cy="41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168" name="Group 517"/>
                  <p:cNvGrpSpPr>
                    <a:grpSpLocks/>
                  </p:cNvGrpSpPr>
                  <p:nvPr/>
                </p:nvGrpSpPr>
                <p:grpSpPr bwMode="auto">
                  <a:xfrm rot="10800000">
                    <a:off x="1878" y="3699"/>
                    <a:ext cx="374" cy="340"/>
                    <a:chOff x="2478" y="3355"/>
                    <a:chExt cx="814" cy="644"/>
                  </a:xfrm>
                </p:grpSpPr>
                <p:sp>
                  <p:nvSpPr>
                    <p:cNvPr id="340486" name="Oval 518"/>
                    <p:cNvSpPr>
                      <a:spLocks noChangeArrowheads="1"/>
                    </p:cNvSpPr>
                    <p:nvPr/>
                  </p:nvSpPr>
                  <p:spPr bwMode="auto">
                    <a:xfrm>
                      <a:off x="2631" y="3525"/>
                      <a:ext cx="512" cy="55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487" name="Rectangle 519"/>
                    <p:cNvSpPr>
                      <a:spLocks noChangeArrowheads="1"/>
                    </p:cNvSpPr>
                    <p:nvPr/>
                  </p:nvSpPr>
                  <p:spPr bwMode="auto">
                    <a:xfrm>
                      <a:off x="2535" y="3794"/>
                      <a:ext cx="769" cy="35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488" name="Line 520"/>
                  <p:cNvSpPr>
                    <a:spLocks noChangeShapeType="1"/>
                  </p:cNvSpPr>
                  <p:nvPr/>
                </p:nvSpPr>
                <p:spPr bwMode="auto">
                  <a:xfrm>
                    <a:off x="1628" y="3226"/>
                    <a:ext cx="0" cy="58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489" name="Line 521"/>
                  <p:cNvSpPr>
                    <a:spLocks noChangeShapeType="1"/>
                  </p:cNvSpPr>
                  <p:nvPr/>
                </p:nvSpPr>
                <p:spPr bwMode="auto">
                  <a:xfrm>
                    <a:off x="1861" y="3225"/>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171" name="Group 522"/>
                  <p:cNvGrpSpPr>
                    <a:grpSpLocks/>
                  </p:cNvGrpSpPr>
                  <p:nvPr/>
                </p:nvGrpSpPr>
                <p:grpSpPr bwMode="auto">
                  <a:xfrm>
                    <a:off x="2142" y="3187"/>
                    <a:ext cx="374" cy="324"/>
                    <a:chOff x="2478" y="3355"/>
                    <a:chExt cx="814" cy="644"/>
                  </a:xfrm>
                </p:grpSpPr>
                <p:sp>
                  <p:nvSpPr>
                    <p:cNvPr id="340491" name="Oval 523"/>
                    <p:cNvSpPr>
                      <a:spLocks noChangeArrowheads="1"/>
                    </p:cNvSpPr>
                    <p:nvPr/>
                  </p:nvSpPr>
                  <p:spPr bwMode="auto">
                    <a:xfrm>
                      <a:off x="2544" y="3203"/>
                      <a:ext cx="480" cy="563"/>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492" name="Rectangle 524"/>
                    <p:cNvSpPr>
                      <a:spLocks noChangeArrowheads="1"/>
                    </p:cNvSpPr>
                    <p:nvPr/>
                  </p:nvSpPr>
                  <p:spPr bwMode="auto">
                    <a:xfrm>
                      <a:off x="2481" y="3465"/>
                      <a:ext cx="705" cy="350"/>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172" name="Group 525"/>
                  <p:cNvGrpSpPr>
                    <a:grpSpLocks/>
                  </p:cNvGrpSpPr>
                  <p:nvPr/>
                </p:nvGrpSpPr>
                <p:grpSpPr bwMode="auto">
                  <a:xfrm rot="10800000">
                    <a:off x="2406" y="3707"/>
                    <a:ext cx="374" cy="340"/>
                    <a:chOff x="2478" y="3355"/>
                    <a:chExt cx="814" cy="644"/>
                  </a:xfrm>
                </p:grpSpPr>
                <p:sp>
                  <p:nvSpPr>
                    <p:cNvPr id="340494" name="Oval 526"/>
                    <p:cNvSpPr>
                      <a:spLocks noChangeArrowheads="1"/>
                    </p:cNvSpPr>
                    <p:nvPr/>
                  </p:nvSpPr>
                  <p:spPr bwMode="auto">
                    <a:xfrm>
                      <a:off x="2637" y="3548"/>
                      <a:ext cx="512"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495" name="Rectangle 527"/>
                    <p:cNvSpPr>
                      <a:spLocks noChangeArrowheads="1"/>
                    </p:cNvSpPr>
                    <p:nvPr/>
                  </p:nvSpPr>
                  <p:spPr bwMode="auto">
                    <a:xfrm>
                      <a:off x="2529" y="3821"/>
                      <a:ext cx="705"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496" name="Line 528"/>
                  <p:cNvSpPr>
                    <a:spLocks noChangeShapeType="1"/>
                  </p:cNvSpPr>
                  <p:nvPr/>
                </p:nvSpPr>
                <p:spPr bwMode="auto">
                  <a:xfrm>
                    <a:off x="2172" y="3240"/>
                    <a:ext cx="0" cy="59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497" name="Line 529"/>
                  <p:cNvSpPr>
                    <a:spLocks noChangeShapeType="1"/>
                  </p:cNvSpPr>
                  <p:nvPr/>
                </p:nvSpPr>
                <p:spPr bwMode="auto">
                  <a:xfrm>
                    <a:off x="2404" y="3226"/>
                    <a:ext cx="0" cy="604"/>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175" name="Group 530"/>
                  <p:cNvGrpSpPr>
                    <a:grpSpLocks/>
                  </p:cNvGrpSpPr>
                  <p:nvPr/>
                </p:nvGrpSpPr>
                <p:grpSpPr bwMode="auto">
                  <a:xfrm>
                    <a:off x="2670" y="3187"/>
                    <a:ext cx="374" cy="324"/>
                    <a:chOff x="2478" y="3355"/>
                    <a:chExt cx="814" cy="644"/>
                  </a:xfrm>
                </p:grpSpPr>
                <p:sp>
                  <p:nvSpPr>
                    <p:cNvPr id="340499" name="Oval 531"/>
                    <p:cNvSpPr>
                      <a:spLocks noChangeArrowheads="1"/>
                    </p:cNvSpPr>
                    <p:nvPr/>
                  </p:nvSpPr>
                  <p:spPr bwMode="auto">
                    <a:xfrm>
                      <a:off x="2488" y="3177"/>
                      <a:ext cx="512" cy="542"/>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00" name="Rectangle 532"/>
                    <p:cNvSpPr>
                      <a:spLocks noChangeArrowheads="1"/>
                    </p:cNvSpPr>
                    <p:nvPr/>
                  </p:nvSpPr>
                  <p:spPr bwMode="auto">
                    <a:xfrm>
                      <a:off x="2429" y="3423"/>
                      <a:ext cx="673" cy="350"/>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176" name="Group 533"/>
                  <p:cNvGrpSpPr>
                    <a:grpSpLocks/>
                  </p:cNvGrpSpPr>
                  <p:nvPr/>
                </p:nvGrpSpPr>
                <p:grpSpPr bwMode="auto">
                  <a:xfrm rot="10800000">
                    <a:off x="2934" y="3707"/>
                    <a:ext cx="374" cy="340"/>
                    <a:chOff x="2478" y="3355"/>
                    <a:chExt cx="814" cy="644"/>
                  </a:xfrm>
                </p:grpSpPr>
                <p:sp>
                  <p:nvSpPr>
                    <p:cNvPr id="340502" name="Oval 534"/>
                    <p:cNvSpPr>
                      <a:spLocks noChangeArrowheads="1"/>
                    </p:cNvSpPr>
                    <p:nvPr/>
                  </p:nvSpPr>
                  <p:spPr bwMode="auto">
                    <a:xfrm>
                      <a:off x="2633" y="3596"/>
                      <a:ext cx="480"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03" name="Rectangle 535"/>
                    <p:cNvSpPr>
                      <a:spLocks noChangeArrowheads="1"/>
                    </p:cNvSpPr>
                    <p:nvPr/>
                  </p:nvSpPr>
                  <p:spPr bwMode="auto">
                    <a:xfrm>
                      <a:off x="2562" y="3863"/>
                      <a:ext cx="769" cy="40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504" name="Line 536"/>
                  <p:cNvSpPr>
                    <a:spLocks noChangeShapeType="1"/>
                  </p:cNvSpPr>
                  <p:nvPr/>
                </p:nvSpPr>
                <p:spPr bwMode="auto">
                  <a:xfrm>
                    <a:off x="2687" y="3234"/>
                    <a:ext cx="0" cy="59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505" name="Line 537"/>
                  <p:cNvSpPr>
                    <a:spLocks noChangeShapeType="1"/>
                  </p:cNvSpPr>
                  <p:nvPr/>
                </p:nvSpPr>
                <p:spPr bwMode="auto">
                  <a:xfrm>
                    <a:off x="2948" y="3232"/>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0506" name="Line 538"/>
                <p:cNvSpPr>
                  <a:spLocks noChangeShapeType="1"/>
                </p:cNvSpPr>
                <p:nvPr/>
              </p:nvSpPr>
              <p:spPr bwMode="auto">
                <a:xfrm flipH="1" flipV="1">
                  <a:off x="2733" y="3287"/>
                  <a:ext cx="652" cy="6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507" name="Rectangle 539"/>
                <p:cNvSpPr>
                  <a:spLocks noChangeArrowheads="1"/>
                </p:cNvSpPr>
                <p:nvPr/>
              </p:nvSpPr>
              <p:spPr bwMode="auto">
                <a:xfrm>
                  <a:off x="4576" y="3866"/>
                  <a:ext cx="326" cy="31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08" name="Line 540"/>
                <p:cNvSpPr>
                  <a:spLocks noChangeShapeType="1"/>
                </p:cNvSpPr>
                <p:nvPr/>
              </p:nvSpPr>
              <p:spPr bwMode="auto">
                <a:xfrm>
                  <a:off x="4582" y="3872"/>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509" name="Line 541"/>
                <p:cNvSpPr>
                  <a:spLocks noChangeShapeType="1"/>
                </p:cNvSpPr>
                <p:nvPr/>
              </p:nvSpPr>
              <p:spPr bwMode="auto">
                <a:xfrm flipH="1" flipV="1">
                  <a:off x="4382" y="3797"/>
                  <a:ext cx="244" cy="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510" name="Line 542"/>
                <p:cNvSpPr>
                  <a:spLocks noChangeShapeType="1"/>
                </p:cNvSpPr>
                <p:nvPr/>
              </p:nvSpPr>
              <p:spPr bwMode="auto">
                <a:xfrm flipH="1">
                  <a:off x="3912" y="3797"/>
                  <a:ext cx="451" cy="24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grpSp>
          <p:nvGrpSpPr>
            <p:cNvPr id="147493" name="Group 543"/>
            <p:cNvGrpSpPr>
              <a:grpSpLocks/>
            </p:cNvGrpSpPr>
            <p:nvPr/>
          </p:nvGrpSpPr>
          <p:grpSpPr bwMode="auto">
            <a:xfrm>
              <a:off x="4562475" y="2443163"/>
              <a:ext cx="1420813" cy="1382712"/>
              <a:chOff x="1602" y="1656"/>
              <a:chExt cx="1405" cy="1321"/>
            </a:xfrm>
          </p:grpSpPr>
          <p:grpSp>
            <p:nvGrpSpPr>
              <p:cNvPr id="148373" name="Group 544"/>
              <p:cNvGrpSpPr>
                <a:grpSpLocks/>
              </p:cNvGrpSpPr>
              <p:nvPr/>
            </p:nvGrpSpPr>
            <p:grpSpPr bwMode="auto">
              <a:xfrm>
                <a:off x="2224" y="2718"/>
                <a:ext cx="515" cy="259"/>
                <a:chOff x="2736" y="3156"/>
                <a:chExt cx="2128" cy="1027"/>
              </a:xfrm>
            </p:grpSpPr>
            <p:grpSp>
              <p:nvGrpSpPr>
                <p:cNvPr id="217111" name="Group 545"/>
                <p:cNvGrpSpPr>
                  <a:grpSpLocks/>
                </p:cNvGrpSpPr>
                <p:nvPr/>
              </p:nvGrpSpPr>
              <p:grpSpPr bwMode="auto">
                <a:xfrm rot="3638600">
                  <a:off x="3409" y="3117"/>
                  <a:ext cx="940" cy="1018"/>
                  <a:chOff x="1086" y="3179"/>
                  <a:chExt cx="2222" cy="868"/>
                </a:xfrm>
              </p:grpSpPr>
              <p:grpSp>
                <p:nvGrpSpPr>
                  <p:cNvPr id="217117" name="Group 546"/>
                  <p:cNvGrpSpPr>
                    <a:grpSpLocks/>
                  </p:cNvGrpSpPr>
                  <p:nvPr/>
                </p:nvGrpSpPr>
                <p:grpSpPr bwMode="auto">
                  <a:xfrm>
                    <a:off x="1086" y="3179"/>
                    <a:ext cx="374" cy="324"/>
                    <a:chOff x="2478" y="3355"/>
                    <a:chExt cx="814" cy="644"/>
                  </a:xfrm>
                </p:grpSpPr>
                <p:sp>
                  <p:nvSpPr>
                    <p:cNvPr id="340515" name="Oval 547"/>
                    <p:cNvSpPr>
                      <a:spLocks noChangeArrowheads="1"/>
                    </p:cNvSpPr>
                    <p:nvPr/>
                  </p:nvSpPr>
                  <p:spPr bwMode="auto">
                    <a:xfrm>
                      <a:off x="2351" y="3369"/>
                      <a:ext cx="526"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16" name="Rectangle 548"/>
                    <p:cNvSpPr>
                      <a:spLocks noChangeArrowheads="1"/>
                    </p:cNvSpPr>
                    <p:nvPr/>
                  </p:nvSpPr>
                  <p:spPr bwMode="auto">
                    <a:xfrm>
                      <a:off x="2168" y="3656"/>
                      <a:ext cx="743"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118" name="Group 549"/>
                  <p:cNvGrpSpPr>
                    <a:grpSpLocks/>
                  </p:cNvGrpSpPr>
                  <p:nvPr/>
                </p:nvGrpSpPr>
                <p:grpSpPr bwMode="auto">
                  <a:xfrm rot="10800000">
                    <a:off x="1350" y="3699"/>
                    <a:ext cx="374" cy="340"/>
                    <a:chOff x="2478" y="3355"/>
                    <a:chExt cx="814" cy="644"/>
                  </a:xfrm>
                </p:grpSpPr>
                <p:sp>
                  <p:nvSpPr>
                    <p:cNvPr id="340518" name="Oval 550"/>
                    <p:cNvSpPr>
                      <a:spLocks noChangeArrowheads="1"/>
                    </p:cNvSpPr>
                    <p:nvPr/>
                  </p:nvSpPr>
                  <p:spPr bwMode="auto">
                    <a:xfrm>
                      <a:off x="2984" y="3327"/>
                      <a:ext cx="495" cy="60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19" name="Rectangle 551"/>
                    <p:cNvSpPr>
                      <a:spLocks noChangeArrowheads="1"/>
                    </p:cNvSpPr>
                    <p:nvPr/>
                  </p:nvSpPr>
                  <p:spPr bwMode="auto">
                    <a:xfrm>
                      <a:off x="2932" y="3631"/>
                      <a:ext cx="650" cy="419"/>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520" name="Line 552"/>
                  <p:cNvSpPr>
                    <a:spLocks noChangeShapeType="1"/>
                  </p:cNvSpPr>
                  <p:nvPr/>
                </p:nvSpPr>
                <p:spPr bwMode="auto">
                  <a:xfrm>
                    <a:off x="1122" y="330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521" name="Line 553"/>
                  <p:cNvSpPr>
                    <a:spLocks noChangeShapeType="1"/>
                  </p:cNvSpPr>
                  <p:nvPr/>
                </p:nvSpPr>
                <p:spPr bwMode="auto">
                  <a:xfrm>
                    <a:off x="1334" y="3298"/>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121" name="Group 554"/>
                  <p:cNvGrpSpPr>
                    <a:grpSpLocks/>
                  </p:cNvGrpSpPr>
                  <p:nvPr/>
                </p:nvGrpSpPr>
                <p:grpSpPr bwMode="auto">
                  <a:xfrm>
                    <a:off x="1614" y="3179"/>
                    <a:ext cx="374" cy="324"/>
                    <a:chOff x="2478" y="3355"/>
                    <a:chExt cx="814" cy="644"/>
                  </a:xfrm>
                </p:grpSpPr>
                <p:sp>
                  <p:nvSpPr>
                    <p:cNvPr id="340523" name="Oval 555"/>
                    <p:cNvSpPr>
                      <a:spLocks noChangeArrowheads="1"/>
                    </p:cNvSpPr>
                    <p:nvPr/>
                  </p:nvSpPr>
                  <p:spPr bwMode="auto">
                    <a:xfrm>
                      <a:off x="2244" y="3391"/>
                      <a:ext cx="681"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24" name="Rectangle 556"/>
                    <p:cNvSpPr>
                      <a:spLocks noChangeArrowheads="1"/>
                    </p:cNvSpPr>
                    <p:nvPr/>
                  </p:nvSpPr>
                  <p:spPr bwMode="auto">
                    <a:xfrm>
                      <a:off x="2127" y="3662"/>
                      <a:ext cx="866" cy="39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122" name="Group 557"/>
                  <p:cNvGrpSpPr>
                    <a:grpSpLocks/>
                  </p:cNvGrpSpPr>
                  <p:nvPr/>
                </p:nvGrpSpPr>
                <p:grpSpPr bwMode="auto">
                  <a:xfrm rot="10800000">
                    <a:off x="1878" y="3699"/>
                    <a:ext cx="374" cy="340"/>
                    <a:chOff x="2478" y="3355"/>
                    <a:chExt cx="814" cy="644"/>
                  </a:xfrm>
                </p:grpSpPr>
                <p:sp>
                  <p:nvSpPr>
                    <p:cNvPr id="340526" name="Oval 558"/>
                    <p:cNvSpPr>
                      <a:spLocks noChangeArrowheads="1"/>
                    </p:cNvSpPr>
                    <p:nvPr/>
                  </p:nvSpPr>
                  <p:spPr bwMode="auto">
                    <a:xfrm>
                      <a:off x="3024" y="3401"/>
                      <a:ext cx="464" cy="59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27" name="Rectangle 559"/>
                    <p:cNvSpPr>
                      <a:spLocks noChangeArrowheads="1"/>
                    </p:cNvSpPr>
                    <p:nvPr/>
                  </p:nvSpPr>
                  <p:spPr bwMode="auto">
                    <a:xfrm>
                      <a:off x="2763" y="3664"/>
                      <a:ext cx="743" cy="409"/>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528" name="Line 560"/>
                  <p:cNvSpPr>
                    <a:spLocks noChangeShapeType="1"/>
                  </p:cNvSpPr>
                  <p:nvPr/>
                </p:nvSpPr>
                <p:spPr bwMode="auto">
                  <a:xfrm>
                    <a:off x="1632" y="330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529" name="Line 561"/>
                  <p:cNvSpPr>
                    <a:spLocks noChangeShapeType="1"/>
                  </p:cNvSpPr>
                  <p:nvPr/>
                </p:nvSpPr>
                <p:spPr bwMode="auto">
                  <a:xfrm>
                    <a:off x="1917" y="3311"/>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125" name="Group 562"/>
                  <p:cNvGrpSpPr>
                    <a:grpSpLocks/>
                  </p:cNvGrpSpPr>
                  <p:nvPr/>
                </p:nvGrpSpPr>
                <p:grpSpPr bwMode="auto">
                  <a:xfrm>
                    <a:off x="2142" y="3187"/>
                    <a:ext cx="374" cy="324"/>
                    <a:chOff x="2478" y="3355"/>
                    <a:chExt cx="814" cy="644"/>
                  </a:xfrm>
                </p:grpSpPr>
                <p:sp>
                  <p:nvSpPr>
                    <p:cNvPr id="340531" name="Oval 563"/>
                    <p:cNvSpPr>
                      <a:spLocks noChangeArrowheads="1"/>
                    </p:cNvSpPr>
                    <p:nvPr/>
                  </p:nvSpPr>
                  <p:spPr bwMode="auto">
                    <a:xfrm>
                      <a:off x="2554" y="3306"/>
                      <a:ext cx="464" cy="6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32" name="Rectangle 564"/>
                    <p:cNvSpPr>
                      <a:spLocks noChangeArrowheads="1"/>
                    </p:cNvSpPr>
                    <p:nvPr/>
                  </p:nvSpPr>
                  <p:spPr bwMode="auto">
                    <a:xfrm>
                      <a:off x="2447" y="3617"/>
                      <a:ext cx="804"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126" name="Group 565"/>
                  <p:cNvGrpSpPr>
                    <a:grpSpLocks/>
                  </p:cNvGrpSpPr>
                  <p:nvPr/>
                </p:nvGrpSpPr>
                <p:grpSpPr bwMode="auto">
                  <a:xfrm rot="10800000">
                    <a:off x="2406" y="3707"/>
                    <a:ext cx="374" cy="340"/>
                    <a:chOff x="2478" y="3355"/>
                    <a:chExt cx="814" cy="644"/>
                  </a:xfrm>
                </p:grpSpPr>
                <p:sp>
                  <p:nvSpPr>
                    <p:cNvPr id="340534" name="Oval 566"/>
                    <p:cNvSpPr>
                      <a:spLocks noChangeArrowheads="1"/>
                    </p:cNvSpPr>
                    <p:nvPr/>
                  </p:nvSpPr>
                  <p:spPr bwMode="auto">
                    <a:xfrm>
                      <a:off x="2690" y="3308"/>
                      <a:ext cx="681" cy="56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35" name="Rectangle 567"/>
                    <p:cNvSpPr>
                      <a:spLocks noChangeArrowheads="1"/>
                    </p:cNvSpPr>
                    <p:nvPr/>
                  </p:nvSpPr>
                  <p:spPr bwMode="auto">
                    <a:xfrm>
                      <a:off x="2718" y="3571"/>
                      <a:ext cx="897" cy="36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536" name="Line 568"/>
                  <p:cNvSpPr>
                    <a:spLocks noChangeShapeType="1"/>
                  </p:cNvSpPr>
                  <p:nvPr/>
                </p:nvSpPr>
                <p:spPr bwMode="auto">
                  <a:xfrm>
                    <a:off x="2185" y="3307"/>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537" name="Line 569"/>
                  <p:cNvSpPr>
                    <a:spLocks noChangeShapeType="1"/>
                  </p:cNvSpPr>
                  <p:nvPr/>
                </p:nvSpPr>
                <p:spPr bwMode="auto">
                  <a:xfrm>
                    <a:off x="2457" y="3322"/>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217129" name="Group 570"/>
                  <p:cNvGrpSpPr>
                    <a:grpSpLocks/>
                  </p:cNvGrpSpPr>
                  <p:nvPr/>
                </p:nvGrpSpPr>
                <p:grpSpPr bwMode="auto">
                  <a:xfrm>
                    <a:off x="2670" y="3187"/>
                    <a:ext cx="374" cy="324"/>
                    <a:chOff x="2478" y="3355"/>
                    <a:chExt cx="814" cy="644"/>
                  </a:xfrm>
                </p:grpSpPr>
                <p:sp>
                  <p:nvSpPr>
                    <p:cNvPr id="340539" name="Oval 571"/>
                    <p:cNvSpPr>
                      <a:spLocks noChangeArrowheads="1"/>
                    </p:cNvSpPr>
                    <p:nvPr/>
                  </p:nvSpPr>
                  <p:spPr bwMode="auto">
                    <a:xfrm>
                      <a:off x="2416" y="3328"/>
                      <a:ext cx="557" cy="60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40" name="Rectangle 572"/>
                    <p:cNvSpPr>
                      <a:spLocks noChangeArrowheads="1"/>
                    </p:cNvSpPr>
                    <p:nvPr/>
                  </p:nvSpPr>
                  <p:spPr bwMode="auto">
                    <a:xfrm>
                      <a:off x="2344" y="3592"/>
                      <a:ext cx="712"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217130" name="Group 573"/>
                  <p:cNvGrpSpPr>
                    <a:grpSpLocks/>
                  </p:cNvGrpSpPr>
                  <p:nvPr/>
                </p:nvGrpSpPr>
                <p:grpSpPr bwMode="auto">
                  <a:xfrm rot="10800000">
                    <a:off x="2934" y="3707"/>
                    <a:ext cx="374" cy="340"/>
                    <a:chOff x="2478" y="3355"/>
                    <a:chExt cx="814" cy="644"/>
                  </a:xfrm>
                </p:grpSpPr>
                <p:sp>
                  <p:nvSpPr>
                    <p:cNvPr id="340542" name="Oval 574"/>
                    <p:cNvSpPr>
                      <a:spLocks noChangeArrowheads="1"/>
                    </p:cNvSpPr>
                    <p:nvPr/>
                  </p:nvSpPr>
                  <p:spPr bwMode="auto">
                    <a:xfrm>
                      <a:off x="2776" y="3353"/>
                      <a:ext cx="526" cy="54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43" name="Rectangle 575"/>
                    <p:cNvSpPr>
                      <a:spLocks noChangeArrowheads="1"/>
                    </p:cNvSpPr>
                    <p:nvPr/>
                  </p:nvSpPr>
                  <p:spPr bwMode="auto">
                    <a:xfrm>
                      <a:off x="2480" y="3564"/>
                      <a:ext cx="804" cy="37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544" name="Line 576"/>
                  <p:cNvSpPr>
                    <a:spLocks noChangeShapeType="1"/>
                  </p:cNvSpPr>
                  <p:nvPr/>
                </p:nvSpPr>
                <p:spPr bwMode="auto">
                  <a:xfrm>
                    <a:off x="2693" y="331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545" name="Line 577"/>
                  <p:cNvSpPr>
                    <a:spLocks noChangeShapeType="1"/>
                  </p:cNvSpPr>
                  <p:nvPr/>
                </p:nvSpPr>
                <p:spPr bwMode="auto">
                  <a:xfrm>
                    <a:off x="2979" y="3322"/>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0546" name="Line 578"/>
                <p:cNvSpPr>
                  <a:spLocks noChangeShapeType="1"/>
                </p:cNvSpPr>
                <p:nvPr/>
              </p:nvSpPr>
              <p:spPr bwMode="auto">
                <a:xfrm flipH="1" flipV="1">
                  <a:off x="2735" y="3323"/>
                  <a:ext cx="649" cy="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547" name="Rectangle 579"/>
                <p:cNvSpPr>
                  <a:spLocks noChangeArrowheads="1"/>
                </p:cNvSpPr>
                <p:nvPr/>
              </p:nvSpPr>
              <p:spPr bwMode="auto">
                <a:xfrm>
                  <a:off x="4538" y="3864"/>
                  <a:ext cx="324" cy="31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48" name="Line 580"/>
                <p:cNvSpPr>
                  <a:spLocks noChangeShapeType="1"/>
                </p:cNvSpPr>
                <p:nvPr/>
              </p:nvSpPr>
              <p:spPr bwMode="auto">
                <a:xfrm>
                  <a:off x="4544" y="387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549" name="Line 581"/>
                <p:cNvSpPr>
                  <a:spLocks noChangeShapeType="1"/>
                </p:cNvSpPr>
                <p:nvPr/>
              </p:nvSpPr>
              <p:spPr bwMode="auto">
                <a:xfrm flipH="1" flipV="1">
                  <a:off x="4304" y="3798"/>
                  <a:ext cx="246" cy="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550" name="Line 582"/>
                <p:cNvSpPr>
                  <a:spLocks noChangeShapeType="1"/>
                </p:cNvSpPr>
                <p:nvPr/>
              </p:nvSpPr>
              <p:spPr bwMode="auto">
                <a:xfrm flipH="1">
                  <a:off x="3876" y="3792"/>
                  <a:ext cx="448" cy="24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8374" name="Group 583"/>
              <p:cNvGrpSpPr>
                <a:grpSpLocks/>
              </p:cNvGrpSpPr>
              <p:nvPr/>
            </p:nvGrpSpPr>
            <p:grpSpPr bwMode="auto">
              <a:xfrm>
                <a:off x="2123" y="2510"/>
                <a:ext cx="136" cy="150"/>
                <a:chOff x="2516" y="2705"/>
                <a:chExt cx="296" cy="326"/>
              </a:xfrm>
            </p:grpSpPr>
            <p:sp>
              <p:nvSpPr>
                <p:cNvPr id="340552" name="Rectangle 584"/>
                <p:cNvSpPr>
                  <a:spLocks noChangeArrowheads="1"/>
                </p:cNvSpPr>
                <p:nvPr/>
              </p:nvSpPr>
              <p:spPr bwMode="auto">
                <a:xfrm>
                  <a:off x="2516" y="2705"/>
                  <a:ext cx="222" cy="20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53" name="Line 585"/>
                <p:cNvSpPr>
                  <a:spLocks noChangeShapeType="1"/>
                </p:cNvSpPr>
                <p:nvPr/>
              </p:nvSpPr>
              <p:spPr bwMode="auto">
                <a:xfrm>
                  <a:off x="2639" y="2902"/>
                  <a:ext cx="174"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8375" name="Group 586"/>
              <p:cNvGrpSpPr>
                <a:grpSpLocks/>
              </p:cNvGrpSpPr>
              <p:nvPr/>
            </p:nvGrpSpPr>
            <p:grpSpPr bwMode="auto">
              <a:xfrm rot="-5400000">
                <a:off x="2510" y="2357"/>
                <a:ext cx="137" cy="151"/>
                <a:chOff x="2516" y="2705"/>
                <a:chExt cx="296" cy="326"/>
              </a:xfrm>
            </p:grpSpPr>
            <p:sp>
              <p:nvSpPr>
                <p:cNvPr id="340555" name="Rectangle 587"/>
                <p:cNvSpPr>
                  <a:spLocks noChangeArrowheads="1"/>
                </p:cNvSpPr>
                <p:nvPr/>
              </p:nvSpPr>
              <p:spPr bwMode="auto">
                <a:xfrm>
                  <a:off x="2536" y="2685"/>
                  <a:ext cx="220" cy="20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56" name="Line 588"/>
                <p:cNvSpPr>
                  <a:spLocks noChangeShapeType="1"/>
                </p:cNvSpPr>
                <p:nvPr/>
              </p:nvSpPr>
              <p:spPr bwMode="auto">
                <a:xfrm>
                  <a:off x="2677" y="2902"/>
                  <a:ext cx="174"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8376" name="Group 589"/>
              <p:cNvGrpSpPr>
                <a:grpSpLocks/>
              </p:cNvGrpSpPr>
              <p:nvPr/>
            </p:nvGrpSpPr>
            <p:grpSpPr bwMode="auto">
              <a:xfrm rot="5400000">
                <a:off x="1941" y="2161"/>
                <a:ext cx="137" cy="150"/>
                <a:chOff x="2516" y="2705"/>
                <a:chExt cx="296" cy="326"/>
              </a:xfrm>
            </p:grpSpPr>
            <p:sp>
              <p:nvSpPr>
                <p:cNvPr id="340558" name="Rectangle 590"/>
                <p:cNvSpPr>
                  <a:spLocks noChangeArrowheads="1"/>
                </p:cNvSpPr>
                <p:nvPr/>
              </p:nvSpPr>
              <p:spPr bwMode="auto">
                <a:xfrm>
                  <a:off x="2495" y="2716"/>
                  <a:ext cx="220" cy="2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59" name="Line 591"/>
                <p:cNvSpPr>
                  <a:spLocks noChangeShapeType="1"/>
                </p:cNvSpPr>
                <p:nvPr/>
              </p:nvSpPr>
              <p:spPr bwMode="auto">
                <a:xfrm>
                  <a:off x="2617" y="2921"/>
                  <a:ext cx="161" cy="13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8377" name="Group 592"/>
              <p:cNvGrpSpPr>
                <a:grpSpLocks/>
              </p:cNvGrpSpPr>
              <p:nvPr/>
            </p:nvGrpSpPr>
            <p:grpSpPr bwMode="auto">
              <a:xfrm rot="10800000">
                <a:off x="2333" y="2005"/>
                <a:ext cx="136" cy="150"/>
                <a:chOff x="2516" y="2705"/>
                <a:chExt cx="296" cy="326"/>
              </a:xfrm>
            </p:grpSpPr>
            <p:sp>
              <p:nvSpPr>
                <p:cNvPr id="340561" name="Rectangle 593"/>
                <p:cNvSpPr>
                  <a:spLocks noChangeArrowheads="1"/>
                </p:cNvSpPr>
                <p:nvPr/>
              </p:nvSpPr>
              <p:spPr bwMode="auto">
                <a:xfrm>
                  <a:off x="2537" y="2725"/>
                  <a:ext cx="219" cy="20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62" name="Line 594"/>
                <p:cNvSpPr>
                  <a:spLocks noChangeShapeType="1"/>
                </p:cNvSpPr>
                <p:nvPr/>
              </p:nvSpPr>
              <p:spPr bwMode="auto">
                <a:xfrm>
                  <a:off x="2660" y="2923"/>
                  <a:ext cx="171"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8378" name="Group 595"/>
              <p:cNvGrpSpPr>
                <a:grpSpLocks/>
              </p:cNvGrpSpPr>
              <p:nvPr/>
            </p:nvGrpSpPr>
            <p:grpSpPr bwMode="auto">
              <a:xfrm rot="5400000">
                <a:off x="1474" y="2352"/>
                <a:ext cx="515" cy="259"/>
                <a:chOff x="2736" y="3156"/>
                <a:chExt cx="2128" cy="1027"/>
              </a:xfrm>
            </p:grpSpPr>
            <p:grpSp>
              <p:nvGrpSpPr>
                <p:cNvPr id="148457" name="Group 596"/>
                <p:cNvGrpSpPr>
                  <a:grpSpLocks/>
                </p:cNvGrpSpPr>
                <p:nvPr/>
              </p:nvGrpSpPr>
              <p:grpSpPr bwMode="auto">
                <a:xfrm rot="3638600">
                  <a:off x="3409" y="3117"/>
                  <a:ext cx="940" cy="1018"/>
                  <a:chOff x="1086" y="3179"/>
                  <a:chExt cx="2222" cy="868"/>
                </a:xfrm>
              </p:grpSpPr>
              <p:grpSp>
                <p:nvGrpSpPr>
                  <p:cNvPr id="148463" name="Group 597"/>
                  <p:cNvGrpSpPr>
                    <a:grpSpLocks/>
                  </p:cNvGrpSpPr>
                  <p:nvPr/>
                </p:nvGrpSpPr>
                <p:grpSpPr bwMode="auto">
                  <a:xfrm>
                    <a:off x="1086" y="3179"/>
                    <a:ext cx="374" cy="324"/>
                    <a:chOff x="2478" y="3355"/>
                    <a:chExt cx="814" cy="644"/>
                  </a:xfrm>
                </p:grpSpPr>
                <p:sp>
                  <p:nvSpPr>
                    <p:cNvPr id="340566" name="Oval 598"/>
                    <p:cNvSpPr>
                      <a:spLocks noChangeArrowheads="1"/>
                    </p:cNvSpPr>
                    <p:nvPr/>
                  </p:nvSpPr>
                  <p:spPr bwMode="auto">
                    <a:xfrm>
                      <a:off x="2711" y="3577"/>
                      <a:ext cx="480" cy="542"/>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67" name="Rectangle 599"/>
                    <p:cNvSpPr>
                      <a:spLocks noChangeArrowheads="1"/>
                    </p:cNvSpPr>
                    <p:nvPr/>
                  </p:nvSpPr>
                  <p:spPr bwMode="auto">
                    <a:xfrm>
                      <a:off x="2529" y="3844"/>
                      <a:ext cx="705" cy="37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464" name="Group 600"/>
                  <p:cNvGrpSpPr>
                    <a:grpSpLocks/>
                  </p:cNvGrpSpPr>
                  <p:nvPr/>
                </p:nvGrpSpPr>
                <p:grpSpPr bwMode="auto">
                  <a:xfrm rot="10800000">
                    <a:off x="1350" y="3699"/>
                    <a:ext cx="374" cy="340"/>
                    <a:chOff x="2478" y="3355"/>
                    <a:chExt cx="814" cy="644"/>
                  </a:xfrm>
                </p:grpSpPr>
                <p:sp>
                  <p:nvSpPr>
                    <p:cNvPr id="340569" name="Oval 601"/>
                    <p:cNvSpPr>
                      <a:spLocks noChangeArrowheads="1"/>
                    </p:cNvSpPr>
                    <p:nvPr/>
                  </p:nvSpPr>
                  <p:spPr bwMode="auto">
                    <a:xfrm>
                      <a:off x="2454" y="3211"/>
                      <a:ext cx="512"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70" name="Rectangle 602"/>
                    <p:cNvSpPr>
                      <a:spLocks noChangeArrowheads="1"/>
                    </p:cNvSpPr>
                    <p:nvPr/>
                  </p:nvSpPr>
                  <p:spPr bwMode="auto">
                    <a:xfrm>
                      <a:off x="2322" y="3475"/>
                      <a:ext cx="769" cy="39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571" name="Line 603"/>
                  <p:cNvSpPr>
                    <a:spLocks noChangeShapeType="1"/>
                  </p:cNvSpPr>
                  <p:nvPr/>
                </p:nvSpPr>
                <p:spPr bwMode="auto">
                  <a:xfrm>
                    <a:off x="1077" y="3401"/>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572" name="Line 604"/>
                  <p:cNvSpPr>
                    <a:spLocks noChangeShapeType="1"/>
                  </p:cNvSpPr>
                  <p:nvPr/>
                </p:nvSpPr>
                <p:spPr bwMode="auto">
                  <a:xfrm>
                    <a:off x="1360" y="3390"/>
                    <a:ext cx="0" cy="55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467" name="Group 605"/>
                  <p:cNvGrpSpPr>
                    <a:grpSpLocks/>
                  </p:cNvGrpSpPr>
                  <p:nvPr/>
                </p:nvGrpSpPr>
                <p:grpSpPr bwMode="auto">
                  <a:xfrm>
                    <a:off x="1614" y="3179"/>
                    <a:ext cx="374" cy="324"/>
                    <a:chOff x="2478" y="3355"/>
                    <a:chExt cx="814" cy="644"/>
                  </a:xfrm>
                </p:grpSpPr>
                <p:sp>
                  <p:nvSpPr>
                    <p:cNvPr id="340574" name="Oval 606"/>
                    <p:cNvSpPr>
                      <a:spLocks noChangeArrowheads="1"/>
                    </p:cNvSpPr>
                    <p:nvPr/>
                  </p:nvSpPr>
                  <p:spPr bwMode="auto">
                    <a:xfrm>
                      <a:off x="2693" y="3543"/>
                      <a:ext cx="480" cy="531"/>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75" name="Rectangle 607"/>
                    <p:cNvSpPr>
                      <a:spLocks noChangeArrowheads="1"/>
                    </p:cNvSpPr>
                    <p:nvPr/>
                  </p:nvSpPr>
                  <p:spPr bwMode="auto">
                    <a:xfrm>
                      <a:off x="2565" y="3794"/>
                      <a:ext cx="673" cy="37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468" name="Group 608"/>
                  <p:cNvGrpSpPr>
                    <a:grpSpLocks/>
                  </p:cNvGrpSpPr>
                  <p:nvPr/>
                </p:nvGrpSpPr>
                <p:grpSpPr bwMode="auto">
                  <a:xfrm rot="10800000">
                    <a:off x="1878" y="3699"/>
                    <a:ext cx="374" cy="340"/>
                    <a:chOff x="2478" y="3355"/>
                    <a:chExt cx="814" cy="644"/>
                  </a:xfrm>
                </p:grpSpPr>
                <p:sp>
                  <p:nvSpPr>
                    <p:cNvPr id="340577" name="Oval 609"/>
                    <p:cNvSpPr>
                      <a:spLocks noChangeArrowheads="1"/>
                    </p:cNvSpPr>
                    <p:nvPr/>
                  </p:nvSpPr>
                  <p:spPr bwMode="auto">
                    <a:xfrm>
                      <a:off x="2612" y="3184"/>
                      <a:ext cx="480" cy="59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78" name="Rectangle 610"/>
                    <p:cNvSpPr>
                      <a:spLocks noChangeArrowheads="1"/>
                    </p:cNvSpPr>
                    <p:nvPr/>
                  </p:nvSpPr>
                  <p:spPr bwMode="auto">
                    <a:xfrm>
                      <a:off x="2468" y="3452"/>
                      <a:ext cx="673" cy="40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579" name="Line 611"/>
                  <p:cNvSpPr>
                    <a:spLocks noChangeShapeType="1"/>
                  </p:cNvSpPr>
                  <p:nvPr/>
                </p:nvSpPr>
                <p:spPr bwMode="auto">
                  <a:xfrm>
                    <a:off x="1610" y="3406"/>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580" name="Line 612"/>
                  <p:cNvSpPr>
                    <a:spLocks noChangeShapeType="1"/>
                  </p:cNvSpPr>
                  <p:nvPr/>
                </p:nvSpPr>
                <p:spPr bwMode="auto">
                  <a:xfrm>
                    <a:off x="1873" y="3411"/>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471" name="Group 613"/>
                  <p:cNvGrpSpPr>
                    <a:grpSpLocks/>
                  </p:cNvGrpSpPr>
                  <p:nvPr/>
                </p:nvGrpSpPr>
                <p:grpSpPr bwMode="auto">
                  <a:xfrm>
                    <a:off x="2142" y="3187"/>
                    <a:ext cx="374" cy="324"/>
                    <a:chOff x="2478" y="3355"/>
                    <a:chExt cx="814" cy="644"/>
                  </a:xfrm>
                </p:grpSpPr>
                <p:sp>
                  <p:nvSpPr>
                    <p:cNvPr id="340582" name="Oval 614"/>
                    <p:cNvSpPr>
                      <a:spLocks noChangeArrowheads="1"/>
                    </p:cNvSpPr>
                    <p:nvPr/>
                  </p:nvSpPr>
                  <p:spPr bwMode="auto">
                    <a:xfrm>
                      <a:off x="2602" y="3501"/>
                      <a:ext cx="512" cy="59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83" name="Rectangle 615"/>
                    <p:cNvSpPr>
                      <a:spLocks noChangeArrowheads="1"/>
                    </p:cNvSpPr>
                    <p:nvPr/>
                  </p:nvSpPr>
                  <p:spPr bwMode="auto">
                    <a:xfrm>
                      <a:off x="2563" y="3762"/>
                      <a:ext cx="673" cy="393"/>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472" name="Group 616"/>
                  <p:cNvGrpSpPr>
                    <a:grpSpLocks/>
                  </p:cNvGrpSpPr>
                  <p:nvPr/>
                </p:nvGrpSpPr>
                <p:grpSpPr bwMode="auto">
                  <a:xfrm rot="10800000">
                    <a:off x="2406" y="3707"/>
                    <a:ext cx="374" cy="340"/>
                    <a:chOff x="2478" y="3355"/>
                    <a:chExt cx="814" cy="644"/>
                  </a:xfrm>
                </p:grpSpPr>
                <p:sp>
                  <p:nvSpPr>
                    <p:cNvPr id="340585" name="Oval 617"/>
                    <p:cNvSpPr>
                      <a:spLocks noChangeArrowheads="1"/>
                    </p:cNvSpPr>
                    <p:nvPr/>
                  </p:nvSpPr>
                  <p:spPr bwMode="auto">
                    <a:xfrm>
                      <a:off x="2404" y="3112"/>
                      <a:ext cx="544" cy="56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86" name="Rectangle 618"/>
                    <p:cNvSpPr>
                      <a:spLocks noChangeArrowheads="1"/>
                    </p:cNvSpPr>
                    <p:nvPr/>
                  </p:nvSpPr>
                  <p:spPr bwMode="auto">
                    <a:xfrm>
                      <a:off x="2322" y="3393"/>
                      <a:ext cx="769" cy="36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587" name="Line 619"/>
                  <p:cNvSpPr>
                    <a:spLocks noChangeShapeType="1"/>
                  </p:cNvSpPr>
                  <p:nvPr/>
                </p:nvSpPr>
                <p:spPr bwMode="auto">
                  <a:xfrm>
                    <a:off x="2131" y="3408"/>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588" name="Line 620"/>
                  <p:cNvSpPr>
                    <a:spLocks noChangeShapeType="1"/>
                  </p:cNvSpPr>
                  <p:nvPr/>
                </p:nvSpPr>
                <p:spPr bwMode="auto">
                  <a:xfrm>
                    <a:off x="2412" y="3404"/>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475" name="Group 621"/>
                  <p:cNvGrpSpPr>
                    <a:grpSpLocks/>
                  </p:cNvGrpSpPr>
                  <p:nvPr/>
                </p:nvGrpSpPr>
                <p:grpSpPr bwMode="auto">
                  <a:xfrm>
                    <a:off x="2670" y="3187"/>
                    <a:ext cx="374" cy="324"/>
                    <a:chOff x="2478" y="3355"/>
                    <a:chExt cx="814" cy="644"/>
                  </a:xfrm>
                </p:grpSpPr>
                <p:sp>
                  <p:nvSpPr>
                    <p:cNvPr id="340590" name="Oval 622"/>
                    <p:cNvSpPr>
                      <a:spLocks noChangeArrowheads="1"/>
                    </p:cNvSpPr>
                    <p:nvPr/>
                  </p:nvSpPr>
                  <p:spPr bwMode="auto">
                    <a:xfrm>
                      <a:off x="2766" y="3599"/>
                      <a:ext cx="512" cy="58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91" name="Rectangle 623"/>
                    <p:cNvSpPr>
                      <a:spLocks noChangeArrowheads="1"/>
                    </p:cNvSpPr>
                    <p:nvPr/>
                  </p:nvSpPr>
                  <p:spPr bwMode="auto">
                    <a:xfrm>
                      <a:off x="2607" y="3820"/>
                      <a:ext cx="737" cy="393"/>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476" name="Group 624"/>
                  <p:cNvGrpSpPr>
                    <a:grpSpLocks/>
                  </p:cNvGrpSpPr>
                  <p:nvPr/>
                </p:nvGrpSpPr>
                <p:grpSpPr bwMode="auto">
                  <a:xfrm rot="10800000">
                    <a:off x="2934" y="3707"/>
                    <a:ext cx="374" cy="340"/>
                    <a:chOff x="2478" y="3355"/>
                    <a:chExt cx="814" cy="644"/>
                  </a:xfrm>
                </p:grpSpPr>
                <p:sp>
                  <p:nvSpPr>
                    <p:cNvPr id="340593" name="Oval 625"/>
                    <p:cNvSpPr>
                      <a:spLocks noChangeArrowheads="1"/>
                    </p:cNvSpPr>
                    <p:nvPr/>
                  </p:nvSpPr>
                  <p:spPr bwMode="auto">
                    <a:xfrm>
                      <a:off x="2424" y="3172"/>
                      <a:ext cx="512" cy="5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94" name="Rectangle 626"/>
                    <p:cNvSpPr>
                      <a:spLocks noChangeArrowheads="1"/>
                    </p:cNvSpPr>
                    <p:nvPr/>
                  </p:nvSpPr>
                  <p:spPr bwMode="auto">
                    <a:xfrm>
                      <a:off x="2276" y="3435"/>
                      <a:ext cx="769" cy="34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595" name="Line 627"/>
                  <p:cNvSpPr>
                    <a:spLocks noChangeShapeType="1"/>
                  </p:cNvSpPr>
                  <p:nvPr/>
                </p:nvSpPr>
                <p:spPr bwMode="auto">
                  <a:xfrm>
                    <a:off x="2703" y="3390"/>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596" name="Line 628"/>
                  <p:cNvSpPr>
                    <a:spLocks noChangeShapeType="1"/>
                  </p:cNvSpPr>
                  <p:nvPr/>
                </p:nvSpPr>
                <p:spPr bwMode="auto">
                  <a:xfrm>
                    <a:off x="2928" y="3386"/>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0597" name="Line 629"/>
                <p:cNvSpPr>
                  <a:spLocks noChangeShapeType="1"/>
                </p:cNvSpPr>
                <p:nvPr/>
              </p:nvSpPr>
              <p:spPr bwMode="auto">
                <a:xfrm flipH="1" flipV="1">
                  <a:off x="2733" y="3324"/>
                  <a:ext cx="620" cy="6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598" name="Rectangle 630"/>
                <p:cNvSpPr>
                  <a:spLocks noChangeArrowheads="1"/>
                </p:cNvSpPr>
                <p:nvPr/>
              </p:nvSpPr>
              <p:spPr bwMode="auto">
                <a:xfrm>
                  <a:off x="4500" y="3903"/>
                  <a:ext cx="326" cy="31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599" name="Line 631"/>
                <p:cNvSpPr>
                  <a:spLocks noChangeShapeType="1"/>
                </p:cNvSpPr>
                <p:nvPr/>
              </p:nvSpPr>
              <p:spPr bwMode="auto">
                <a:xfrm>
                  <a:off x="4513" y="3872"/>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600" name="Line 632"/>
                <p:cNvSpPr>
                  <a:spLocks noChangeShapeType="1"/>
                </p:cNvSpPr>
                <p:nvPr/>
              </p:nvSpPr>
              <p:spPr bwMode="auto">
                <a:xfrm flipH="1" flipV="1">
                  <a:off x="4268" y="3797"/>
                  <a:ext cx="244" cy="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601" name="Line 633"/>
                <p:cNvSpPr>
                  <a:spLocks noChangeShapeType="1"/>
                </p:cNvSpPr>
                <p:nvPr/>
              </p:nvSpPr>
              <p:spPr bwMode="auto">
                <a:xfrm flipH="1">
                  <a:off x="3842" y="3834"/>
                  <a:ext cx="445" cy="24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8379" name="Group 634"/>
              <p:cNvGrpSpPr>
                <a:grpSpLocks/>
              </p:cNvGrpSpPr>
              <p:nvPr/>
            </p:nvGrpSpPr>
            <p:grpSpPr bwMode="auto">
              <a:xfrm rot="10800000">
                <a:off x="1864" y="1656"/>
                <a:ext cx="515" cy="259"/>
                <a:chOff x="2736" y="3156"/>
                <a:chExt cx="2128" cy="1027"/>
              </a:xfrm>
            </p:grpSpPr>
            <p:grpSp>
              <p:nvGrpSpPr>
                <p:cNvPr id="148419" name="Group 635"/>
                <p:cNvGrpSpPr>
                  <a:grpSpLocks/>
                </p:cNvGrpSpPr>
                <p:nvPr/>
              </p:nvGrpSpPr>
              <p:grpSpPr bwMode="auto">
                <a:xfrm rot="3638600">
                  <a:off x="3409" y="3117"/>
                  <a:ext cx="940" cy="1018"/>
                  <a:chOff x="1086" y="3179"/>
                  <a:chExt cx="2222" cy="868"/>
                </a:xfrm>
              </p:grpSpPr>
              <p:grpSp>
                <p:nvGrpSpPr>
                  <p:cNvPr id="148425" name="Group 636"/>
                  <p:cNvGrpSpPr>
                    <a:grpSpLocks/>
                  </p:cNvGrpSpPr>
                  <p:nvPr/>
                </p:nvGrpSpPr>
                <p:grpSpPr bwMode="auto">
                  <a:xfrm>
                    <a:off x="1086" y="3179"/>
                    <a:ext cx="374" cy="324"/>
                    <a:chOff x="2478" y="3355"/>
                    <a:chExt cx="814" cy="644"/>
                  </a:xfrm>
                </p:grpSpPr>
                <p:sp>
                  <p:nvSpPr>
                    <p:cNvPr id="340605" name="Oval 637"/>
                    <p:cNvSpPr>
                      <a:spLocks noChangeArrowheads="1"/>
                    </p:cNvSpPr>
                    <p:nvPr/>
                  </p:nvSpPr>
                  <p:spPr bwMode="auto">
                    <a:xfrm>
                      <a:off x="2970" y="3204"/>
                      <a:ext cx="557"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606" name="Rectangle 638"/>
                    <p:cNvSpPr>
                      <a:spLocks noChangeArrowheads="1"/>
                    </p:cNvSpPr>
                    <p:nvPr/>
                  </p:nvSpPr>
                  <p:spPr bwMode="auto">
                    <a:xfrm>
                      <a:off x="2879" y="3483"/>
                      <a:ext cx="773" cy="39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426" name="Group 639"/>
                  <p:cNvGrpSpPr>
                    <a:grpSpLocks/>
                  </p:cNvGrpSpPr>
                  <p:nvPr/>
                </p:nvGrpSpPr>
                <p:grpSpPr bwMode="auto">
                  <a:xfrm rot="10800000">
                    <a:off x="1350" y="3699"/>
                    <a:ext cx="374" cy="340"/>
                    <a:chOff x="2478" y="3355"/>
                    <a:chExt cx="814" cy="644"/>
                  </a:xfrm>
                </p:grpSpPr>
                <p:sp>
                  <p:nvSpPr>
                    <p:cNvPr id="340608" name="Oval 640"/>
                    <p:cNvSpPr>
                      <a:spLocks noChangeArrowheads="1"/>
                    </p:cNvSpPr>
                    <p:nvPr/>
                  </p:nvSpPr>
                  <p:spPr bwMode="auto">
                    <a:xfrm>
                      <a:off x="2278" y="3477"/>
                      <a:ext cx="557" cy="60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609" name="Rectangle 641"/>
                    <p:cNvSpPr>
                      <a:spLocks noChangeArrowheads="1"/>
                    </p:cNvSpPr>
                    <p:nvPr/>
                  </p:nvSpPr>
                  <p:spPr bwMode="auto">
                    <a:xfrm>
                      <a:off x="2113" y="3739"/>
                      <a:ext cx="774" cy="38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610" name="Line 642"/>
                  <p:cNvSpPr>
                    <a:spLocks noChangeShapeType="1"/>
                  </p:cNvSpPr>
                  <p:nvPr/>
                </p:nvSpPr>
                <p:spPr bwMode="auto">
                  <a:xfrm>
                    <a:off x="1232" y="3255"/>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611" name="Line 643"/>
                  <p:cNvSpPr>
                    <a:spLocks noChangeShapeType="1"/>
                  </p:cNvSpPr>
                  <p:nvPr/>
                </p:nvSpPr>
                <p:spPr bwMode="auto">
                  <a:xfrm>
                    <a:off x="1487" y="3248"/>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429" name="Group 644"/>
                  <p:cNvGrpSpPr>
                    <a:grpSpLocks/>
                  </p:cNvGrpSpPr>
                  <p:nvPr/>
                </p:nvGrpSpPr>
                <p:grpSpPr bwMode="auto">
                  <a:xfrm>
                    <a:off x="1614" y="3179"/>
                    <a:ext cx="374" cy="324"/>
                    <a:chOff x="2478" y="3355"/>
                    <a:chExt cx="814" cy="644"/>
                  </a:xfrm>
                </p:grpSpPr>
                <p:sp>
                  <p:nvSpPr>
                    <p:cNvPr id="340613" name="Oval 645"/>
                    <p:cNvSpPr>
                      <a:spLocks noChangeArrowheads="1"/>
                    </p:cNvSpPr>
                    <p:nvPr/>
                  </p:nvSpPr>
                  <p:spPr bwMode="auto">
                    <a:xfrm>
                      <a:off x="3140" y="3269"/>
                      <a:ext cx="588"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614" name="Rectangle 646"/>
                    <p:cNvSpPr>
                      <a:spLocks noChangeArrowheads="1"/>
                    </p:cNvSpPr>
                    <p:nvPr/>
                  </p:nvSpPr>
                  <p:spPr bwMode="auto">
                    <a:xfrm>
                      <a:off x="2981" y="3536"/>
                      <a:ext cx="959"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430" name="Group 647"/>
                  <p:cNvGrpSpPr>
                    <a:grpSpLocks/>
                  </p:cNvGrpSpPr>
                  <p:nvPr/>
                </p:nvGrpSpPr>
                <p:grpSpPr bwMode="auto">
                  <a:xfrm rot="10800000">
                    <a:off x="1878" y="3699"/>
                    <a:ext cx="374" cy="340"/>
                    <a:chOff x="2478" y="3355"/>
                    <a:chExt cx="814" cy="644"/>
                  </a:xfrm>
                </p:grpSpPr>
                <p:sp>
                  <p:nvSpPr>
                    <p:cNvPr id="340616" name="Oval 648"/>
                    <p:cNvSpPr>
                      <a:spLocks noChangeArrowheads="1"/>
                    </p:cNvSpPr>
                    <p:nvPr/>
                  </p:nvSpPr>
                  <p:spPr bwMode="auto">
                    <a:xfrm>
                      <a:off x="2237" y="3525"/>
                      <a:ext cx="526" cy="61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617" name="Rectangle 649"/>
                    <p:cNvSpPr>
                      <a:spLocks noChangeArrowheads="1"/>
                    </p:cNvSpPr>
                    <p:nvPr/>
                  </p:nvSpPr>
                  <p:spPr bwMode="auto">
                    <a:xfrm>
                      <a:off x="2182" y="3804"/>
                      <a:ext cx="712" cy="39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618" name="Line 650"/>
                  <p:cNvSpPr>
                    <a:spLocks noChangeShapeType="1"/>
                  </p:cNvSpPr>
                  <p:nvPr/>
                </p:nvSpPr>
                <p:spPr bwMode="auto">
                  <a:xfrm>
                    <a:off x="1773" y="3253"/>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619" name="Line 651"/>
                  <p:cNvSpPr>
                    <a:spLocks noChangeShapeType="1"/>
                  </p:cNvSpPr>
                  <p:nvPr/>
                </p:nvSpPr>
                <p:spPr bwMode="auto">
                  <a:xfrm>
                    <a:off x="2073" y="324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433" name="Group 652"/>
                  <p:cNvGrpSpPr>
                    <a:grpSpLocks/>
                  </p:cNvGrpSpPr>
                  <p:nvPr/>
                </p:nvGrpSpPr>
                <p:grpSpPr bwMode="auto">
                  <a:xfrm>
                    <a:off x="2142" y="3187"/>
                    <a:ext cx="374" cy="324"/>
                    <a:chOff x="2478" y="3355"/>
                    <a:chExt cx="814" cy="644"/>
                  </a:xfrm>
                </p:grpSpPr>
                <p:sp>
                  <p:nvSpPr>
                    <p:cNvPr id="340621" name="Oval 653"/>
                    <p:cNvSpPr>
                      <a:spLocks noChangeArrowheads="1"/>
                    </p:cNvSpPr>
                    <p:nvPr/>
                  </p:nvSpPr>
                  <p:spPr bwMode="auto">
                    <a:xfrm>
                      <a:off x="3190" y="3170"/>
                      <a:ext cx="495" cy="62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622" name="Rectangle 654"/>
                    <p:cNvSpPr>
                      <a:spLocks noChangeArrowheads="1"/>
                    </p:cNvSpPr>
                    <p:nvPr/>
                  </p:nvSpPr>
                  <p:spPr bwMode="auto">
                    <a:xfrm>
                      <a:off x="3125" y="3465"/>
                      <a:ext cx="712"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434" name="Group 655"/>
                  <p:cNvGrpSpPr>
                    <a:grpSpLocks/>
                  </p:cNvGrpSpPr>
                  <p:nvPr/>
                </p:nvGrpSpPr>
                <p:grpSpPr bwMode="auto">
                  <a:xfrm rot="10800000">
                    <a:off x="2406" y="3707"/>
                    <a:ext cx="374" cy="340"/>
                    <a:chOff x="2478" y="3355"/>
                    <a:chExt cx="814" cy="644"/>
                  </a:xfrm>
                </p:grpSpPr>
                <p:sp>
                  <p:nvSpPr>
                    <p:cNvPr id="340624" name="Oval 656"/>
                    <p:cNvSpPr>
                      <a:spLocks noChangeArrowheads="1"/>
                    </p:cNvSpPr>
                    <p:nvPr/>
                  </p:nvSpPr>
                  <p:spPr bwMode="auto">
                    <a:xfrm>
                      <a:off x="1947" y="3446"/>
                      <a:ext cx="712" cy="54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625" name="Rectangle 657"/>
                    <p:cNvSpPr>
                      <a:spLocks noChangeArrowheads="1"/>
                    </p:cNvSpPr>
                    <p:nvPr/>
                  </p:nvSpPr>
                  <p:spPr bwMode="auto">
                    <a:xfrm>
                      <a:off x="1861" y="3668"/>
                      <a:ext cx="959" cy="35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626" name="Line 658"/>
                  <p:cNvSpPr>
                    <a:spLocks noChangeShapeType="1"/>
                  </p:cNvSpPr>
                  <p:nvPr/>
                </p:nvSpPr>
                <p:spPr bwMode="auto">
                  <a:xfrm>
                    <a:off x="2307" y="325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627" name="Line 659"/>
                  <p:cNvSpPr>
                    <a:spLocks noChangeShapeType="1"/>
                  </p:cNvSpPr>
                  <p:nvPr/>
                </p:nvSpPr>
                <p:spPr bwMode="auto">
                  <a:xfrm>
                    <a:off x="2581" y="325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437" name="Group 660"/>
                  <p:cNvGrpSpPr>
                    <a:grpSpLocks/>
                  </p:cNvGrpSpPr>
                  <p:nvPr/>
                </p:nvGrpSpPr>
                <p:grpSpPr bwMode="auto">
                  <a:xfrm>
                    <a:off x="2670" y="3187"/>
                    <a:ext cx="374" cy="324"/>
                    <a:chOff x="2478" y="3355"/>
                    <a:chExt cx="814" cy="644"/>
                  </a:xfrm>
                </p:grpSpPr>
                <p:sp>
                  <p:nvSpPr>
                    <p:cNvPr id="340629" name="Oval 661"/>
                    <p:cNvSpPr>
                      <a:spLocks noChangeArrowheads="1"/>
                    </p:cNvSpPr>
                    <p:nvPr/>
                  </p:nvSpPr>
                  <p:spPr bwMode="auto">
                    <a:xfrm>
                      <a:off x="3177" y="3181"/>
                      <a:ext cx="495" cy="60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630" name="Rectangle 662"/>
                    <p:cNvSpPr>
                      <a:spLocks noChangeArrowheads="1"/>
                    </p:cNvSpPr>
                    <p:nvPr/>
                  </p:nvSpPr>
                  <p:spPr bwMode="auto">
                    <a:xfrm>
                      <a:off x="2983" y="3431"/>
                      <a:ext cx="743" cy="41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438" name="Group 663"/>
                  <p:cNvGrpSpPr>
                    <a:grpSpLocks/>
                  </p:cNvGrpSpPr>
                  <p:nvPr/>
                </p:nvGrpSpPr>
                <p:grpSpPr bwMode="auto">
                  <a:xfrm rot="10800000">
                    <a:off x="2934" y="3707"/>
                    <a:ext cx="374" cy="340"/>
                    <a:chOff x="2478" y="3355"/>
                    <a:chExt cx="814" cy="644"/>
                  </a:xfrm>
                </p:grpSpPr>
                <p:sp>
                  <p:nvSpPr>
                    <p:cNvPr id="340632" name="Oval 664"/>
                    <p:cNvSpPr>
                      <a:spLocks noChangeArrowheads="1"/>
                    </p:cNvSpPr>
                    <p:nvPr/>
                  </p:nvSpPr>
                  <p:spPr bwMode="auto">
                    <a:xfrm>
                      <a:off x="2008" y="3445"/>
                      <a:ext cx="464" cy="55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633" name="Rectangle 665"/>
                    <p:cNvSpPr>
                      <a:spLocks noChangeArrowheads="1"/>
                    </p:cNvSpPr>
                    <p:nvPr/>
                  </p:nvSpPr>
                  <p:spPr bwMode="auto">
                    <a:xfrm>
                      <a:off x="1899" y="3722"/>
                      <a:ext cx="712" cy="36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634" name="Line 666"/>
                  <p:cNvSpPr>
                    <a:spLocks noChangeShapeType="1"/>
                  </p:cNvSpPr>
                  <p:nvPr/>
                </p:nvSpPr>
                <p:spPr bwMode="auto">
                  <a:xfrm>
                    <a:off x="2842" y="325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635" name="Line 667"/>
                  <p:cNvSpPr>
                    <a:spLocks noChangeShapeType="1"/>
                  </p:cNvSpPr>
                  <p:nvPr/>
                </p:nvSpPr>
                <p:spPr bwMode="auto">
                  <a:xfrm>
                    <a:off x="3154" y="3257"/>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0636" name="Line 668"/>
                <p:cNvSpPr>
                  <a:spLocks noChangeShapeType="1"/>
                </p:cNvSpPr>
                <p:nvPr/>
              </p:nvSpPr>
              <p:spPr bwMode="auto">
                <a:xfrm flipH="1" flipV="1">
                  <a:off x="2775" y="3359"/>
                  <a:ext cx="649" cy="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637" name="Rectangle 669"/>
                <p:cNvSpPr>
                  <a:spLocks noChangeArrowheads="1"/>
                </p:cNvSpPr>
                <p:nvPr/>
              </p:nvSpPr>
              <p:spPr bwMode="auto">
                <a:xfrm>
                  <a:off x="4578" y="3900"/>
                  <a:ext cx="324" cy="31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638" name="Line 670"/>
                <p:cNvSpPr>
                  <a:spLocks noChangeShapeType="1"/>
                </p:cNvSpPr>
                <p:nvPr/>
              </p:nvSpPr>
              <p:spPr bwMode="auto">
                <a:xfrm>
                  <a:off x="4584" y="387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639" name="Line 671"/>
                <p:cNvSpPr>
                  <a:spLocks noChangeShapeType="1"/>
                </p:cNvSpPr>
                <p:nvPr/>
              </p:nvSpPr>
              <p:spPr bwMode="auto">
                <a:xfrm flipH="1" flipV="1">
                  <a:off x="4344" y="3798"/>
                  <a:ext cx="246" cy="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640" name="Line 672"/>
                <p:cNvSpPr>
                  <a:spLocks noChangeShapeType="1"/>
                </p:cNvSpPr>
                <p:nvPr/>
              </p:nvSpPr>
              <p:spPr bwMode="auto">
                <a:xfrm flipH="1">
                  <a:off x="3955" y="3828"/>
                  <a:ext cx="448" cy="24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8380" name="Group 673"/>
              <p:cNvGrpSpPr>
                <a:grpSpLocks/>
              </p:cNvGrpSpPr>
              <p:nvPr/>
            </p:nvGrpSpPr>
            <p:grpSpPr bwMode="auto">
              <a:xfrm rot="-5400000">
                <a:off x="2620" y="2010"/>
                <a:ext cx="515" cy="259"/>
                <a:chOff x="2736" y="3156"/>
                <a:chExt cx="2128" cy="1027"/>
              </a:xfrm>
            </p:grpSpPr>
            <p:grpSp>
              <p:nvGrpSpPr>
                <p:cNvPr id="148381" name="Group 674"/>
                <p:cNvGrpSpPr>
                  <a:grpSpLocks/>
                </p:cNvGrpSpPr>
                <p:nvPr/>
              </p:nvGrpSpPr>
              <p:grpSpPr bwMode="auto">
                <a:xfrm rot="3638600">
                  <a:off x="3409" y="3117"/>
                  <a:ext cx="940" cy="1018"/>
                  <a:chOff x="1086" y="3179"/>
                  <a:chExt cx="2222" cy="868"/>
                </a:xfrm>
              </p:grpSpPr>
              <p:grpSp>
                <p:nvGrpSpPr>
                  <p:cNvPr id="148387" name="Group 675"/>
                  <p:cNvGrpSpPr>
                    <a:grpSpLocks/>
                  </p:cNvGrpSpPr>
                  <p:nvPr/>
                </p:nvGrpSpPr>
                <p:grpSpPr bwMode="auto">
                  <a:xfrm>
                    <a:off x="1086" y="3179"/>
                    <a:ext cx="374" cy="324"/>
                    <a:chOff x="2478" y="3355"/>
                    <a:chExt cx="814" cy="644"/>
                  </a:xfrm>
                </p:grpSpPr>
                <p:sp>
                  <p:nvSpPr>
                    <p:cNvPr id="340644" name="Oval 676"/>
                    <p:cNvSpPr>
                      <a:spLocks noChangeArrowheads="1"/>
                    </p:cNvSpPr>
                    <p:nvPr/>
                  </p:nvSpPr>
                  <p:spPr bwMode="auto">
                    <a:xfrm>
                      <a:off x="2549" y="3147"/>
                      <a:ext cx="480" cy="59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645" name="Rectangle 677"/>
                    <p:cNvSpPr>
                      <a:spLocks noChangeArrowheads="1"/>
                    </p:cNvSpPr>
                    <p:nvPr/>
                  </p:nvSpPr>
                  <p:spPr bwMode="auto">
                    <a:xfrm>
                      <a:off x="2429" y="3419"/>
                      <a:ext cx="673" cy="38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388" name="Group 678"/>
                  <p:cNvGrpSpPr>
                    <a:grpSpLocks/>
                  </p:cNvGrpSpPr>
                  <p:nvPr/>
                </p:nvGrpSpPr>
                <p:grpSpPr bwMode="auto">
                  <a:xfrm rot="10800000">
                    <a:off x="1350" y="3699"/>
                    <a:ext cx="374" cy="340"/>
                    <a:chOff x="2478" y="3355"/>
                    <a:chExt cx="814" cy="644"/>
                  </a:xfrm>
                </p:grpSpPr>
                <p:sp>
                  <p:nvSpPr>
                    <p:cNvPr id="340647" name="Oval 679"/>
                    <p:cNvSpPr>
                      <a:spLocks noChangeArrowheads="1"/>
                    </p:cNvSpPr>
                    <p:nvPr/>
                  </p:nvSpPr>
                  <p:spPr bwMode="auto">
                    <a:xfrm>
                      <a:off x="2583" y="3557"/>
                      <a:ext cx="512" cy="53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648" name="Rectangle 680"/>
                    <p:cNvSpPr>
                      <a:spLocks noChangeArrowheads="1"/>
                    </p:cNvSpPr>
                    <p:nvPr/>
                  </p:nvSpPr>
                  <p:spPr bwMode="auto">
                    <a:xfrm>
                      <a:off x="2535" y="3787"/>
                      <a:ext cx="737" cy="35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649" name="Line 681"/>
                  <p:cNvSpPr>
                    <a:spLocks noChangeShapeType="1"/>
                  </p:cNvSpPr>
                  <p:nvPr/>
                </p:nvSpPr>
                <p:spPr bwMode="auto">
                  <a:xfrm>
                    <a:off x="1080" y="3230"/>
                    <a:ext cx="0" cy="58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650" name="Line 682"/>
                  <p:cNvSpPr>
                    <a:spLocks noChangeShapeType="1"/>
                  </p:cNvSpPr>
                  <p:nvPr/>
                </p:nvSpPr>
                <p:spPr bwMode="auto">
                  <a:xfrm>
                    <a:off x="1354" y="3225"/>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391" name="Group 683"/>
                  <p:cNvGrpSpPr>
                    <a:grpSpLocks/>
                  </p:cNvGrpSpPr>
                  <p:nvPr/>
                </p:nvGrpSpPr>
                <p:grpSpPr bwMode="auto">
                  <a:xfrm>
                    <a:off x="1614" y="3179"/>
                    <a:ext cx="374" cy="324"/>
                    <a:chOff x="2478" y="3355"/>
                    <a:chExt cx="814" cy="644"/>
                  </a:xfrm>
                </p:grpSpPr>
                <p:sp>
                  <p:nvSpPr>
                    <p:cNvPr id="340652" name="Oval 684"/>
                    <p:cNvSpPr>
                      <a:spLocks noChangeArrowheads="1"/>
                    </p:cNvSpPr>
                    <p:nvPr/>
                  </p:nvSpPr>
                  <p:spPr bwMode="auto">
                    <a:xfrm>
                      <a:off x="2566" y="3120"/>
                      <a:ext cx="448" cy="6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653" name="Rectangle 685"/>
                    <p:cNvSpPr>
                      <a:spLocks noChangeArrowheads="1"/>
                    </p:cNvSpPr>
                    <p:nvPr/>
                  </p:nvSpPr>
                  <p:spPr bwMode="auto">
                    <a:xfrm>
                      <a:off x="2405" y="3373"/>
                      <a:ext cx="769" cy="41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392" name="Group 686"/>
                  <p:cNvGrpSpPr>
                    <a:grpSpLocks/>
                  </p:cNvGrpSpPr>
                  <p:nvPr/>
                </p:nvGrpSpPr>
                <p:grpSpPr bwMode="auto">
                  <a:xfrm rot="10800000">
                    <a:off x="1878" y="3699"/>
                    <a:ext cx="374" cy="340"/>
                    <a:chOff x="2478" y="3355"/>
                    <a:chExt cx="814" cy="644"/>
                  </a:xfrm>
                </p:grpSpPr>
                <p:sp>
                  <p:nvSpPr>
                    <p:cNvPr id="340655" name="Oval 687"/>
                    <p:cNvSpPr>
                      <a:spLocks noChangeArrowheads="1"/>
                    </p:cNvSpPr>
                    <p:nvPr/>
                  </p:nvSpPr>
                  <p:spPr bwMode="auto">
                    <a:xfrm>
                      <a:off x="2631" y="3525"/>
                      <a:ext cx="512" cy="55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656" name="Rectangle 688"/>
                    <p:cNvSpPr>
                      <a:spLocks noChangeArrowheads="1"/>
                    </p:cNvSpPr>
                    <p:nvPr/>
                  </p:nvSpPr>
                  <p:spPr bwMode="auto">
                    <a:xfrm>
                      <a:off x="2535" y="3794"/>
                      <a:ext cx="769" cy="35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657" name="Line 689"/>
                  <p:cNvSpPr>
                    <a:spLocks noChangeShapeType="1"/>
                  </p:cNvSpPr>
                  <p:nvPr/>
                </p:nvSpPr>
                <p:spPr bwMode="auto">
                  <a:xfrm>
                    <a:off x="1628" y="3226"/>
                    <a:ext cx="0" cy="58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658" name="Line 690"/>
                  <p:cNvSpPr>
                    <a:spLocks noChangeShapeType="1"/>
                  </p:cNvSpPr>
                  <p:nvPr/>
                </p:nvSpPr>
                <p:spPr bwMode="auto">
                  <a:xfrm>
                    <a:off x="1861" y="3225"/>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395" name="Group 691"/>
                  <p:cNvGrpSpPr>
                    <a:grpSpLocks/>
                  </p:cNvGrpSpPr>
                  <p:nvPr/>
                </p:nvGrpSpPr>
                <p:grpSpPr bwMode="auto">
                  <a:xfrm>
                    <a:off x="2142" y="3187"/>
                    <a:ext cx="374" cy="324"/>
                    <a:chOff x="2478" y="3355"/>
                    <a:chExt cx="814" cy="644"/>
                  </a:xfrm>
                </p:grpSpPr>
                <p:sp>
                  <p:nvSpPr>
                    <p:cNvPr id="340660" name="Oval 692"/>
                    <p:cNvSpPr>
                      <a:spLocks noChangeArrowheads="1"/>
                    </p:cNvSpPr>
                    <p:nvPr/>
                  </p:nvSpPr>
                  <p:spPr bwMode="auto">
                    <a:xfrm>
                      <a:off x="2544" y="3203"/>
                      <a:ext cx="480" cy="563"/>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661" name="Rectangle 693"/>
                    <p:cNvSpPr>
                      <a:spLocks noChangeArrowheads="1"/>
                    </p:cNvSpPr>
                    <p:nvPr/>
                  </p:nvSpPr>
                  <p:spPr bwMode="auto">
                    <a:xfrm>
                      <a:off x="2481" y="3465"/>
                      <a:ext cx="705" cy="350"/>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396" name="Group 694"/>
                  <p:cNvGrpSpPr>
                    <a:grpSpLocks/>
                  </p:cNvGrpSpPr>
                  <p:nvPr/>
                </p:nvGrpSpPr>
                <p:grpSpPr bwMode="auto">
                  <a:xfrm rot="10800000">
                    <a:off x="2406" y="3707"/>
                    <a:ext cx="374" cy="340"/>
                    <a:chOff x="2478" y="3355"/>
                    <a:chExt cx="814" cy="644"/>
                  </a:xfrm>
                </p:grpSpPr>
                <p:sp>
                  <p:nvSpPr>
                    <p:cNvPr id="340663" name="Oval 695"/>
                    <p:cNvSpPr>
                      <a:spLocks noChangeArrowheads="1"/>
                    </p:cNvSpPr>
                    <p:nvPr/>
                  </p:nvSpPr>
                  <p:spPr bwMode="auto">
                    <a:xfrm>
                      <a:off x="2637" y="3548"/>
                      <a:ext cx="512"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664" name="Rectangle 696"/>
                    <p:cNvSpPr>
                      <a:spLocks noChangeArrowheads="1"/>
                    </p:cNvSpPr>
                    <p:nvPr/>
                  </p:nvSpPr>
                  <p:spPr bwMode="auto">
                    <a:xfrm>
                      <a:off x="2529" y="3821"/>
                      <a:ext cx="705"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665" name="Line 697"/>
                  <p:cNvSpPr>
                    <a:spLocks noChangeShapeType="1"/>
                  </p:cNvSpPr>
                  <p:nvPr/>
                </p:nvSpPr>
                <p:spPr bwMode="auto">
                  <a:xfrm>
                    <a:off x="2172" y="3240"/>
                    <a:ext cx="0" cy="59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666" name="Line 698"/>
                  <p:cNvSpPr>
                    <a:spLocks noChangeShapeType="1"/>
                  </p:cNvSpPr>
                  <p:nvPr/>
                </p:nvSpPr>
                <p:spPr bwMode="auto">
                  <a:xfrm>
                    <a:off x="2404" y="3226"/>
                    <a:ext cx="0" cy="604"/>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399" name="Group 699"/>
                  <p:cNvGrpSpPr>
                    <a:grpSpLocks/>
                  </p:cNvGrpSpPr>
                  <p:nvPr/>
                </p:nvGrpSpPr>
                <p:grpSpPr bwMode="auto">
                  <a:xfrm>
                    <a:off x="2670" y="3187"/>
                    <a:ext cx="374" cy="324"/>
                    <a:chOff x="2478" y="3355"/>
                    <a:chExt cx="814" cy="644"/>
                  </a:xfrm>
                </p:grpSpPr>
                <p:sp>
                  <p:nvSpPr>
                    <p:cNvPr id="340668" name="Oval 700"/>
                    <p:cNvSpPr>
                      <a:spLocks noChangeArrowheads="1"/>
                    </p:cNvSpPr>
                    <p:nvPr/>
                  </p:nvSpPr>
                  <p:spPr bwMode="auto">
                    <a:xfrm>
                      <a:off x="2488" y="3177"/>
                      <a:ext cx="512" cy="542"/>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669" name="Rectangle 701"/>
                    <p:cNvSpPr>
                      <a:spLocks noChangeArrowheads="1"/>
                    </p:cNvSpPr>
                    <p:nvPr/>
                  </p:nvSpPr>
                  <p:spPr bwMode="auto">
                    <a:xfrm>
                      <a:off x="2429" y="3423"/>
                      <a:ext cx="673" cy="350"/>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400" name="Group 702"/>
                  <p:cNvGrpSpPr>
                    <a:grpSpLocks/>
                  </p:cNvGrpSpPr>
                  <p:nvPr/>
                </p:nvGrpSpPr>
                <p:grpSpPr bwMode="auto">
                  <a:xfrm rot="10800000">
                    <a:off x="2934" y="3707"/>
                    <a:ext cx="374" cy="340"/>
                    <a:chOff x="2478" y="3355"/>
                    <a:chExt cx="814" cy="644"/>
                  </a:xfrm>
                </p:grpSpPr>
                <p:sp>
                  <p:nvSpPr>
                    <p:cNvPr id="340671" name="Oval 703"/>
                    <p:cNvSpPr>
                      <a:spLocks noChangeArrowheads="1"/>
                    </p:cNvSpPr>
                    <p:nvPr/>
                  </p:nvSpPr>
                  <p:spPr bwMode="auto">
                    <a:xfrm>
                      <a:off x="2633" y="3596"/>
                      <a:ext cx="480"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672" name="Rectangle 704"/>
                    <p:cNvSpPr>
                      <a:spLocks noChangeArrowheads="1"/>
                    </p:cNvSpPr>
                    <p:nvPr/>
                  </p:nvSpPr>
                  <p:spPr bwMode="auto">
                    <a:xfrm>
                      <a:off x="2562" y="3863"/>
                      <a:ext cx="769" cy="40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673" name="Line 705"/>
                  <p:cNvSpPr>
                    <a:spLocks noChangeShapeType="1"/>
                  </p:cNvSpPr>
                  <p:nvPr/>
                </p:nvSpPr>
                <p:spPr bwMode="auto">
                  <a:xfrm>
                    <a:off x="2687" y="3234"/>
                    <a:ext cx="0" cy="59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674" name="Line 706"/>
                  <p:cNvSpPr>
                    <a:spLocks noChangeShapeType="1"/>
                  </p:cNvSpPr>
                  <p:nvPr/>
                </p:nvSpPr>
                <p:spPr bwMode="auto">
                  <a:xfrm>
                    <a:off x="2948" y="3232"/>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0675" name="Line 707"/>
                <p:cNvSpPr>
                  <a:spLocks noChangeShapeType="1"/>
                </p:cNvSpPr>
                <p:nvPr/>
              </p:nvSpPr>
              <p:spPr bwMode="auto">
                <a:xfrm flipH="1" flipV="1">
                  <a:off x="2733" y="3287"/>
                  <a:ext cx="652" cy="6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676" name="Rectangle 708"/>
                <p:cNvSpPr>
                  <a:spLocks noChangeArrowheads="1"/>
                </p:cNvSpPr>
                <p:nvPr/>
              </p:nvSpPr>
              <p:spPr bwMode="auto">
                <a:xfrm>
                  <a:off x="4576" y="3866"/>
                  <a:ext cx="326" cy="31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677" name="Line 709"/>
                <p:cNvSpPr>
                  <a:spLocks noChangeShapeType="1"/>
                </p:cNvSpPr>
                <p:nvPr/>
              </p:nvSpPr>
              <p:spPr bwMode="auto">
                <a:xfrm>
                  <a:off x="4582" y="3872"/>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678" name="Line 710"/>
                <p:cNvSpPr>
                  <a:spLocks noChangeShapeType="1"/>
                </p:cNvSpPr>
                <p:nvPr/>
              </p:nvSpPr>
              <p:spPr bwMode="auto">
                <a:xfrm flipH="1" flipV="1">
                  <a:off x="4382" y="3797"/>
                  <a:ext cx="244" cy="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679" name="Line 711"/>
                <p:cNvSpPr>
                  <a:spLocks noChangeShapeType="1"/>
                </p:cNvSpPr>
                <p:nvPr/>
              </p:nvSpPr>
              <p:spPr bwMode="auto">
                <a:xfrm flipH="1">
                  <a:off x="3912" y="3797"/>
                  <a:ext cx="451" cy="24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grpSp>
          <p:nvGrpSpPr>
            <p:cNvPr id="147494" name="Group 712"/>
            <p:cNvGrpSpPr>
              <a:grpSpLocks/>
            </p:cNvGrpSpPr>
            <p:nvPr/>
          </p:nvGrpSpPr>
          <p:grpSpPr bwMode="auto">
            <a:xfrm>
              <a:off x="7581900" y="2462213"/>
              <a:ext cx="1420813" cy="1382712"/>
              <a:chOff x="1602" y="1656"/>
              <a:chExt cx="1405" cy="1321"/>
            </a:xfrm>
          </p:grpSpPr>
          <p:grpSp>
            <p:nvGrpSpPr>
              <p:cNvPr id="148205" name="Group 713"/>
              <p:cNvGrpSpPr>
                <a:grpSpLocks/>
              </p:cNvGrpSpPr>
              <p:nvPr/>
            </p:nvGrpSpPr>
            <p:grpSpPr bwMode="auto">
              <a:xfrm>
                <a:off x="2224" y="2718"/>
                <a:ext cx="515" cy="259"/>
                <a:chOff x="2736" y="3156"/>
                <a:chExt cx="2128" cy="1027"/>
              </a:xfrm>
            </p:grpSpPr>
            <p:grpSp>
              <p:nvGrpSpPr>
                <p:cNvPr id="148335" name="Group 714"/>
                <p:cNvGrpSpPr>
                  <a:grpSpLocks/>
                </p:cNvGrpSpPr>
                <p:nvPr/>
              </p:nvGrpSpPr>
              <p:grpSpPr bwMode="auto">
                <a:xfrm rot="3638600">
                  <a:off x="3409" y="3117"/>
                  <a:ext cx="940" cy="1018"/>
                  <a:chOff x="1086" y="3179"/>
                  <a:chExt cx="2222" cy="868"/>
                </a:xfrm>
              </p:grpSpPr>
              <p:grpSp>
                <p:nvGrpSpPr>
                  <p:cNvPr id="148341" name="Group 715"/>
                  <p:cNvGrpSpPr>
                    <a:grpSpLocks/>
                  </p:cNvGrpSpPr>
                  <p:nvPr/>
                </p:nvGrpSpPr>
                <p:grpSpPr bwMode="auto">
                  <a:xfrm>
                    <a:off x="1086" y="3179"/>
                    <a:ext cx="374" cy="324"/>
                    <a:chOff x="2478" y="3355"/>
                    <a:chExt cx="814" cy="644"/>
                  </a:xfrm>
                </p:grpSpPr>
                <p:sp>
                  <p:nvSpPr>
                    <p:cNvPr id="340684" name="Oval 716"/>
                    <p:cNvSpPr>
                      <a:spLocks noChangeArrowheads="1"/>
                    </p:cNvSpPr>
                    <p:nvPr/>
                  </p:nvSpPr>
                  <p:spPr bwMode="auto">
                    <a:xfrm>
                      <a:off x="2351" y="3369"/>
                      <a:ext cx="526"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685" name="Rectangle 717"/>
                    <p:cNvSpPr>
                      <a:spLocks noChangeArrowheads="1"/>
                    </p:cNvSpPr>
                    <p:nvPr/>
                  </p:nvSpPr>
                  <p:spPr bwMode="auto">
                    <a:xfrm>
                      <a:off x="2168" y="3656"/>
                      <a:ext cx="743"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342" name="Group 718"/>
                  <p:cNvGrpSpPr>
                    <a:grpSpLocks/>
                  </p:cNvGrpSpPr>
                  <p:nvPr/>
                </p:nvGrpSpPr>
                <p:grpSpPr bwMode="auto">
                  <a:xfrm rot="10800000">
                    <a:off x="1350" y="3699"/>
                    <a:ext cx="374" cy="340"/>
                    <a:chOff x="2478" y="3355"/>
                    <a:chExt cx="814" cy="644"/>
                  </a:xfrm>
                </p:grpSpPr>
                <p:sp>
                  <p:nvSpPr>
                    <p:cNvPr id="340687" name="Oval 719"/>
                    <p:cNvSpPr>
                      <a:spLocks noChangeArrowheads="1"/>
                    </p:cNvSpPr>
                    <p:nvPr/>
                  </p:nvSpPr>
                  <p:spPr bwMode="auto">
                    <a:xfrm>
                      <a:off x="2984" y="3327"/>
                      <a:ext cx="495" cy="60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688" name="Rectangle 720"/>
                    <p:cNvSpPr>
                      <a:spLocks noChangeArrowheads="1"/>
                    </p:cNvSpPr>
                    <p:nvPr/>
                  </p:nvSpPr>
                  <p:spPr bwMode="auto">
                    <a:xfrm>
                      <a:off x="2932" y="3631"/>
                      <a:ext cx="650" cy="419"/>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689" name="Line 721"/>
                  <p:cNvSpPr>
                    <a:spLocks noChangeShapeType="1"/>
                  </p:cNvSpPr>
                  <p:nvPr/>
                </p:nvSpPr>
                <p:spPr bwMode="auto">
                  <a:xfrm>
                    <a:off x="1122" y="330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690" name="Line 722"/>
                  <p:cNvSpPr>
                    <a:spLocks noChangeShapeType="1"/>
                  </p:cNvSpPr>
                  <p:nvPr/>
                </p:nvSpPr>
                <p:spPr bwMode="auto">
                  <a:xfrm>
                    <a:off x="1334" y="3298"/>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345" name="Group 723"/>
                  <p:cNvGrpSpPr>
                    <a:grpSpLocks/>
                  </p:cNvGrpSpPr>
                  <p:nvPr/>
                </p:nvGrpSpPr>
                <p:grpSpPr bwMode="auto">
                  <a:xfrm>
                    <a:off x="1614" y="3179"/>
                    <a:ext cx="374" cy="324"/>
                    <a:chOff x="2478" y="3355"/>
                    <a:chExt cx="814" cy="644"/>
                  </a:xfrm>
                </p:grpSpPr>
                <p:sp>
                  <p:nvSpPr>
                    <p:cNvPr id="340692" name="Oval 724"/>
                    <p:cNvSpPr>
                      <a:spLocks noChangeArrowheads="1"/>
                    </p:cNvSpPr>
                    <p:nvPr/>
                  </p:nvSpPr>
                  <p:spPr bwMode="auto">
                    <a:xfrm>
                      <a:off x="2244" y="3391"/>
                      <a:ext cx="681"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693" name="Rectangle 725"/>
                    <p:cNvSpPr>
                      <a:spLocks noChangeArrowheads="1"/>
                    </p:cNvSpPr>
                    <p:nvPr/>
                  </p:nvSpPr>
                  <p:spPr bwMode="auto">
                    <a:xfrm>
                      <a:off x="2127" y="3662"/>
                      <a:ext cx="866" cy="39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346" name="Group 726"/>
                  <p:cNvGrpSpPr>
                    <a:grpSpLocks/>
                  </p:cNvGrpSpPr>
                  <p:nvPr/>
                </p:nvGrpSpPr>
                <p:grpSpPr bwMode="auto">
                  <a:xfrm rot="10800000">
                    <a:off x="1878" y="3699"/>
                    <a:ext cx="374" cy="340"/>
                    <a:chOff x="2478" y="3355"/>
                    <a:chExt cx="814" cy="644"/>
                  </a:xfrm>
                </p:grpSpPr>
                <p:sp>
                  <p:nvSpPr>
                    <p:cNvPr id="340695" name="Oval 727"/>
                    <p:cNvSpPr>
                      <a:spLocks noChangeArrowheads="1"/>
                    </p:cNvSpPr>
                    <p:nvPr/>
                  </p:nvSpPr>
                  <p:spPr bwMode="auto">
                    <a:xfrm>
                      <a:off x="3024" y="3401"/>
                      <a:ext cx="464" cy="59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696" name="Rectangle 728"/>
                    <p:cNvSpPr>
                      <a:spLocks noChangeArrowheads="1"/>
                    </p:cNvSpPr>
                    <p:nvPr/>
                  </p:nvSpPr>
                  <p:spPr bwMode="auto">
                    <a:xfrm>
                      <a:off x="2763" y="3664"/>
                      <a:ext cx="743" cy="409"/>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697" name="Line 729"/>
                  <p:cNvSpPr>
                    <a:spLocks noChangeShapeType="1"/>
                  </p:cNvSpPr>
                  <p:nvPr/>
                </p:nvSpPr>
                <p:spPr bwMode="auto">
                  <a:xfrm>
                    <a:off x="1632" y="330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698" name="Line 730"/>
                  <p:cNvSpPr>
                    <a:spLocks noChangeShapeType="1"/>
                  </p:cNvSpPr>
                  <p:nvPr/>
                </p:nvSpPr>
                <p:spPr bwMode="auto">
                  <a:xfrm>
                    <a:off x="1917" y="3311"/>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349" name="Group 731"/>
                  <p:cNvGrpSpPr>
                    <a:grpSpLocks/>
                  </p:cNvGrpSpPr>
                  <p:nvPr/>
                </p:nvGrpSpPr>
                <p:grpSpPr bwMode="auto">
                  <a:xfrm>
                    <a:off x="2142" y="3187"/>
                    <a:ext cx="374" cy="324"/>
                    <a:chOff x="2478" y="3355"/>
                    <a:chExt cx="814" cy="644"/>
                  </a:xfrm>
                </p:grpSpPr>
                <p:sp>
                  <p:nvSpPr>
                    <p:cNvPr id="340700" name="Oval 732"/>
                    <p:cNvSpPr>
                      <a:spLocks noChangeArrowheads="1"/>
                    </p:cNvSpPr>
                    <p:nvPr/>
                  </p:nvSpPr>
                  <p:spPr bwMode="auto">
                    <a:xfrm>
                      <a:off x="2554" y="3306"/>
                      <a:ext cx="464" cy="6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01" name="Rectangle 733"/>
                    <p:cNvSpPr>
                      <a:spLocks noChangeArrowheads="1"/>
                    </p:cNvSpPr>
                    <p:nvPr/>
                  </p:nvSpPr>
                  <p:spPr bwMode="auto">
                    <a:xfrm>
                      <a:off x="2447" y="3617"/>
                      <a:ext cx="804"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350" name="Group 734"/>
                  <p:cNvGrpSpPr>
                    <a:grpSpLocks/>
                  </p:cNvGrpSpPr>
                  <p:nvPr/>
                </p:nvGrpSpPr>
                <p:grpSpPr bwMode="auto">
                  <a:xfrm rot="10800000">
                    <a:off x="2406" y="3707"/>
                    <a:ext cx="374" cy="340"/>
                    <a:chOff x="2478" y="3355"/>
                    <a:chExt cx="814" cy="644"/>
                  </a:xfrm>
                </p:grpSpPr>
                <p:sp>
                  <p:nvSpPr>
                    <p:cNvPr id="340703" name="Oval 735"/>
                    <p:cNvSpPr>
                      <a:spLocks noChangeArrowheads="1"/>
                    </p:cNvSpPr>
                    <p:nvPr/>
                  </p:nvSpPr>
                  <p:spPr bwMode="auto">
                    <a:xfrm>
                      <a:off x="2690" y="3308"/>
                      <a:ext cx="681" cy="56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04" name="Rectangle 736"/>
                    <p:cNvSpPr>
                      <a:spLocks noChangeArrowheads="1"/>
                    </p:cNvSpPr>
                    <p:nvPr/>
                  </p:nvSpPr>
                  <p:spPr bwMode="auto">
                    <a:xfrm>
                      <a:off x="2718" y="3571"/>
                      <a:ext cx="897" cy="36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705" name="Line 737"/>
                  <p:cNvSpPr>
                    <a:spLocks noChangeShapeType="1"/>
                  </p:cNvSpPr>
                  <p:nvPr/>
                </p:nvSpPr>
                <p:spPr bwMode="auto">
                  <a:xfrm>
                    <a:off x="2185" y="3307"/>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706" name="Line 738"/>
                  <p:cNvSpPr>
                    <a:spLocks noChangeShapeType="1"/>
                  </p:cNvSpPr>
                  <p:nvPr/>
                </p:nvSpPr>
                <p:spPr bwMode="auto">
                  <a:xfrm>
                    <a:off x="2457" y="3322"/>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353" name="Group 739"/>
                  <p:cNvGrpSpPr>
                    <a:grpSpLocks/>
                  </p:cNvGrpSpPr>
                  <p:nvPr/>
                </p:nvGrpSpPr>
                <p:grpSpPr bwMode="auto">
                  <a:xfrm>
                    <a:off x="2670" y="3187"/>
                    <a:ext cx="374" cy="324"/>
                    <a:chOff x="2478" y="3355"/>
                    <a:chExt cx="814" cy="644"/>
                  </a:xfrm>
                </p:grpSpPr>
                <p:sp>
                  <p:nvSpPr>
                    <p:cNvPr id="340708" name="Oval 740"/>
                    <p:cNvSpPr>
                      <a:spLocks noChangeArrowheads="1"/>
                    </p:cNvSpPr>
                    <p:nvPr/>
                  </p:nvSpPr>
                  <p:spPr bwMode="auto">
                    <a:xfrm>
                      <a:off x="2416" y="3328"/>
                      <a:ext cx="557" cy="60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09" name="Rectangle 741"/>
                    <p:cNvSpPr>
                      <a:spLocks noChangeArrowheads="1"/>
                    </p:cNvSpPr>
                    <p:nvPr/>
                  </p:nvSpPr>
                  <p:spPr bwMode="auto">
                    <a:xfrm>
                      <a:off x="2344" y="3592"/>
                      <a:ext cx="712"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354" name="Group 742"/>
                  <p:cNvGrpSpPr>
                    <a:grpSpLocks/>
                  </p:cNvGrpSpPr>
                  <p:nvPr/>
                </p:nvGrpSpPr>
                <p:grpSpPr bwMode="auto">
                  <a:xfrm rot="10800000">
                    <a:off x="2934" y="3707"/>
                    <a:ext cx="374" cy="340"/>
                    <a:chOff x="2478" y="3355"/>
                    <a:chExt cx="814" cy="644"/>
                  </a:xfrm>
                </p:grpSpPr>
                <p:sp>
                  <p:nvSpPr>
                    <p:cNvPr id="340711" name="Oval 743"/>
                    <p:cNvSpPr>
                      <a:spLocks noChangeArrowheads="1"/>
                    </p:cNvSpPr>
                    <p:nvPr/>
                  </p:nvSpPr>
                  <p:spPr bwMode="auto">
                    <a:xfrm>
                      <a:off x="2776" y="3353"/>
                      <a:ext cx="526" cy="54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12" name="Rectangle 744"/>
                    <p:cNvSpPr>
                      <a:spLocks noChangeArrowheads="1"/>
                    </p:cNvSpPr>
                    <p:nvPr/>
                  </p:nvSpPr>
                  <p:spPr bwMode="auto">
                    <a:xfrm>
                      <a:off x="2480" y="3564"/>
                      <a:ext cx="804" cy="37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713" name="Line 745"/>
                  <p:cNvSpPr>
                    <a:spLocks noChangeShapeType="1"/>
                  </p:cNvSpPr>
                  <p:nvPr/>
                </p:nvSpPr>
                <p:spPr bwMode="auto">
                  <a:xfrm>
                    <a:off x="2693" y="331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714" name="Line 746"/>
                  <p:cNvSpPr>
                    <a:spLocks noChangeShapeType="1"/>
                  </p:cNvSpPr>
                  <p:nvPr/>
                </p:nvSpPr>
                <p:spPr bwMode="auto">
                  <a:xfrm>
                    <a:off x="2979" y="3322"/>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0715" name="Line 747"/>
                <p:cNvSpPr>
                  <a:spLocks noChangeShapeType="1"/>
                </p:cNvSpPr>
                <p:nvPr/>
              </p:nvSpPr>
              <p:spPr bwMode="auto">
                <a:xfrm flipH="1" flipV="1">
                  <a:off x="2735" y="3323"/>
                  <a:ext cx="649" cy="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716" name="Rectangle 748"/>
                <p:cNvSpPr>
                  <a:spLocks noChangeArrowheads="1"/>
                </p:cNvSpPr>
                <p:nvPr/>
              </p:nvSpPr>
              <p:spPr bwMode="auto">
                <a:xfrm>
                  <a:off x="4538" y="3864"/>
                  <a:ext cx="324" cy="31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17" name="Line 749"/>
                <p:cNvSpPr>
                  <a:spLocks noChangeShapeType="1"/>
                </p:cNvSpPr>
                <p:nvPr/>
              </p:nvSpPr>
              <p:spPr bwMode="auto">
                <a:xfrm>
                  <a:off x="4544" y="387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718" name="Line 750"/>
                <p:cNvSpPr>
                  <a:spLocks noChangeShapeType="1"/>
                </p:cNvSpPr>
                <p:nvPr/>
              </p:nvSpPr>
              <p:spPr bwMode="auto">
                <a:xfrm flipH="1" flipV="1">
                  <a:off x="4304" y="3798"/>
                  <a:ext cx="246" cy="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719" name="Line 751"/>
                <p:cNvSpPr>
                  <a:spLocks noChangeShapeType="1"/>
                </p:cNvSpPr>
                <p:nvPr/>
              </p:nvSpPr>
              <p:spPr bwMode="auto">
                <a:xfrm flipH="1">
                  <a:off x="3876" y="3792"/>
                  <a:ext cx="448" cy="24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8206" name="Group 752"/>
              <p:cNvGrpSpPr>
                <a:grpSpLocks/>
              </p:cNvGrpSpPr>
              <p:nvPr/>
            </p:nvGrpSpPr>
            <p:grpSpPr bwMode="auto">
              <a:xfrm>
                <a:off x="2123" y="2510"/>
                <a:ext cx="136" cy="150"/>
                <a:chOff x="2516" y="2705"/>
                <a:chExt cx="296" cy="326"/>
              </a:xfrm>
            </p:grpSpPr>
            <p:sp>
              <p:nvSpPr>
                <p:cNvPr id="340721" name="Rectangle 753"/>
                <p:cNvSpPr>
                  <a:spLocks noChangeArrowheads="1"/>
                </p:cNvSpPr>
                <p:nvPr/>
              </p:nvSpPr>
              <p:spPr bwMode="auto">
                <a:xfrm>
                  <a:off x="2516" y="2705"/>
                  <a:ext cx="222" cy="20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22" name="Line 754"/>
                <p:cNvSpPr>
                  <a:spLocks noChangeShapeType="1"/>
                </p:cNvSpPr>
                <p:nvPr/>
              </p:nvSpPr>
              <p:spPr bwMode="auto">
                <a:xfrm>
                  <a:off x="2639" y="2902"/>
                  <a:ext cx="174"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8207" name="Group 755"/>
              <p:cNvGrpSpPr>
                <a:grpSpLocks/>
              </p:cNvGrpSpPr>
              <p:nvPr/>
            </p:nvGrpSpPr>
            <p:grpSpPr bwMode="auto">
              <a:xfrm rot="-5400000">
                <a:off x="2510" y="2357"/>
                <a:ext cx="137" cy="151"/>
                <a:chOff x="2516" y="2705"/>
                <a:chExt cx="296" cy="326"/>
              </a:xfrm>
            </p:grpSpPr>
            <p:sp>
              <p:nvSpPr>
                <p:cNvPr id="340724" name="Rectangle 756"/>
                <p:cNvSpPr>
                  <a:spLocks noChangeArrowheads="1"/>
                </p:cNvSpPr>
                <p:nvPr/>
              </p:nvSpPr>
              <p:spPr bwMode="auto">
                <a:xfrm>
                  <a:off x="2536" y="2685"/>
                  <a:ext cx="220" cy="20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25" name="Line 757"/>
                <p:cNvSpPr>
                  <a:spLocks noChangeShapeType="1"/>
                </p:cNvSpPr>
                <p:nvPr/>
              </p:nvSpPr>
              <p:spPr bwMode="auto">
                <a:xfrm>
                  <a:off x="2677" y="2902"/>
                  <a:ext cx="174"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8208" name="Group 758"/>
              <p:cNvGrpSpPr>
                <a:grpSpLocks/>
              </p:cNvGrpSpPr>
              <p:nvPr/>
            </p:nvGrpSpPr>
            <p:grpSpPr bwMode="auto">
              <a:xfrm rot="5400000">
                <a:off x="1941" y="2161"/>
                <a:ext cx="137" cy="150"/>
                <a:chOff x="2516" y="2705"/>
                <a:chExt cx="296" cy="326"/>
              </a:xfrm>
            </p:grpSpPr>
            <p:sp>
              <p:nvSpPr>
                <p:cNvPr id="340727" name="Rectangle 759"/>
                <p:cNvSpPr>
                  <a:spLocks noChangeArrowheads="1"/>
                </p:cNvSpPr>
                <p:nvPr/>
              </p:nvSpPr>
              <p:spPr bwMode="auto">
                <a:xfrm>
                  <a:off x="2495" y="2716"/>
                  <a:ext cx="220" cy="2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28" name="Line 760"/>
                <p:cNvSpPr>
                  <a:spLocks noChangeShapeType="1"/>
                </p:cNvSpPr>
                <p:nvPr/>
              </p:nvSpPr>
              <p:spPr bwMode="auto">
                <a:xfrm>
                  <a:off x="2617" y="2921"/>
                  <a:ext cx="161" cy="13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8209" name="Group 761"/>
              <p:cNvGrpSpPr>
                <a:grpSpLocks/>
              </p:cNvGrpSpPr>
              <p:nvPr/>
            </p:nvGrpSpPr>
            <p:grpSpPr bwMode="auto">
              <a:xfrm rot="10800000">
                <a:off x="2333" y="2005"/>
                <a:ext cx="136" cy="150"/>
                <a:chOff x="2516" y="2705"/>
                <a:chExt cx="296" cy="326"/>
              </a:xfrm>
            </p:grpSpPr>
            <p:sp>
              <p:nvSpPr>
                <p:cNvPr id="340730" name="Rectangle 762"/>
                <p:cNvSpPr>
                  <a:spLocks noChangeArrowheads="1"/>
                </p:cNvSpPr>
                <p:nvPr/>
              </p:nvSpPr>
              <p:spPr bwMode="auto">
                <a:xfrm>
                  <a:off x="2537" y="2725"/>
                  <a:ext cx="219" cy="20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31" name="Line 763"/>
                <p:cNvSpPr>
                  <a:spLocks noChangeShapeType="1"/>
                </p:cNvSpPr>
                <p:nvPr/>
              </p:nvSpPr>
              <p:spPr bwMode="auto">
                <a:xfrm>
                  <a:off x="2660" y="2923"/>
                  <a:ext cx="171"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8210" name="Group 764"/>
              <p:cNvGrpSpPr>
                <a:grpSpLocks/>
              </p:cNvGrpSpPr>
              <p:nvPr/>
            </p:nvGrpSpPr>
            <p:grpSpPr bwMode="auto">
              <a:xfrm rot="5400000">
                <a:off x="1474" y="2352"/>
                <a:ext cx="515" cy="259"/>
                <a:chOff x="2736" y="3156"/>
                <a:chExt cx="2128" cy="1027"/>
              </a:xfrm>
            </p:grpSpPr>
            <p:grpSp>
              <p:nvGrpSpPr>
                <p:cNvPr id="148289" name="Group 765"/>
                <p:cNvGrpSpPr>
                  <a:grpSpLocks/>
                </p:cNvGrpSpPr>
                <p:nvPr/>
              </p:nvGrpSpPr>
              <p:grpSpPr bwMode="auto">
                <a:xfrm rot="3638600">
                  <a:off x="3409" y="3117"/>
                  <a:ext cx="940" cy="1018"/>
                  <a:chOff x="1086" y="3179"/>
                  <a:chExt cx="2222" cy="868"/>
                </a:xfrm>
              </p:grpSpPr>
              <p:grpSp>
                <p:nvGrpSpPr>
                  <p:cNvPr id="148295" name="Group 766"/>
                  <p:cNvGrpSpPr>
                    <a:grpSpLocks/>
                  </p:cNvGrpSpPr>
                  <p:nvPr/>
                </p:nvGrpSpPr>
                <p:grpSpPr bwMode="auto">
                  <a:xfrm>
                    <a:off x="1086" y="3179"/>
                    <a:ext cx="374" cy="324"/>
                    <a:chOff x="2478" y="3355"/>
                    <a:chExt cx="814" cy="644"/>
                  </a:xfrm>
                </p:grpSpPr>
                <p:sp>
                  <p:nvSpPr>
                    <p:cNvPr id="340735" name="Oval 767"/>
                    <p:cNvSpPr>
                      <a:spLocks noChangeArrowheads="1"/>
                    </p:cNvSpPr>
                    <p:nvPr/>
                  </p:nvSpPr>
                  <p:spPr bwMode="auto">
                    <a:xfrm>
                      <a:off x="2711" y="3577"/>
                      <a:ext cx="480" cy="542"/>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36" name="Rectangle 768"/>
                    <p:cNvSpPr>
                      <a:spLocks noChangeArrowheads="1"/>
                    </p:cNvSpPr>
                    <p:nvPr/>
                  </p:nvSpPr>
                  <p:spPr bwMode="auto">
                    <a:xfrm>
                      <a:off x="2529" y="3844"/>
                      <a:ext cx="705" cy="37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296" name="Group 769"/>
                  <p:cNvGrpSpPr>
                    <a:grpSpLocks/>
                  </p:cNvGrpSpPr>
                  <p:nvPr/>
                </p:nvGrpSpPr>
                <p:grpSpPr bwMode="auto">
                  <a:xfrm rot="10800000">
                    <a:off x="1350" y="3699"/>
                    <a:ext cx="374" cy="340"/>
                    <a:chOff x="2478" y="3355"/>
                    <a:chExt cx="814" cy="644"/>
                  </a:xfrm>
                </p:grpSpPr>
                <p:sp>
                  <p:nvSpPr>
                    <p:cNvPr id="340738" name="Oval 770"/>
                    <p:cNvSpPr>
                      <a:spLocks noChangeArrowheads="1"/>
                    </p:cNvSpPr>
                    <p:nvPr/>
                  </p:nvSpPr>
                  <p:spPr bwMode="auto">
                    <a:xfrm>
                      <a:off x="2454" y="3211"/>
                      <a:ext cx="512"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39" name="Rectangle 771"/>
                    <p:cNvSpPr>
                      <a:spLocks noChangeArrowheads="1"/>
                    </p:cNvSpPr>
                    <p:nvPr/>
                  </p:nvSpPr>
                  <p:spPr bwMode="auto">
                    <a:xfrm>
                      <a:off x="2322" y="3475"/>
                      <a:ext cx="769" cy="39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740" name="Line 772"/>
                  <p:cNvSpPr>
                    <a:spLocks noChangeShapeType="1"/>
                  </p:cNvSpPr>
                  <p:nvPr/>
                </p:nvSpPr>
                <p:spPr bwMode="auto">
                  <a:xfrm>
                    <a:off x="1077" y="3401"/>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741" name="Line 773"/>
                  <p:cNvSpPr>
                    <a:spLocks noChangeShapeType="1"/>
                  </p:cNvSpPr>
                  <p:nvPr/>
                </p:nvSpPr>
                <p:spPr bwMode="auto">
                  <a:xfrm>
                    <a:off x="1360" y="3390"/>
                    <a:ext cx="0" cy="55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299" name="Group 774"/>
                  <p:cNvGrpSpPr>
                    <a:grpSpLocks/>
                  </p:cNvGrpSpPr>
                  <p:nvPr/>
                </p:nvGrpSpPr>
                <p:grpSpPr bwMode="auto">
                  <a:xfrm>
                    <a:off x="1614" y="3179"/>
                    <a:ext cx="374" cy="324"/>
                    <a:chOff x="2478" y="3355"/>
                    <a:chExt cx="814" cy="644"/>
                  </a:xfrm>
                </p:grpSpPr>
                <p:sp>
                  <p:nvSpPr>
                    <p:cNvPr id="340743" name="Oval 775"/>
                    <p:cNvSpPr>
                      <a:spLocks noChangeArrowheads="1"/>
                    </p:cNvSpPr>
                    <p:nvPr/>
                  </p:nvSpPr>
                  <p:spPr bwMode="auto">
                    <a:xfrm>
                      <a:off x="2693" y="3543"/>
                      <a:ext cx="480" cy="531"/>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44" name="Rectangle 776"/>
                    <p:cNvSpPr>
                      <a:spLocks noChangeArrowheads="1"/>
                    </p:cNvSpPr>
                    <p:nvPr/>
                  </p:nvSpPr>
                  <p:spPr bwMode="auto">
                    <a:xfrm>
                      <a:off x="2565" y="3794"/>
                      <a:ext cx="673" cy="37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300" name="Group 777"/>
                  <p:cNvGrpSpPr>
                    <a:grpSpLocks/>
                  </p:cNvGrpSpPr>
                  <p:nvPr/>
                </p:nvGrpSpPr>
                <p:grpSpPr bwMode="auto">
                  <a:xfrm rot="10800000">
                    <a:off x="1878" y="3699"/>
                    <a:ext cx="374" cy="340"/>
                    <a:chOff x="2478" y="3355"/>
                    <a:chExt cx="814" cy="644"/>
                  </a:xfrm>
                </p:grpSpPr>
                <p:sp>
                  <p:nvSpPr>
                    <p:cNvPr id="340746" name="Oval 778"/>
                    <p:cNvSpPr>
                      <a:spLocks noChangeArrowheads="1"/>
                    </p:cNvSpPr>
                    <p:nvPr/>
                  </p:nvSpPr>
                  <p:spPr bwMode="auto">
                    <a:xfrm>
                      <a:off x="2612" y="3184"/>
                      <a:ext cx="480" cy="59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47" name="Rectangle 779"/>
                    <p:cNvSpPr>
                      <a:spLocks noChangeArrowheads="1"/>
                    </p:cNvSpPr>
                    <p:nvPr/>
                  </p:nvSpPr>
                  <p:spPr bwMode="auto">
                    <a:xfrm>
                      <a:off x="2468" y="3452"/>
                      <a:ext cx="673" cy="40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748" name="Line 780"/>
                  <p:cNvSpPr>
                    <a:spLocks noChangeShapeType="1"/>
                  </p:cNvSpPr>
                  <p:nvPr/>
                </p:nvSpPr>
                <p:spPr bwMode="auto">
                  <a:xfrm>
                    <a:off x="1610" y="3406"/>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749" name="Line 781"/>
                  <p:cNvSpPr>
                    <a:spLocks noChangeShapeType="1"/>
                  </p:cNvSpPr>
                  <p:nvPr/>
                </p:nvSpPr>
                <p:spPr bwMode="auto">
                  <a:xfrm>
                    <a:off x="1873" y="3411"/>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303" name="Group 782"/>
                  <p:cNvGrpSpPr>
                    <a:grpSpLocks/>
                  </p:cNvGrpSpPr>
                  <p:nvPr/>
                </p:nvGrpSpPr>
                <p:grpSpPr bwMode="auto">
                  <a:xfrm>
                    <a:off x="2142" y="3187"/>
                    <a:ext cx="374" cy="324"/>
                    <a:chOff x="2478" y="3355"/>
                    <a:chExt cx="814" cy="644"/>
                  </a:xfrm>
                </p:grpSpPr>
                <p:sp>
                  <p:nvSpPr>
                    <p:cNvPr id="340751" name="Oval 783"/>
                    <p:cNvSpPr>
                      <a:spLocks noChangeArrowheads="1"/>
                    </p:cNvSpPr>
                    <p:nvPr/>
                  </p:nvSpPr>
                  <p:spPr bwMode="auto">
                    <a:xfrm>
                      <a:off x="2602" y="3501"/>
                      <a:ext cx="512" cy="59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52" name="Rectangle 784"/>
                    <p:cNvSpPr>
                      <a:spLocks noChangeArrowheads="1"/>
                    </p:cNvSpPr>
                    <p:nvPr/>
                  </p:nvSpPr>
                  <p:spPr bwMode="auto">
                    <a:xfrm>
                      <a:off x="2563" y="3762"/>
                      <a:ext cx="673" cy="393"/>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304" name="Group 785"/>
                  <p:cNvGrpSpPr>
                    <a:grpSpLocks/>
                  </p:cNvGrpSpPr>
                  <p:nvPr/>
                </p:nvGrpSpPr>
                <p:grpSpPr bwMode="auto">
                  <a:xfrm rot="10800000">
                    <a:off x="2406" y="3707"/>
                    <a:ext cx="374" cy="340"/>
                    <a:chOff x="2478" y="3355"/>
                    <a:chExt cx="814" cy="644"/>
                  </a:xfrm>
                </p:grpSpPr>
                <p:sp>
                  <p:nvSpPr>
                    <p:cNvPr id="340754" name="Oval 786"/>
                    <p:cNvSpPr>
                      <a:spLocks noChangeArrowheads="1"/>
                    </p:cNvSpPr>
                    <p:nvPr/>
                  </p:nvSpPr>
                  <p:spPr bwMode="auto">
                    <a:xfrm>
                      <a:off x="2404" y="3112"/>
                      <a:ext cx="544" cy="56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55" name="Rectangle 787"/>
                    <p:cNvSpPr>
                      <a:spLocks noChangeArrowheads="1"/>
                    </p:cNvSpPr>
                    <p:nvPr/>
                  </p:nvSpPr>
                  <p:spPr bwMode="auto">
                    <a:xfrm>
                      <a:off x="2322" y="3393"/>
                      <a:ext cx="769" cy="36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756" name="Line 788"/>
                  <p:cNvSpPr>
                    <a:spLocks noChangeShapeType="1"/>
                  </p:cNvSpPr>
                  <p:nvPr/>
                </p:nvSpPr>
                <p:spPr bwMode="auto">
                  <a:xfrm>
                    <a:off x="2131" y="3408"/>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757" name="Line 789"/>
                  <p:cNvSpPr>
                    <a:spLocks noChangeShapeType="1"/>
                  </p:cNvSpPr>
                  <p:nvPr/>
                </p:nvSpPr>
                <p:spPr bwMode="auto">
                  <a:xfrm>
                    <a:off x="2412" y="3404"/>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307" name="Group 790"/>
                  <p:cNvGrpSpPr>
                    <a:grpSpLocks/>
                  </p:cNvGrpSpPr>
                  <p:nvPr/>
                </p:nvGrpSpPr>
                <p:grpSpPr bwMode="auto">
                  <a:xfrm>
                    <a:off x="2670" y="3187"/>
                    <a:ext cx="374" cy="324"/>
                    <a:chOff x="2478" y="3355"/>
                    <a:chExt cx="814" cy="644"/>
                  </a:xfrm>
                </p:grpSpPr>
                <p:sp>
                  <p:nvSpPr>
                    <p:cNvPr id="340759" name="Oval 791"/>
                    <p:cNvSpPr>
                      <a:spLocks noChangeArrowheads="1"/>
                    </p:cNvSpPr>
                    <p:nvPr/>
                  </p:nvSpPr>
                  <p:spPr bwMode="auto">
                    <a:xfrm>
                      <a:off x="2766" y="3599"/>
                      <a:ext cx="512" cy="58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60" name="Rectangle 792"/>
                    <p:cNvSpPr>
                      <a:spLocks noChangeArrowheads="1"/>
                    </p:cNvSpPr>
                    <p:nvPr/>
                  </p:nvSpPr>
                  <p:spPr bwMode="auto">
                    <a:xfrm>
                      <a:off x="2607" y="3820"/>
                      <a:ext cx="737" cy="393"/>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308" name="Group 793"/>
                  <p:cNvGrpSpPr>
                    <a:grpSpLocks/>
                  </p:cNvGrpSpPr>
                  <p:nvPr/>
                </p:nvGrpSpPr>
                <p:grpSpPr bwMode="auto">
                  <a:xfrm rot="10800000">
                    <a:off x="2934" y="3707"/>
                    <a:ext cx="374" cy="340"/>
                    <a:chOff x="2478" y="3355"/>
                    <a:chExt cx="814" cy="644"/>
                  </a:xfrm>
                </p:grpSpPr>
                <p:sp>
                  <p:nvSpPr>
                    <p:cNvPr id="340762" name="Oval 794"/>
                    <p:cNvSpPr>
                      <a:spLocks noChangeArrowheads="1"/>
                    </p:cNvSpPr>
                    <p:nvPr/>
                  </p:nvSpPr>
                  <p:spPr bwMode="auto">
                    <a:xfrm>
                      <a:off x="2424" y="3172"/>
                      <a:ext cx="512" cy="5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63" name="Rectangle 795"/>
                    <p:cNvSpPr>
                      <a:spLocks noChangeArrowheads="1"/>
                    </p:cNvSpPr>
                    <p:nvPr/>
                  </p:nvSpPr>
                  <p:spPr bwMode="auto">
                    <a:xfrm>
                      <a:off x="2276" y="3435"/>
                      <a:ext cx="769" cy="34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764" name="Line 796"/>
                  <p:cNvSpPr>
                    <a:spLocks noChangeShapeType="1"/>
                  </p:cNvSpPr>
                  <p:nvPr/>
                </p:nvSpPr>
                <p:spPr bwMode="auto">
                  <a:xfrm>
                    <a:off x="2703" y="3390"/>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765" name="Line 797"/>
                  <p:cNvSpPr>
                    <a:spLocks noChangeShapeType="1"/>
                  </p:cNvSpPr>
                  <p:nvPr/>
                </p:nvSpPr>
                <p:spPr bwMode="auto">
                  <a:xfrm>
                    <a:off x="2928" y="3386"/>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0766" name="Line 798"/>
                <p:cNvSpPr>
                  <a:spLocks noChangeShapeType="1"/>
                </p:cNvSpPr>
                <p:nvPr/>
              </p:nvSpPr>
              <p:spPr bwMode="auto">
                <a:xfrm flipH="1" flipV="1">
                  <a:off x="2733" y="3324"/>
                  <a:ext cx="620" cy="6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767" name="Rectangle 799"/>
                <p:cNvSpPr>
                  <a:spLocks noChangeArrowheads="1"/>
                </p:cNvSpPr>
                <p:nvPr/>
              </p:nvSpPr>
              <p:spPr bwMode="auto">
                <a:xfrm>
                  <a:off x="4500" y="3903"/>
                  <a:ext cx="326" cy="31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68" name="Line 800"/>
                <p:cNvSpPr>
                  <a:spLocks noChangeShapeType="1"/>
                </p:cNvSpPr>
                <p:nvPr/>
              </p:nvSpPr>
              <p:spPr bwMode="auto">
                <a:xfrm>
                  <a:off x="4513" y="3872"/>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769" name="Line 801"/>
                <p:cNvSpPr>
                  <a:spLocks noChangeShapeType="1"/>
                </p:cNvSpPr>
                <p:nvPr/>
              </p:nvSpPr>
              <p:spPr bwMode="auto">
                <a:xfrm flipH="1" flipV="1">
                  <a:off x="4268" y="3797"/>
                  <a:ext cx="244" cy="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770" name="Line 802"/>
                <p:cNvSpPr>
                  <a:spLocks noChangeShapeType="1"/>
                </p:cNvSpPr>
                <p:nvPr/>
              </p:nvSpPr>
              <p:spPr bwMode="auto">
                <a:xfrm flipH="1">
                  <a:off x="3842" y="3834"/>
                  <a:ext cx="445" cy="24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8211" name="Group 803"/>
              <p:cNvGrpSpPr>
                <a:grpSpLocks/>
              </p:cNvGrpSpPr>
              <p:nvPr/>
            </p:nvGrpSpPr>
            <p:grpSpPr bwMode="auto">
              <a:xfrm rot="10800000">
                <a:off x="1864" y="1656"/>
                <a:ext cx="515" cy="259"/>
                <a:chOff x="2736" y="3156"/>
                <a:chExt cx="2128" cy="1027"/>
              </a:xfrm>
            </p:grpSpPr>
            <p:grpSp>
              <p:nvGrpSpPr>
                <p:cNvPr id="148251" name="Group 804"/>
                <p:cNvGrpSpPr>
                  <a:grpSpLocks/>
                </p:cNvGrpSpPr>
                <p:nvPr/>
              </p:nvGrpSpPr>
              <p:grpSpPr bwMode="auto">
                <a:xfrm rot="3638600">
                  <a:off x="3409" y="3117"/>
                  <a:ext cx="940" cy="1018"/>
                  <a:chOff x="1086" y="3179"/>
                  <a:chExt cx="2222" cy="868"/>
                </a:xfrm>
              </p:grpSpPr>
              <p:grpSp>
                <p:nvGrpSpPr>
                  <p:cNvPr id="148257" name="Group 805"/>
                  <p:cNvGrpSpPr>
                    <a:grpSpLocks/>
                  </p:cNvGrpSpPr>
                  <p:nvPr/>
                </p:nvGrpSpPr>
                <p:grpSpPr bwMode="auto">
                  <a:xfrm>
                    <a:off x="1086" y="3179"/>
                    <a:ext cx="374" cy="324"/>
                    <a:chOff x="2478" y="3355"/>
                    <a:chExt cx="814" cy="644"/>
                  </a:xfrm>
                </p:grpSpPr>
                <p:sp>
                  <p:nvSpPr>
                    <p:cNvPr id="340774" name="Oval 806"/>
                    <p:cNvSpPr>
                      <a:spLocks noChangeArrowheads="1"/>
                    </p:cNvSpPr>
                    <p:nvPr/>
                  </p:nvSpPr>
                  <p:spPr bwMode="auto">
                    <a:xfrm>
                      <a:off x="2970" y="3204"/>
                      <a:ext cx="557"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75" name="Rectangle 807"/>
                    <p:cNvSpPr>
                      <a:spLocks noChangeArrowheads="1"/>
                    </p:cNvSpPr>
                    <p:nvPr/>
                  </p:nvSpPr>
                  <p:spPr bwMode="auto">
                    <a:xfrm>
                      <a:off x="2879" y="3483"/>
                      <a:ext cx="773" cy="39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258" name="Group 808"/>
                  <p:cNvGrpSpPr>
                    <a:grpSpLocks/>
                  </p:cNvGrpSpPr>
                  <p:nvPr/>
                </p:nvGrpSpPr>
                <p:grpSpPr bwMode="auto">
                  <a:xfrm rot="10800000">
                    <a:off x="1350" y="3699"/>
                    <a:ext cx="374" cy="340"/>
                    <a:chOff x="2478" y="3355"/>
                    <a:chExt cx="814" cy="644"/>
                  </a:xfrm>
                </p:grpSpPr>
                <p:sp>
                  <p:nvSpPr>
                    <p:cNvPr id="340777" name="Oval 809"/>
                    <p:cNvSpPr>
                      <a:spLocks noChangeArrowheads="1"/>
                    </p:cNvSpPr>
                    <p:nvPr/>
                  </p:nvSpPr>
                  <p:spPr bwMode="auto">
                    <a:xfrm>
                      <a:off x="2278" y="3477"/>
                      <a:ext cx="557" cy="60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78" name="Rectangle 810"/>
                    <p:cNvSpPr>
                      <a:spLocks noChangeArrowheads="1"/>
                    </p:cNvSpPr>
                    <p:nvPr/>
                  </p:nvSpPr>
                  <p:spPr bwMode="auto">
                    <a:xfrm>
                      <a:off x="2113" y="3739"/>
                      <a:ext cx="774" cy="38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779" name="Line 811"/>
                  <p:cNvSpPr>
                    <a:spLocks noChangeShapeType="1"/>
                  </p:cNvSpPr>
                  <p:nvPr/>
                </p:nvSpPr>
                <p:spPr bwMode="auto">
                  <a:xfrm>
                    <a:off x="1232" y="3255"/>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780" name="Line 812"/>
                  <p:cNvSpPr>
                    <a:spLocks noChangeShapeType="1"/>
                  </p:cNvSpPr>
                  <p:nvPr/>
                </p:nvSpPr>
                <p:spPr bwMode="auto">
                  <a:xfrm>
                    <a:off x="1487" y="3248"/>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261" name="Group 813"/>
                  <p:cNvGrpSpPr>
                    <a:grpSpLocks/>
                  </p:cNvGrpSpPr>
                  <p:nvPr/>
                </p:nvGrpSpPr>
                <p:grpSpPr bwMode="auto">
                  <a:xfrm>
                    <a:off x="1614" y="3179"/>
                    <a:ext cx="374" cy="324"/>
                    <a:chOff x="2478" y="3355"/>
                    <a:chExt cx="814" cy="644"/>
                  </a:xfrm>
                </p:grpSpPr>
                <p:sp>
                  <p:nvSpPr>
                    <p:cNvPr id="340782" name="Oval 814"/>
                    <p:cNvSpPr>
                      <a:spLocks noChangeArrowheads="1"/>
                    </p:cNvSpPr>
                    <p:nvPr/>
                  </p:nvSpPr>
                  <p:spPr bwMode="auto">
                    <a:xfrm>
                      <a:off x="3140" y="3269"/>
                      <a:ext cx="588"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83" name="Rectangle 815"/>
                    <p:cNvSpPr>
                      <a:spLocks noChangeArrowheads="1"/>
                    </p:cNvSpPr>
                    <p:nvPr/>
                  </p:nvSpPr>
                  <p:spPr bwMode="auto">
                    <a:xfrm>
                      <a:off x="2981" y="3536"/>
                      <a:ext cx="959"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262" name="Group 816"/>
                  <p:cNvGrpSpPr>
                    <a:grpSpLocks/>
                  </p:cNvGrpSpPr>
                  <p:nvPr/>
                </p:nvGrpSpPr>
                <p:grpSpPr bwMode="auto">
                  <a:xfrm rot="10800000">
                    <a:off x="1878" y="3699"/>
                    <a:ext cx="374" cy="340"/>
                    <a:chOff x="2478" y="3355"/>
                    <a:chExt cx="814" cy="644"/>
                  </a:xfrm>
                </p:grpSpPr>
                <p:sp>
                  <p:nvSpPr>
                    <p:cNvPr id="340785" name="Oval 817"/>
                    <p:cNvSpPr>
                      <a:spLocks noChangeArrowheads="1"/>
                    </p:cNvSpPr>
                    <p:nvPr/>
                  </p:nvSpPr>
                  <p:spPr bwMode="auto">
                    <a:xfrm>
                      <a:off x="2237" y="3525"/>
                      <a:ext cx="526" cy="61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86" name="Rectangle 818"/>
                    <p:cNvSpPr>
                      <a:spLocks noChangeArrowheads="1"/>
                    </p:cNvSpPr>
                    <p:nvPr/>
                  </p:nvSpPr>
                  <p:spPr bwMode="auto">
                    <a:xfrm>
                      <a:off x="2182" y="3804"/>
                      <a:ext cx="712" cy="39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787" name="Line 819"/>
                  <p:cNvSpPr>
                    <a:spLocks noChangeShapeType="1"/>
                  </p:cNvSpPr>
                  <p:nvPr/>
                </p:nvSpPr>
                <p:spPr bwMode="auto">
                  <a:xfrm>
                    <a:off x="1773" y="3253"/>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788" name="Line 820"/>
                  <p:cNvSpPr>
                    <a:spLocks noChangeShapeType="1"/>
                  </p:cNvSpPr>
                  <p:nvPr/>
                </p:nvSpPr>
                <p:spPr bwMode="auto">
                  <a:xfrm>
                    <a:off x="2073" y="324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265" name="Group 821"/>
                  <p:cNvGrpSpPr>
                    <a:grpSpLocks/>
                  </p:cNvGrpSpPr>
                  <p:nvPr/>
                </p:nvGrpSpPr>
                <p:grpSpPr bwMode="auto">
                  <a:xfrm>
                    <a:off x="2142" y="3187"/>
                    <a:ext cx="374" cy="324"/>
                    <a:chOff x="2478" y="3355"/>
                    <a:chExt cx="814" cy="644"/>
                  </a:xfrm>
                </p:grpSpPr>
                <p:sp>
                  <p:nvSpPr>
                    <p:cNvPr id="340790" name="Oval 822"/>
                    <p:cNvSpPr>
                      <a:spLocks noChangeArrowheads="1"/>
                    </p:cNvSpPr>
                    <p:nvPr/>
                  </p:nvSpPr>
                  <p:spPr bwMode="auto">
                    <a:xfrm>
                      <a:off x="3190" y="3170"/>
                      <a:ext cx="495" cy="62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91" name="Rectangle 823"/>
                    <p:cNvSpPr>
                      <a:spLocks noChangeArrowheads="1"/>
                    </p:cNvSpPr>
                    <p:nvPr/>
                  </p:nvSpPr>
                  <p:spPr bwMode="auto">
                    <a:xfrm>
                      <a:off x="3125" y="3465"/>
                      <a:ext cx="712"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266" name="Group 824"/>
                  <p:cNvGrpSpPr>
                    <a:grpSpLocks/>
                  </p:cNvGrpSpPr>
                  <p:nvPr/>
                </p:nvGrpSpPr>
                <p:grpSpPr bwMode="auto">
                  <a:xfrm rot="10800000">
                    <a:off x="2406" y="3707"/>
                    <a:ext cx="374" cy="340"/>
                    <a:chOff x="2478" y="3355"/>
                    <a:chExt cx="814" cy="644"/>
                  </a:xfrm>
                </p:grpSpPr>
                <p:sp>
                  <p:nvSpPr>
                    <p:cNvPr id="340793" name="Oval 825"/>
                    <p:cNvSpPr>
                      <a:spLocks noChangeArrowheads="1"/>
                    </p:cNvSpPr>
                    <p:nvPr/>
                  </p:nvSpPr>
                  <p:spPr bwMode="auto">
                    <a:xfrm>
                      <a:off x="1947" y="3446"/>
                      <a:ext cx="712" cy="54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94" name="Rectangle 826"/>
                    <p:cNvSpPr>
                      <a:spLocks noChangeArrowheads="1"/>
                    </p:cNvSpPr>
                    <p:nvPr/>
                  </p:nvSpPr>
                  <p:spPr bwMode="auto">
                    <a:xfrm>
                      <a:off x="1861" y="3668"/>
                      <a:ext cx="959" cy="35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795" name="Line 827"/>
                  <p:cNvSpPr>
                    <a:spLocks noChangeShapeType="1"/>
                  </p:cNvSpPr>
                  <p:nvPr/>
                </p:nvSpPr>
                <p:spPr bwMode="auto">
                  <a:xfrm>
                    <a:off x="2307" y="325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796" name="Line 828"/>
                  <p:cNvSpPr>
                    <a:spLocks noChangeShapeType="1"/>
                  </p:cNvSpPr>
                  <p:nvPr/>
                </p:nvSpPr>
                <p:spPr bwMode="auto">
                  <a:xfrm>
                    <a:off x="2581" y="325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269" name="Group 829"/>
                  <p:cNvGrpSpPr>
                    <a:grpSpLocks/>
                  </p:cNvGrpSpPr>
                  <p:nvPr/>
                </p:nvGrpSpPr>
                <p:grpSpPr bwMode="auto">
                  <a:xfrm>
                    <a:off x="2670" y="3187"/>
                    <a:ext cx="374" cy="324"/>
                    <a:chOff x="2478" y="3355"/>
                    <a:chExt cx="814" cy="644"/>
                  </a:xfrm>
                </p:grpSpPr>
                <p:sp>
                  <p:nvSpPr>
                    <p:cNvPr id="340798" name="Oval 830"/>
                    <p:cNvSpPr>
                      <a:spLocks noChangeArrowheads="1"/>
                    </p:cNvSpPr>
                    <p:nvPr/>
                  </p:nvSpPr>
                  <p:spPr bwMode="auto">
                    <a:xfrm>
                      <a:off x="3177" y="3181"/>
                      <a:ext cx="495" cy="60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799" name="Rectangle 831"/>
                    <p:cNvSpPr>
                      <a:spLocks noChangeArrowheads="1"/>
                    </p:cNvSpPr>
                    <p:nvPr/>
                  </p:nvSpPr>
                  <p:spPr bwMode="auto">
                    <a:xfrm>
                      <a:off x="2983" y="3431"/>
                      <a:ext cx="743" cy="41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270" name="Group 832"/>
                  <p:cNvGrpSpPr>
                    <a:grpSpLocks/>
                  </p:cNvGrpSpPr>
                  <p:nvPr/>
                </p:nvGrpSpPr>
                <p:grpSpPr bwMode="auto">
                  <a:xfrm rot="10800000">
                    <a:off x="2934" y="3707"/>
                    <a:ext cx="374" cy="340"/>
                    <a:chOff x="2478" y="3355"/>
                    <a:chExt cx="814" cy="644"/>
                  </a:xfrm>
                </p:grpSpPr>
                <p:sp>
                  <p:nvSpPr>
                    <p:cNvPr id="340801" name="Oval 833"/>
                    <p:cNvSpPr>
                      <a:spLocks noChangeArrowheads="1"/>
                    </p:cNvSpPr>
                    <p:nvPr/>
                  </p:nvSpPr>
                  <p:spPr bwMode="auto">
                    <a:xfrm>
                      <a:off x="2008" y="3445"/>
                      <a:ext cx="464" cy="55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802" name="Rectangle 834"/>
                    <p:cNvSpPr>
                      <a:spLocks noChangeArrowheads="1"/>
                    </p:cNvSpPr>
                    <p:nvPr/>
                  </p:nvSpPr>
                  <p:spPr bwMode="auto">
                    <a:xfrm>
                      <a:off x="1899" y="3722"/>
                      <a:ext cx="712" cy="36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803" name="Line 835"/>
                  <p:cNvSpPr>
                    <a:spLocks noChangeShapeType="1"/>
                  </p:cNvSpPr>
                  <p:nvPr/>
                </p:nvSpPr>
                <p:spPr bwMode="auto">
                  <a:xfrm>
                    <a:off x="2842" y="325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804" name="Line 836"/>
                  <p:cNvSpPr>
                    <a:spLocks noChangeShapeType="1"/>
                  </p:cNvSpPr>
                  <p:nvPr/>
                </p:nvSpPr>
                <p:spPr bwMode="auto">
                  <a:xfrm>
                    <a:off x="3154" y="3257"/>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0805" name="Line 837"/>
                <p:cNvSpPr>
                  <a:spLocks noChangeShapeType="1"/>
                </p:cNvSpPr>
                <p:nvPr/>
              </p:nvSpPr>
              <p:spPr bwMode="auto">
                <a:xfrm flipH="1" flipV="1">
                  <a:off x="2775" y="3359"/>
                  <a:ext cx="649" cy="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806" name="Rectangle 838"/>
                <p:cNvSpPr>
                  <a:spLocks noChangeArrowheads="1"/>
                </p:cNvSpPr>
                <p:nvPr/>
              </p:nvSpPr>
              <p:spPr bwMode="auto">
                <a:xfrm>
                  <a:off x="4578" y="3900"/>
                  <a:ext cx="324" cy="31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807" name="Line 839"/>
                <p:cNvSpPr>
                  <a:spLocks noChangeShapeType="1"/>
                </p:cNvSpPr>
                <p:nvPr/>
              </p:nvSpPr>
              <p:spPr bwMode="auto">
                <a:xfrm>
                  <a:off x="4584" y="387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808" name="Line 840"/>
                <p:cNvSpPr>
                  <a:spLocks noChangeShapeType="1"/>
                </p:cNvSpPr>
                <p:nvPr/>
              </p:nvSpPr>
              <p:spPr bwMode="auto">
                <a:xfrm flipH="1" flipV="1">
                  <a:off x="4344" y="3798"/>
                  <a:ext cx="246" cy="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809" name="Line 841"/>
                <p:cNvSpPr>
                  <a:spLocks noChangeShapeType="1"/>
                </p:cNvSpPr>
                <p:nvPr/>
              </p:nvSpPr>
              <p:spPr bwMode="auto">
                <a:xfrm flipH="1">
                  <a:off x="3955" y="3828"/>
                  <a:ext cx="448" cy="24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8212" name="Group 842"/>
              <p:cNvGrpSpPr>
                <a:grpSpLocks/>
              </p:cNvGrpSpPr>
              <p:nvPr/>
            </p:nvGrpSpPr>
            <p:grpSpPr bwMode="auto">
              <a:xfrm rot="-5400000">
                <a:off x="2620" y="2010"/>
                <a:ext cx="515" cy="259"/>
                <a:chOff x="2736" y="3156"/>
                <a:chExt cx="2128" cy="1027"/>
              </a:xfrm>
            </p:grpSpPr>
            <p:grpSp>
              <p:nvGrpSpPr>
                <p:cNvPr id="148213" name="Group 843"/>
                <p:cNvGrpSpPr>
                  <a:grpSpLocks/>
                </p:cNvGrpSpPr>
                <p:nvPr/>
              </p:nvGrpSpPr>
              <p:grpSpPr bwMode="auto">
                <a:xfrm rot="3638600">
                  <a:off x="3409" y="3117"/>
                  <a:ext cx="940" cy="1018"/>
                  <a:chOff x="1086" y="3179"/>
                  <a:chExt cx="2222" cy="868"/>
                </a:xfrm>
              </p:grpSpPr>
              <p:grpSp>
                <p:nvGrpSpPr>
                  <p:cNvPr id="148219" name="Group 844"/>
                  <p:cNvGrpSpPr>
                    <a:grpSpLocks/>
                  </p:cNvGrpSpPr>
                  <p:nvPr/>
                </p:nvGrpSpPr>
                <p:grpSpPr bwMode="auto">
                  <a:xfrm>
                    <a:off x="1086" y="3179"/>
                    <a:ext cx="374" cy="324"/>
                    <a:chOff x="2478" y="3355"/>
                    <a:chExt cx="814" cy="644"/>
                  </a:xfrm>
                </p:grpSpPr>
                <p:sp>
                  <p:nvSpPr>
                    <p:cNvPr id="340813" name="Oval 845"/>
                    <p:cNvSpPr>
                      <a:spLocks noChangeArrowheads="1"/>
                    </p:cNvSpPr>
                    <p:nvPr/>
                  </p:nvSpPr>
                  <p:spPr bwMode="auto">
                    <a:xfrm>
                      <a:off x="2549" y="3147"/>
                      <a:ext cx="480" cy="59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814" name="Rectangle 846"/>
                    <p:cNvSpPr>
                      <a:spLocks noChangeArrowheads="1"/>
                    </p:cNvSpPr>
                    <p:nvPr/>
                  </p:nvSpPr>
                  <p:spPr bwMode="auto">
                    <a:xfrm>
                      <a:off x="2429" y="3419"/>
                      <a:ext cx="673" cy="38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220" name="Group 847"/>
                  <p:cNvGrpSpPr>
                    <a:grpSpLocks/>
                  </p:cNvGrpSpPr>
                  <p:nvPr/>
                </p:nvGrpSpPr>
                <p:grpSpPr bwMode="auto">
                  <a:xfrm rot="10800000">
                    <a:off x="1350" y="3699"/>
                    <a:ext cx="374" cy="340"/>
                    <a:chOff x="2478" y="3355"/>
                    <a:chExt cx="814" cy="644"/>
                  </a:xfrm>
                </p:grpSpPr>
                <p:sp>
                  <p:nvSpPr>
                    <p:cNvPr id="340816" name="Oval 848"/>
                    <p:cNvSpPr>
                      <a:spLocks noChangeArrowheads="1"/>
                    </p:cNvSpPr>
                    <p:nvPr/>
                  </p:nvSpPr>
                  <p:spPr bwMode="auto">
                    <a:xfrm>
                      <a:off x="2583" y="3557"/>
                      <a:ext cx="512" cy="53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817" name="Rectangle 849"/>
                    <p:cNvSpPr>
                      <a:spLocks noChangeArrowheads="1"/>
                    </p:cNvSpPr>
                    <p:nvPr/>
                  </p:nvSpPr>
                  <p:spPr bwMode="auto">
                    <a:xfrm>
                      <a:off x="2535" y="3787"/>
                      <a:ext cx="737" cy="35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818" name="Line 850"/>
                  <p:cNvSpPr>
                    <a:spLocks noChangeShapeType="1"/>
                  </p:cNvSpPr>
                  <p:nvPr/>
                </p:nvSpPr>
                <p:spPr bwMode="auto">
                  <a:xfrm>
                    <a:off x="1080" y="3230"/>
                    <a:ext cx="0" cy="58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819" name="Line 851"/>
                  <p:cNvSpPr>
                    <a:spLocks noChangeShapeType="1"/>
                  </p:cNvSpPr>
                  <p:nvPr/>
                </p:nvSpPr>
                <p:spPr bwMode="auto">
                  <a:xfrm>
                    <a:off x="1354" y="3225"/>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223" name="Group 852"/>
                  <p:cNvGrpSpPr>
                    <a:grpSpLocks/>
                  </p:cNvGrpSpPr>
                  <p:nvPr/>
                </p:nvGrpSpPr>
                <p:grpSpPr bwMode="auto">
                  <a:xfrm>
                    <a:off x="1614" y="3179"/>
                    <a:ext cx="374" cy="324"/>
                    <a:chOff x="2478" y="3355"/>
                    <a:chExt cx="814" cy="644"/>
                  </a:xfrm>
                </p:grpSpPr>
                <p:sp>
                  <p:nvSpPr>
                    <p:cNvPr id="340821" name="Oval 853"/>
                    <p:cNvSpPr>
                      <a:spLocks noChangeArrowheads="1"/>
                    </p:cNvSpPr>
                    <p:nvPr/>
                  </p:nvSpPr>
                  <p:spPr bwMode="auto">
                    <a:xfrm>
                      <a:off x="2566" y="3120"/>
                      <a:ext cx="448" cy="6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822" name="Rectangle 854"/>
                    <p:cNvSpPr>
                      <a:spLocks noChangeArrowheads="1"/>
                    </p:cNvSpPr>
                    <p:nvPr/>
                  </p:nvSpPr>
                  <p:spPr bwMode="auto">
                    <a:xfrm>
                      <a:off x="2405" y="3373"/>
                      <a:ext cx="769" cy="41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224" name="Group 855"/>
                  <p:cNvGrpSpPr>
                    <a:grpSpLocks/>
                  </p:cNvGrpSpPr>
                  <p:nvPr/>
                </p:nvGrpSpPr>
                <p:grpSpPr bwMode="auto">
                  <a:xfrm rot="10800000">
                    <a:off x="1878" y="3699"/>
                    <a:ext cx="374" cy="340"/>
                    <a:chOff x="2478" y="3355"/>
                    <a:chExt cx="814" cy="644"/>
                  </a:xfrm>
                </p:grpSpPr>
                <p:sp>
                  <p:nvSpPr>
                    <p:cNvPr id="340824" name="Oval 856"/>
                    <p:cNvSpPr>
                      <a:spLocks noChangeArrowheads="1"/>
                    </p:cNvSpPr>
                    <p:nvPr/>
                  </p:nvSpPr>
                  <p:spPr bwMode="auto">
                    <a:xfrm>
                      <a:off x="2631" y="3525"/>
                      <a:ext cx="512" cy="55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825" name="Rectangle 857"/>
                    <p:cNvSpPr>
                      <a:spLocks noChangeArrowheads="1"/>
                    </p:cNvSpPr>
                    <p:nvPr/>
                  </p:nvSpPr>
                  <p:spPr bwMode="auto">
                    <a:xfrm>
                      <a:off x="2535" y="3794"/>
                      <a:ext cx="769" cy="35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826" name="Line 858"/>
                  <p:cNvSpPr>
                    <a:spLocks noChangeShapeType="1"/>
                  </p:cNvSpPr>
                  <p:nvPr/>
                </p:nvSpPr>
                <p:spPr bwMode="auto">
                  <a:xfrm>
                    <a:off x="1628" y="3226"/>
                    <a:ext cx="0" cy="58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827" name="Line 859"/>
                  <p:cNvSpPr>
                    <a:spLocks noChangeShapeType="1"/>
                  </p:cNvSpPr>
                  <p:nvPr/>
                </p:nvSpPr>
                <p:spPr bwMode="auto">
                  <a:xfrm>
                    <a:off x="1861" y="3225"/>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227" name="Group 860"/>
                  <p:cNvGrpSpPr>
                    <a:grpSpLocks/>
                  </p:cNvGrpSpPr>
                  <p:nvPr/>
                </p:nvGrpSpPr>
                <p:grpSpPr bwMode="auto">
                  <a:xfrm>
                    <a:off x="2142" y="3187"/>
                    <a:ext cx="374" cy="324"/>
                    <a:chOff x="2478" y="3355"/>
                    <a:chExt cx="814" cy="644"/>
                  </a:xfrm>
                </p:grpSpPr>
                <p:sp>
                  <p:nvSpPr>
                    <p:cNvPr id="340829" name="Oval 861"/>
                    <p:cNvSpPr>
                      <a:spLocks noChangeArrowheads="1"/>
                    </p:cNvSpPr>
                    <p:nvPr/>
                  </p:nvSpPr>
                  <p:spPr bwMode="auto">
                    <a:xfrm>
                      <a:off x="2544" y="3203"/>
                      <a:ext cx="480" cy="563"/>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830" name="Rectangle 862"/>
                    <p:cNvSpPr>
                      <a:spLocks noChangeArrowheads="1"/>
                    </p:cNvSpPr>
                    <p:nvPr/>
                  </p:nvSpPr>
                  <p:spPr bwMode="auto">
                    <a:xfrm>
                      <a:off x="2481" y="3465"/>
                      <a:ext cx="705" cy="350"/>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228" name="Group 863"/>
                  <p:cNvGrpSpPr>
                    <a:grpSpLocks/>
                  </p:cNvGrpSpPr>
                  <p:nvPr/>
                </p:nvGrpSpPr>
                <p:grpSpPr bwMode="auto">
                  <a:xfrm rot="10800000">
                    <a:off x="2406" y="3707"/>
                    <a:ext cx="374" cy="340"/>
                    <a:chOff x="2478" y="3355"/>
                    <a:chExt cx="814" cy="644"/>
                  </a:xfrm>
                </p:grpSpPr>
                <p:sp>
                  <p:nvSpPr>
                    <p:cNvPr id="340832" name="Oval 864"/>
                    <p:cNvSpPr>
                      <a:spLocks noChangeArrowheads="1"/>
                    </p:cNvSpPr>
                    <p:nvPr/>
                  </p:nvSpPr>
                  <p:spPr bwMode="auto">
                    <a:xfrm>
                      <a:off x="2637" y="3548"/>
                      <a:ext cx="512"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833" name="Rectangle 865"/>
                    <p:cNvSpPr>
                      <a:spLocks noChangeArrowheads="1"/>
                    </p:cNvSpPr>
                    <p:nvPr/>
                  </p:nvSpPr>
                  <p:spPr bwMode="auto">
                    <a:xfrm>
                      <a:off x="2529" y="3821"/>
                      <a:ext cx="705"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834" name="Line 866"/>
                  <p:cNvSpPr>
                    <a:spLocks noChangeShapeType="1"/>
                  </p:cNvSpPr>
                  <p:nvPr/>
                </p:nvSpPr>
                <p:spPr bwMode="auto">
                  <a:xfrm>
                    <a:off x="2172" y="3240"/>
                    <a:ext cx="0" cy="59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835" name="Line 867"/>
                  <p:cNvSpPr>
                    <a:spLocks noChangeShapeType="1"/>
                  </p:cNvSpPr>
                  <p:nvPr/>
                </p:nvSpPr>
                <p:spPr bwMode="auto">
                  <a:xfrm>
                    <a:off x="2404" y="3226"/>
                    <a:ext cx="0" cy="604"/>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231" name="Group 868"/>
                  <p:cNvGrpSpPr>
                    <a:grpSpLocks/>
                  </p:cNvGrpSpPr>
                  <p:nvPr/>
                </p:nvGrpSpPr>
                <p:grpSpPr bwMode="auto">
                  <a:xfrm>
                    <a:off x="2670" y="3187"/>
                    <a:ext cx="374" cy="324"/>
                    <a:chOff x="2478" y="3355"/>
                    <a:chExt cx="814" cy="644"/>
                  </a:xfrm>
                </p:grpSpPr>
                <p:sp>
                  <p:nvSpPr>
                    <p:cNvPr id="340837" name="Oval 869"/>
                    <p:cNvSpPr>
                      <a:spLocks noChangeArrowheads="1"/>
                    </p:cNvSpPr>
                    <p:nvPr/>
                  </p:nvSpPr>
                  <p:spPr bwMode="auto">
                    <a:xfrm>
                      <a:off x="2488" y="3177"/>
                      <a:ext cx="512" cy="542"/>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838" name="Rectangle 870"/>
                    <p:cNvSpPr>
                      <a:spLocks noChangeArrowheads="1"/>
                    </p:cNvSpPr>
                    <p:nvPr/>
                  </p:nvSpPr>
                  <p:spPr bwMode="auto">
                    <a:xfrm>
                      <a:off x="2429" y="3423"/>
                      <a:ext cx="673" cy="350"/>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232" name="Group 871"/>
                  <p:cNvGrpSpPr>
                    <a:grpSpLocks/>
                  </p:cNvGrpSpPr>
                  <p:nvPr/>
                </p:nvGrpSpPr>
                <p:grpSpPr bwMode="auto">
                  <a:xfrm rot="10800000">
                    <a:off x="2934" y="3707"/>
                    <a:ext cx="374" cy="340"/>
                    <a:chOff x="2478" y="3355"/>
                    <a:chExt cx="814" cy="644"/>
                  </a:xfrm>
                </p:grpSpPr>
                <p:sp>
                  <p:nvSpPr>
                    <p:cNvPr id="340840" name="Oval 872"/>
                    <p:cNvSpPr>
                      <a:spLocks noChangeArrowheads="1"/>
                    </p:cNvSpPr>
                    <p:nvPr/>
                  </p:nvSpPr>
                  <p:spPr bwMode="auto">
                    <a:xfrm>
                      <a:off x="2633" y="3596"/>
                      <a:ext cx="480"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841" name="Rectangle 873"/>
                    <p:cNvSpPr>
                      <a:spLocks noChangeArrowheads="1"/>
                    </p:cNvSpPr>
                    <p:nvPr/>
                  </p:nvSpPr>
                  <p:spPr bwMode="auto">
                    <a:xfrm>
                      <a:off x="2562" y="3863"/>
                      <a:ext cx="769" cy="40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842" name="Line 874"/>
                  <p:cNvSpPr>
                    <a:spLocks noChangeShapeType="1"/>
                  </p:cNvSpPr>
                  <p:nvPr/>
                </p:nvSpPr>
                <p:spPr bwMode="auto">
                  <a:xfrm>
                    <a:off x="2687" y="3234"/>
                    <a:ext cx="0" cy="59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843" name="Line 875"/>
                  <p:cNvSpPr>
                    <a:spLocks noChangeShapeType="1"/>
                  </p:cNvSpPr>
                  <p:nvPr/>
                </p:nvSpPr>
                <p:spPr bwMode="auto">
                  <a:xfrm>
                    <a:off x="2948" y="3232"/>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0844" name="Line 876"/>
                <p:cNvSpPr>
                  <a:spLocks noChangeShapeType="1"/>
                </p:cNvSpPr>
                <p:nvPr/>
              </p:nvSpPr>
              <p:spPr bwMode="auto">
                <a:xfrm flipH="1" flipV="1">
                  <a:off x="2733" y="3287"/>
                  <a:ext cx="652" cy="6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845" name="Rectangle 877"/>
                <p:cNvSpPr>
                  <a:spLocks noChangeArrowheads="1"/>
                </p:cNvSpPr>
                <p:nvPr/>
              </p:nvSpPr>
              <p:spPr bwMode="auto">
                <a:xfrm>
                  <a:off x="4576" y="3866"/>
                  <a:ext cx="326" cy="31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846" name="Line 878"/>
                <p:cNvSpPr>
                  <a:spLocks noChangeShapeType="1"/>
                </p:cNvSpPr>
                <p:nvPr/>
              </p:nvSpPr>
              <p:spPr bwMode="auto">
                <a:xfrm>
                  <a:off x="4582" y="3872"/>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847" name="Line 879"/>
                <p:cNvSpPr>
                  <a:spLocks noChangeShapeType="1"/>
                </p:cNvSpPr>
                <p:nvPr/>
              </p:nvSpPr>
              <p:spPr bwMode="auto">
                <a:xfrm flipH="1" flipV="1">
                  <a:off x="4382" y="3797"/>
                  <a:ext cx="244" cy="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848" name="Line 880"/>
                <p:cNvSpPr>
                  <a:spLocks noChangeShapeType="1"/>
                </p:cNvSpPr>
                <p:nvPr/>
              </p:nvSpPr>
              <p:spPr bwMode="auto">
                <a:xfrm flipH="1">
                  <a:off x="3912" y="3797"/>
                  <a:ext cx="451" cy="24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grpSp>
          <p:nvGrpSpPr>
            <p:cNvPr id="147495" name="Group 881"/>
            <p:cNvGrpSpPr>
              <a:grpSpLocks/>
            </p:cNvGrpSpPr>
            <p:nvPr/>
          </p:nvGrpSpPr>
          <p:grpSpPr bwMode="auto">
            <a:xfrm>
              <a:off x="4543425" y="947738"/>
              <a:ext cx="1420813" cy="1382712"/>
              <a:chOff x="1602" y="1656"/>
              <a:chExt cx="1405" cy="1321"/>
            </a:xfrm>
          </p:grpSpPr>
          <p:grpSp>
            <p:nvGrpSpPr>
              <p:cNvPr id="148037" name="Group 882"/>
              <p:cNvGrpSpPr>
                <a:grpSpLocks/>
              </p:cNvGrpSpPr>
              <p:nvPr/>
            </p:nvGrpSpPr>
            <p:grpSpPr bwMode="auto">
              <a:xfrm>
                <a:off x="2224" y="2718"/>
                <a:ext cx="515" cy="259"/>
                <a:chOff x="2736" y="3156"/>
                <a:chExt cx="2128" cy="1027"/>
              </a:xfrm>
            </p:grpSpPr>
            <p:grpSp>
              <p:nvGrpSpPr>
                <p:cNvPr id="148167" name="Group 883"/>
                <p:cNvGrpSpPr>
                  <a:grpSpLocks/>
                </p:cNvGrpSpPr>
                <p:nvPr/>
              </p:nvGrpSpPr>
              <p:grpSpPr bwMode="auto">
                <a:xfrm rot="3638600">
                  <a:off x="3409" y="3117"/>
                  <a:ext cx="940" cy="1018"/>
                  <a:chOff x="1086" y="3179"/>
                  <a:chExt cx="2222" cy="868"/>
                </a:xfrm>
              </p:grpSpPr>
              <p:grpSp>
                <p:nvGrpSpPr>
                  <p:cNvPr id="148173" name="Group 884"/>
                  <p:cNvGrpSpPr>
                    <a:grpSpLocks/>
                  </p:cNvGrpSpPr>
                  <p:nvPr/>
                </p:nvGrpSpPr>
                <p:grpSpPr bwMode="auto">
                  <a:xfrm>
                    <a:off x="1086" y="3179"/>
                    <a:ext cx="374" cy="324"/>
                    <a:chOff x="2478" y="3355"/>
                    <a:chExt cx="814" cy="644"/>
                  </a:xfrm>
                </p:grpSpPr>
                <p:sp>
                  <p:nvSpPr>
                    <p:cNvPr id="340853" name="Oval 885"/>
                    <p:cNvSpPr>
                      <a:spLocks noChangeArrowheads="1"/>
                    </p:cNvSpPr>
                    <p:nvPr/>
                  </p:nvSpPr>
                  <p:spPr bwMode="auto">
                    <a:xfrm>
                      <a:off x="2351" y="3369"/>
                      <a:ext cx="526"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854" name="Rectangle 886"/>
                    <p:cNvSpPr>
                      <a:spLocks noChangeArrowheads="1"/>
                    </p:cNvSpPr>
                    <p:nvPr/>
                  </p:nvSpPr>
                  <p:spPr bwMode="auto">
                    <a:xfrm>
                      <a:off x="2168" y="3656"/>
                      <a:ext cx="743"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174" name="Group 887"/>
                  <p:cNvGrpSpPr>
                    <a:grpSpLocks/>
                  </p:cNvGrpSpPr>
                  <p:nvPr/>
                </p:nvGrpSpPr>
                <p:grpSpPr bwMode="auto">
                  <a:xfrm rot="10800000">
                    <a:off x="1350" y="3699"/>
                    <a:ext cx="374" cy="340"/>
                    <a:chOff x="2478" y="3355"/>
                    <a:chExt cx="814" cy="644"/>
                  </a:xfrm>
                </p:grpSpPr>
                <p:sp>
                  <p:nvSpPr>
                    <p:cNvPr id="340856" name="Oval 888"/>
                    <p:cNvSpPr>
                      <a:spLocks noChangeArrowheads="1"/>
                    </p:cNvSpPr>
                    <p:nvPr/>
                  </p:nvSpPr>
                  <p:spPr bwMode="auto">
                    <a:xfrm>
                      <a:off x="2984" y="3327"/>
                      <a:ext cx="495" cy="60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857" name="Rectangle 889"/>
                    <p:cNvSpPr>
                      <a:spLocks noChangeArrowheads="1"/>
                    </p:cNvSpPr>
                    <p:nvPr/>
                  </p:nvSpPr>
                  <p:spPr bwMode="auto">
                    <a:xfrm>
                      <a:off x="2932" y="3631"/>
                      <a:ext cx="650" cy="419"/>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858" name="Line 890"/>
                  <p:cNvSpPr>
                    <a:spLocks noChangeShapeType="1"/>
                  </p:cNvSpPr>
                  <p:nvPr/>
                </p:nvSpPr>
                <p:spPr bwMode="auto">
                  <a:xfrm>
                    <a:off x="1122" y="330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859" name="Line 891"/>
                  <p:cNvSpPr>
                    <a:spLocks noChangeShapeType="1"/>
                  </p:cNvSpPr>
                  <p:nvPr/>
                </p:nvSpPr>
                <p:spPr bwMode="auto">
                  <a:xfrm>
                    <a:off x="1334" y="3298"/>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177" name="Group 892"/>
                  <p:cNvGrpSpPr>
                    <a:grpSpLocks/>
                  </p:cNvGrpSpPr>
                  <p:nvPr/>
                </p:nvGrpSpPr>
                <p:grpSpPr bwMode="auto">
                  <a:xfrm>
                    <a:off x="1614" y="3179"/>
                    <a:ext cx="374" cy="324"/>
                    <a:chOff x="2478" y="3355"/>
                    <a:chExt cx="814" cy="644"/>
                  </a:xfrm>
                </p:grpSpPr>
                <p:sp>
                  <p:nvSpPr>
                    <p:cNvPr id="340861" name="Oval 893"/>
                    <p:cNvSpPr>
                      <a:spLocks noChangeArrowheads="1"/>
                    </p:cNvSpPr>
                    <p:nvPr/>
                  </p:nvSpPr>
                  <p:spPr bwMode="auto">
                    <a:xfrm>
                      <a:off x="2244" y="3391"/>
                      <a:ext cx="681"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862" name="Rectangle 894"/>
                    <p:cNvSpPr>
                      <a:spLocks noChangeArrowheads="1"/>
                    </p:cNvSpPr>
                    <p:nvPr/>
                  </p:nvSpPr>
                  <p:spPr bwMode="auto">
                    <a:xfrm>
                      <a:off x="2127" y="3662"/>
                      <a:ext cx="866" cy="39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178" name="Group 895"/>
                  <p:cNvGrpSpPr>
                    <a:grpSpLocks/>
                  </p:cNvGrpSpPr>
                  <p:nvPr/>
                </p:nvGrpSpPr>
                <p:grpSpPr bwMode="auto">
                  <a:xfrm rot="10800000">
                    <a:off x="1878" y="3699"/>
                    <a:ext cx="374" cy="340"/>
                    <a:chOff x="2478" y="3355"/>
                    <a:chExt cx="814" cy="644"/>
                  </a:xfrm>
                </p:grpSpPr>
                <p:sp>
                  <p:nvSpPr>
                    <p:cNvPr id="340864" name="Oval 896"/>
                    <p:cNvSpPr>
                      <a:spLocks noChangeArrowheads="1"/>
                    </p:cNvSpPr>
                    <p:nvPr/>
                  </p:nvSpPr>
                  <p:spPr bwMode="auto">
                    <a:xfrm>
                      <a:off x="3024" y="3401"/>
                      <a:ext cx="464" cy="59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865" name="Rectangle 897"/>
                    <p:cNvSpPr>
                      <a:spLocks noChangeArrowheads="1"/>
                    </p:cNvSpPr>
                    <p:nvPr/>
                  </p:nvSpPr>
                  <p:spPr bwMode="auto">
                    <a:xfrm>
                      <a:off x="2763" y="3664"/>
                      <a:ext cx="743" cy="409"/>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866" name="Line 898"/>
                  <p:cNvSpPr>
                    <a:spLocks noChangeShapeType="1"/>
                  </p:cNvSpPr>
                  <p:nvPr/>
                </p:nvSpPr>
                <p:spPr bwMode="auto">
                  <a:xfrm>
                    <a:off x="1632" y="330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867" name="Line 899"/>
                  <p:cNvSpPr>
                    <a:spLocks noChangeShapeType="1"/>
                  </p:cNvSpPr>
                  <p:nvPr/>
                </p:nvSpPr>
                <p:spPr bwMode="auto">
                  <a:xfrm>
                    <a:off x="1917" y="3311"/>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181" name="Group 900"/>
                  <p:cNvGrpSpPr>
                    <a:grpSpLocks/>
                  </p:cNvGrpSpPr>
                  <p:nvPr/>
                </p:nvGrpSpPr>
                <p:grpSpPr bwMode="auto">
                  <a:xfrm>
                    <a:off x="2142" y="3187"/>
                    <a:ext cx="374" cy="324"/>
                    <a:chOff x="2478" y="3355"/>
                    <a:chExt cx="814" cy="644"/>
                  </a:xfrm>
                </p:grpSpPr>
                <p:sp>
                  <p:nvSpPr>
                    <p:cNvPr id="340869" name="Oval 901"/>
                    <p:cNvSpPr>
                      <a:spLocks noChangeArrowheads="1"/>
                    </p:cNvSpPr>
                    <p:nvPr/>
                  </p:nvSpPr>
                  <p:spPr bwMode="auto">
                    <a:xfrm>
                      <a:off x="2554" y="3306"/>
                      <a:ext cx="464" cy="6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870" name="Rectangle 902"/>
                    <p:cNvSpPr>
                      <a:spLocks noChangeArrowheads="1"/>
                    </p:cNvSpPr>
                    <p:nvPr/>
                  </p:nvSpPr>
                  <p:spPr bwMode="auto">
                    <a:xfrm>
                      <a:off x="2447" y="3617"/>
                      <a:ext cx="804"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182" name="Group 903"/>
                  <p:cNvGrpSpPr>
                    <a:grpSpLocks/>
                  </p:cNvGrpSpPr>
                  <p:nvPr/>
                </p:nvGrpSpPr>
                <p:grpSpPr bwMode="auto">
                  <a:xfrm rot="10800000">
                    <a:off x="2406" y="3707"/>
                    <a:ext cx="374" cy="340"/>
                    <a:chOff x="2478" y="3355"/>
                    <a:chExt cx="814" cy="644"/>
                  </a:xfrm>
                </p:grpSpPr>
                <p:sp>
                  <p:nvSpPr>
                    <p:cNvPr id="340872" name="Oval 904"/>
                    <p:cNvSpPr>
                      <a:spLocks noChangeArrowheads="1"/>
                    </p:cNvSpPr>
                    <p:nvPr/>
                  </p:nvSpPr>
                  <p:spPr bwMode="auto">
                    <a:xfrm>
                      <a:off x="2690" y="3308"/>
                      <a:ext cx="681" cy="56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873" name="Rectangle 905"/>
                    <p:cNvSpPr>
                      <a:spLocks noChangeArrowheads="1"/>
                    </p:cNvSpPr>
                    <p:nvPr/>
                  </p:nvSpPr>
                  <p:spPr bwMode="auto">
                    <a:xfrm>
                      <a:off x="2718" y="3571"/>
                      <a:ext cx="897" cy="36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874" name="Line 906"/>
                  <p:cNvSpPr>
                    <a:spLocks noChangeShapeType="1"/>
                  </p:cNvSpPr>
                  <p:nvPr/>
                </p:nvSpPr>
                <p:spPr bwMode="auto">
                  <a:xfrm>
                    <a:off x="2185" y="3307"/>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875" name="Line 907"/>
                  <p:cNvSpPr>
                    <a:spLocks noChangeShapeType="1"/>
                  </p:cNvSpPr>
                  <p:nvPr/>
                </p:nvSpPr>
                <p:spPr bwMode="auto">
                  <a:xfrm>
                    <a:off x="2457" y="3322"/>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185" name="Group 908"/>
                  <p:cNvGrpSpPr>
                    <a:grpSpLocks/>
                  </p:cNvGrpSpPr>
                  <p:nvPr/>
                </p:nvGrpSpPr>
                <p:grpSpPr bwMode="auto">
                  <a:xfrm>
                    <a:off x="2670" y="3187"/>
                    <a:ext cx="374" cy="324"/>
                    <a:chOff x="2478" y="3355"/>
                    <a:chExt cx="814" cy="644"/>
                  </a:xfrm>
                </p:grpSpPr>
                <p:sp>
                  <p:nvSpPr>
                    <p:cNvPr id="340877" name="Oval 909"/>
                    <p:cNvSpPr>
                      <a:spLocks noChangeArrowheads="1"/>
                    </p:cNvSpPr>
                    <p:nvPr/>
                  </p:nvSpPr>
                  <p:spPr bwMode="auto">
                    <a:xfrm>
                      <a:off x="2416" y="3328"/>
                      <a:ext cx="557" cy="60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878" name="Rectangle 910"/>
                    <p:cNvSpPr>
                      <a:spLocks noChangeArrowheads="1"/>
                    </p:cNvSpPr>
                    <p:nvPr/>
                  </p:nvSpPr>
                  <p:spPr bwMode="auto">
                    <a:xfrm>
                      <a:off x="2344" y="3592"/>
                      <a:ext cx="712"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186" name="Group 911"/>
                  <p:cNvGrpSpPr>
                    <a:grpSpLocks/>
                  </p:cNvGrpSpPr>
                  <p:nvPr/>
                </p:nvGrpSpPr>
                <p:grpSpPr bwMode="auto">
                  <a:xfrm rot="10800000">
                    <a:off x="2934" y="3707"/>
                    <a:ext cx="374" cy="340"/>
                    <a:chOff x="2478" y="3355"/>
                    <a:chExt cx="814" cy="644"/>
                  </a:xfrm>
                </p:grpSpPr>
                <p:sp>
                  <p:nvSpPr>
                    <p:cNvPr id="340880" name="Oval 912"/>
                    <p:cNvSpPr>
                      <a:spLocks noChangeArrowheads="1"/>
                    </p:cNvSpPr>
                    <p:nvPr/>
                  </p:nvSpPr>
                  <p:spPr bwMode="auto">
                    <a:xfrm>
                      <a:off x="2776" y="3353"/>
                      <a:ext cx="526" cy="54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881" name="Rectangle 913"/>
                    <p:cNvSpPr>
                      <a:spLocks noChangeArrowheads="1"/>
                    </p:cNvSpPr>
                    <p:nvPr/>
                  </p:nvSpPr>
                  <p:spPr bwMode="auto">
                    <a:xfrm>
                      <a:off x="2480" y="3564"/>
                      <a:ext cx="804" cy="37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882" name="Line 914"/>
                  <p:cNvSpPr>
                    <a:spLocks noChangeShapeType="1"/>
                  </p:cNvSpPr>
                  <p:nvPr/>
                </p:nvSpPr>
                <p:spPr bwMode="auto">
                  <a:xfrm>
                    <a:off x="2693" y="331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883" name="Line 915"/>
                  <p:cNvSpPr>
                    <a:spLocks noChangeShapeType="1"/>
                  </p:cNvSpPr>
                  <p:nvPr/>
                </p:nvSpPr>
                <p:spPr bwMode="auto">
                  <a:xfrm>
                    <a:off x="2979" y="3322"/>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0884" name="Line 916"/>
                <p:cNvSpPr>
                  <a:spLocks noChangeShapeType="1"/>
                </p:cNvSpPr>
                <p:nvPr/>
              </p:nvSpPr>
              <p:spPr bwMode="auto">
                <a:xfrm flipH="1" flipV="1">
                  <a:off x="2735" y="3323"/>
                  <a:ext cx="649" cy="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885" name="Rectangle 917"/>
                <p:cNvSpPr>
                  <a:spLocks noChangeArrowheads="1"/>
                </p:cNvSpPr>
                <p:nvPr/>
              </p:nvSpPr>
              <p:spPr bwMode="auto">
                <a:xfrm>
                  <a:off x="4538" y="3864"/>
                  <a:ext cx="324" cy="31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886" name="Line 918"/>
                <p:cNvSpPr>
                  <a:spLocks noChangeShapeType="1"/>
                </p:cNvSpPr>
                <p:nvPr/>
              </p:nvSpPr>
              <p:spPr bwMode="auto">
                <a:xfrm>
                  <a:off x="4544" y="387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887" name="Line 919"/>
                <p:cNvSpPr>
                  <a:spLocks noChangeShapeType="1"/>
                </p:cNvSpPr>
                <p:nvPr/>
              </p:nvSpPr>
              <p:spPr bwMode="auto">
                <a:xfrm flipH="1" flipV="1">
                  <a:off x="4304" y="3798"/>
                  <a:ext cx="246" cy="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888" name="Line 920"/>
                <p:cNvSpPr>
                  <a:spLocks noChangeShapeType="1"/>
                </p:cNvSpPr>
                <p:nvPr/>
              </p:nvSpPr>
              <p:spPr bwMode="auto">
                <a:xfrm flipH="1">
                  <a:off x="3876" y="3792"/>
                  <a:ext cx="448" cy="24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8038" name="Group 921"/>
              <p:cNvGrpSpPr>
                <a:grpSpLocks/>
              </p:cNvGrpSpPr>
              <p:nvPr/>
            </p:nvGrpSpPr>
            <p:grpSpPr bwMode="auto">
              <a:xfrm>
                <a:off x="2123" y="2510"/>
                <a:ext cx="136" cy="150"/>
                <a:chOff x="2516" y="2705"/>
                <a:chExt cx="296" cy="326"/>
              </a:xfrm>
            </p:grpSpPr>
            <p:sp>
              <p:nvSpPr>
                <p:cNvPr id="340890" name="Rectangle 922"/>
                <p:cNvSpPr>
                  <a:spLocks noChangeArrowheads="1"/>
                </p:cNvSpPr>
                <p:nvPr/>
              </p:nvSpPr>
              <p:spPr bwMode="auto">
                <a:xfrm>
                  <a:off x="2516" y="2705"/>
                  <a:ext cx="222" cy="20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891" name="Line 923"/>
                <p:cNvSpPr>
                  <a:spLocks noChangeShapeType="1"/>
                </p:cNvSpPr>
                <p:nvPr/>
              </p:nvSpPr>
              <p:spPr bwMode="auto">
                <a:xfrm>
                  <a:off x="2639" y="2902"/>
                  <a:ext cx="174"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8039" name="Group 924"/>
              <p:cNvGrpSpPr>
                <a:grpSpLocks/>
              </p:cNvGrpSpPr>
              <p:nvPr/>
            </p:nvGrpSpPr>
            <p:grpSpPr bwMode="auto">
              <a:xfrm rot="-5400000">
                <a:off x="2510" y="2357"/>
                <a:ext cx="137" cy="151"/>
                <a:chOff x="2516" y="2705"/>
                <a:chExt cx="296" cy="326"/>
              </a:xfrm>
            </p:grpSpPr>
            <p:sp>
              <p:nvSpPr>
                <p:cNvPr id="340893" name="Rectangle 925"/>
                <p:cNvSpPr>
                  <a:spLocks noChangeArrowheads="1"/>
                </p:cNvSpPr>
                <p:nvPr/>
              </p:nvSpPr>
              <p:spPr bwMode="auto">
                <a:xfrm>
                  <a:off x="2536" y="2685"/>
                  <a:ext cx="220" cy="20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894" name="Line 926"/>
                <p:cNvSpPr>
                  <a:spLocks noChangeShapeType="1"/>
                </p:cNvSpPr>
                <p:nvPr/>
              </p:nvSpPr>
              <p:spPr bwMode="auto">
                <a:xfrm>
                  <a:off x="2677" y="2902"/>
                  <a:ext cx="174"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8040" name="Group 927"/>
              <p:cNvGrpSpPr>
                <a:grpSpLocks/>
              </p:cNvGrpSpPr>
              <p:nvPr/>
            </p:nvGrpSpPr>
            <p:grpSpPr bwMode="auto">
              <a:xfrm rot="5400000">
                <a:off x="1941" y="2161"/>
                <a:ext cx="137" cy="150"/>
                <a:chOff x="2516" y="2705"/>
                <a:chExt cx="296" cy="326"/>
              </a:xfrm>
            </p:grpSpPr>
            <p:sp>
              <p:nvSpPr>
                <p:cNvPr id="340896" name="Rectangle 928"/>
                <p:cNvSpPr>
                  <a:spLocks noChangeArrowheads="1"/>
                </p:cNvSpPr>
                <p:nvPr/>
              </p:nvSpPr>
              <p:spPr bwMode="auto">
                <a:xfrm>
                  <a:off x="2495" y="2716"/>
                  <a:ext cx="220" cy="2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897" name="Line 929"/>
                <p:cNvSpPr>
                  <a:spLocks noChangeShapeType="1"/>
                </p:cNvSpPr>
                <p:nvPr/>
              </p:nvSpPr>
              <p:spPr bwMode="auto">
                <a:xfrm>
                  <a:off x="2617" y="2921"/>
                  <a:ext cx="161" cy="13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8041" name="Group 930"/>
              <p:cNvGrpSpPr>
                <a:grpSpLocks/>
              </p:cNvGrpSpPr>
              <p:nvPr/>
            </p:nvGrpSpPr>
            <p:grpSpPr bwMode="auto">
              <a:xfrm rot="10800000">
                <a:off x="2333" y="2005"/>
                <a:ext cx="136" cy="150"/>
                <a:chOff x="2516" y="2705"/>
                <a:chExt cx="296" cy="326"/>
              </a:xfrm>
            </p:grpSpPr>
            <p:sp>
              <p:nvSpPr>
                <p:cNvPr id="340899" name="Rectangle 931"/>
                <p:cNvSpPr>
                  <a:spLocks noChangeArrowheads="1"/>
                </p:cNvSpPr>
                <p:nvPr/>
              </p:nvSpPr>
              <p:spPr bwMode="auto">
                <a:xfrm>
                  <a:off x="2537" y="2725"/>
                  <a:ext cx="219" cy="20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900" name="Line 932"/>
                <p:cNvSpPr>
                  <a:spLocks noChangeShapeType="1"/>
                </p:cNvSpPr>
                <p:nvPr/>
              </p:nvSpPr>
              <p:spPr bwMode="auto">
                <a:xfrm>
                  <a:off x="2660" y="2923"/>
                  <a:ext cx="171"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8042" name="Group 933"/>
              <p:cNvGrpSpPr>
                <a:grpSpLocks/>
              </p:cNvGrpSpPr>
              <p:nvPr/>
            </p:nvGrpSpPr>
            <p:grpSpPr bwMode="auto">
              <a:xfrm rot="5400000">
                <a:off x="1474" y="2352"/>
                <a:ext cx="515" cy="259"/>
                <a:chOff x="2736" y="3156"/>
                <a:chExt cx="2128" cy="1027"/>
              </a:xfrm>
            </p:grpSpPr>
            <p:grpSp>
              <p:nvGrpSpPr>
                <p:cNvPr id="148121" name="Group 934"/>
                <p:cNvGrpSpPr>
                  <a:grpSpLocks/>
                </p:cNvGrpSpPr>
                <p:nvPr/>
              </p:nvGrpSpPr>
              <p:grpSpPr bwMode="auto">
                <a:xfrm rot="3638600">
                  <a:off x="3409" y="3117"/>
                  <a:ext cx="940" cy="1018"/>
                  <a:chOff x="1086" y="3179"/>
                  <a:chExt cx="2222" cy="868"/>
                </a:xfrm>
              </p:grpSpPr>
              <p:grpSp>
                <p:nvGrpSpPr>
                  <p:cNvPr id="148127" name="Group 935"/>
                  <p:cNvGrpSpPr>
                    <a:grpSpLocks/>
                  </p:cNvGrpSpPr>
                  <p:nvPr/>
                </p:nvGrpSpPr>
                <p:grpSpPr bwMode="auto">
                  <a:xfrm>
                    <a:off x="1086" y="3179"/>
                    <a:ext cx="374" cy="324"/>
                    <a:chOff x="2478" y="3355"/>
                    <a:chExt cx="814" cy="644"/>
                  </a:xfrm>
                </p:grpSpPr>
                <p:sp>
                  <p:nvSpPr>
                    <p:cNvPr id="340904" name="Oval 936"/>
                    <p:cNvSpPr>
                      <a:spLocks noChangeArrowheads="1"/>
                    </p:cNvSpPr>
                    <p:nvPr/>
                  </p:nvSpPr>
                  <p:spPr bwMode="auto">
                    <a:xfrm>
                      <a:off x="2711" y="3577"/>
                      <a:ext cx="480" cy="542"/>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905" name="Rectangle 937"/>
                    <p:cNvSpPr>
                      <a:spLocks noChangeArrowheads="1"/>
                    </p:cNvSpPr>
                    <p:nvPr/>
                  </p:nvSpPr>
                  <p:spPr bwMode="auto">
                    <a:xfrm>
                      <a:off x="2529" y="3844"/>
                      <a:ext cx="705" cy="37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128" name="Group 938"/>
                  <p:cNvGrpSpPr>
                    <a:grpSpLocks/>
                  </p:cNvGrpSpPr>
                  <p:nvPr/>
                </p:nvGrpSpPr>
                <p:grpSpPr bwMode="auto">
                  <a:xfrm rot="10800000">
                    <a:off x="1350" y="3699"/>
                    <a:ext cx="374" cy="340"/>
                    <a:chOff x="2478" y="3355"/>
                    <a:chExt cx="814" cy="644"/>
                  </a:xfrm>
                </p:grpSpPr>
                <p:sp>
                  <p:nvSpPr>
                    <p:cNvPr id="340907" name="Oval 939"/>
                    <p:cNvSpPr>
                      <a:spLocks noChangeArrowheads="1"/>
                    </p:cNvSpPr>
                    <p:nvPr/>
                  </p:nvSpPr>
                  <p:spPr bwMode="auto">
                    <a:xfrm>
                      <a:off x="2454" y="3211"/>
                      <a:ext cx="512"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908" name="Rectangle 940"/>
                    <p:cNvSpPr>
                      <a:spLocks noChangeArrowheads="1"/>
                    </p:cNvSpPr>
                    <p:nvPr/>
                  </p:nvSpPr>
                  <p:spPr bwMode="auto">
                    <a:xfrm>
                      <a:off x="2322" y="3475"/>
                      <a:ext cx="769" cy="39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909" name="Line 941"/>
                  <p:cNvSpPr>
                    <a:spLocks noChangeShapeType="1"/>
                  </p:cNvSpPr>
                  <p:nvPr/>
                </p:nvSpPr>
                <p:spPr bwMode="auto">
                  <a:xfrm>
                    <a:off x="1077" y="3401"/>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910" name="Line 942"/>
                  <p:cNvSpPr>
                    <a:spLocks noChangeShapeType="1"/>
                  </p:cNvSpPr>
                  <p:nvPr/>
                </p:nvSpPr>
                <p:spPr bwMode="auto">
                  <a:xfrm>
                    <a:off x="1360" y="3390"/>
                    <a:ext cx="0" cy="55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131" name="Group 943"/>
                  <p:cNvGrpSpPr>
                    <a:grpSpLocks/>
                  </p:cNvGrpSpPr>
                  <p:nvPr/>
                </p:nvGrpSpPr>
                <p:grpSpPr bwMode="auto">
                  <a:xfrm>
                    <a:off x="1614" y="3179"/>
                    <a:ext cx="374" cy="324"/>
                    <a:chOff x="2478" y="3355"/>
                    <a:chExt cx="814" cy="644"/>
                  </a:xfrm>
                </p:grpSpPr>
                <p:sp>
                  <p:nvSpPr>
                    <p:cNvPr id="340912" name="Oval 944"/>
                    <p:cNvSpPr>
                      <a:spLocks noChangeArrowheads="1"/>
                    </p:cNvSpPr>
                    <p:nvPr/>
                  </p:nvSpPr>
                  <p:spPr bwMode="auto">
                    <a:xfrm>
                      <a:off x="2693" y="3543"/>
                      <a:ext cx="480" cy="531"/>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913" name="Rectangle 945"/>
                    <p:cNvSpPr>
                      <a:spLocks noChangeArrowheads="1"/>
                    </p:cNvSpPr>
                    <p:nvPr/>
                  </p:nvSpPr>
                  <p:spPr bwMode="auto">
                    <a:xfrm>
                      <a:off x="2565" y="3794"/>
                      <a:ext cx="673" cy="37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132" name="Group 946"/>
                  <p:cNvGrpSpPr>
                    <a:grpSpLocks/>
                  </p:cNvGrpSpPr>
                  <p:nvPr/>
                </p:nvGrpSpPr>
                <p:grpSpPr bwMode="auto">
                  <a:xfrm rot="10800000">
                    <a:off x="1878" y="3699"/>
                    <a:ext cx="374" cy="340"/>
                    <a:chOff x="2478" y="3355"/>
                    <a:chExt cx="814" cy="644"/>
                  </a:xfrm>
                </p:grpSpPr>
                <p:sp>
                  <p:nvSpPr>
                    <p:cNvPr id="340915" name="Oval 947"/>
                    <p:cNvSpPr>
                      <a:spLocks noChangeArrowheads="1"/>
                    </p:cNvSpPr>
                    <p:nvPr/>
                  </p:nvSpPr>
                  <p:spPr bwMode="auto">
                    <a:xfrm>
                      <a:off x="2612" y="3184"/>
                      <a:ext cx="480" cy="59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916" name="Rectangle 948"/>
                    <p:cNvSpPr>
                      <a:spLocks noChangeArrowheads="1"/>
                    </p:cNvSpPr>
                    <p:nvPr/>
                  </p:nvSpPr>
                  <p:spPr bwMode="auto">
                    <a:xfrm>
                      <a:off x="2468" y="3452"/>
                      <a:ext cx="673" cy="40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917" name="Line 949"/>
                  <p:cNvSpPr>
                    <a:spLocks noChangeShapeType="1"/>
                  </p:cNvSpPr>
                  <p:nvPr/>
                </p:nvSpPr>
                <p:spPr bwMode="auto">
                  <a:xfrm>
                    <a:off x="1610" y="3406"/>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918" name="Line 950"/>
                  <p:cNvSpPr>
                    <a:spLocks noChangeShapeType="1"/>
                  </p:cNvSpPr>
                  <p:nvPr/>
                </p:nvSpPr>
                <p:spPr bwMode="auto">
                  <a:xfrm>
                    <a:off x="1873" y="3411"/>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135" name="Group 951"/>
                  <p:cNvGrpSpPr>
                    <a:grpSpLocks/>
                  </p:cNvGrpSpPr>
                  <p:nvPr/>
                </p:nvGrpSpPr>
                <p:grpSpPr bwMode="auto">
                  <a:xfrm>
                    <a:off x="2142" y="3187"/>
                    <a:ext cx="374" cy="324"/>
                    <a:chOff x="2478" y="3355"/>
                    <a:chExt cx="814" cy="644"/>
                  </a:xfrm>
                </p:grpSpPr>
                <p:sp>
                  <p:nvSpPr>
                    <p:cNvPr id="340920" name="Oval 952"/>
                    <p:cNvSpPr>
                      <a:spLocks noChangeArrowheads="1"/>
                    </p:cNvSpPr>
                    <p:nvPr/>
                  </p:nvSpPr>
                  <p:spPr bwMode="auto">
                    <a:xfrm>
                      <a:off x="2602" y="3501"/>
                      <a:ext cx="512" cy="59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921" name="Rectangle 953"/>
                    <p:cNvSpPr>
                      <a:spLocks noChangeArrowheads="1"/>
                    </p:cNvSpPr>
                    <p:nvPr/>
                  </p:nvSpPr>
                  <p:spPr bwMode="auto">
                    <a:xfrm>
                      <a:off x="2563" y="3762"/>
                      <a:ext cx="673" cy="393"/>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136" name="Group 954"/>
                  <p:cNvGrpSpPr>
                    <a:grpSpLocks/>
                  </p:cNvGrpSpPr>
                  <p:nvPr/>
                </p:nvGrpSpPr>
                <p:grpSpPr bwMode="auto">
                  <a:xfrm rot="10800000">
                    <a:off x="2406" y="3707"/>
                    <a:ext cx="374" cy="340"/>
                    <a:chOff x="2478" y="3355"/>
                    <a:chExt cx="814" cy="644"/>
                  </a:xfrm>
                </p:grpSpPr>
                <p:sp>
                  <p:nvSpPr>
                    <p:cNvPr id="340923" name="Oval 955"/>
                    <p:cNvSpPr>
                      <a:spLocks noChangeArrowheads="1"/>
                    </p:cNvSpPr>
                    <p:nvPr/>
                  </p:nvSpPr>
                  <p:spPr bwMode="auto">
                    <a:xfrm>
                      <a:off x="2404" y="3112"/>
                      <a:ext cx="544" cy="56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924" name="Rectangle 956"/>
                    <p:cNvSpPr>
                      <a:spLocks noChangeArrowheads="1"/>
                    </p:cNvSpPr>
                    <p:nvPr/>
                  </p:nvSpPr>
                  <p:spPr bwMode="auto">
                    <a:xfrm>
                      <a:off x="2322" y="3393"/>
                      <a:ext cx="769" cy="36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925" name="Line 957"/>
                  <p:cNvSpPr>
                    <a:spLocks noChangeShapeType="1"/>
                  </p:cNvSpPr>
                  <p:nvPr/>
                </p:nvSpPr>
                <p:spPr bwMode="auto">
                  <a:xfrm>
                    <a:off x="2131" y="3408"/>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926" name="Line 958"/>
                  <p:cNvSpPr>
                    <a:spLocks noChangeShapeType="1"/>
                  </p:cNvSpPr>
                  <p:nvPr/>
                </p:nvSpPr>
                <p:spPr bwMode="auto">
                  <a:xfrm>
                    <a:off x="2412" y="3404"/>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139" name="Group 959"/>
                  <p:cNvGrpSpPr>
                    <a:grpSpLocks/>
                  </p:cNvGrpSpPr>
                  <p:nvPr/>
                </p:nvGrpSpPr>
                <p:grpSpPr bwMode="auto">
                  <a:xfrm>
                    <a:off x="2670" y="3187"/>
                    <a:ext cx="374" cy="324"/>
                    <a:chOff x="2478" y="3355"/>
                    <a:chExt cx="814" cy="644"/>
                  </a:xfrm>
                </p:grpSpPr>
                <p:sp>
                  <p:nvSpPr>
                    <p:cNvPr id="340928" name="Oval 960"/>
                    <p:cNvSpPr>
                      <a:spLocks noChangeArrowheads="1"/>
                    </p:cNvSpPr>
                    <p:nvPr/>
                  </p:nvSpPr>
                  <p:spPr bwMode="auto">
                    <a:xfrm>
                      <a:off x="2766" y="3599"/>
                      <a:ext cx="512" cy="58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929" name="Rectangle 961"/>
                    <p:cNvSpPr>
                      <a:spLocks noChangeArrowheads="1"/>
                    </p:cNvSpPr>
                    <p:nvPr/>
                  </p:nvSpPr>
                  <p:spPr bwMode="auto">
                    <a:xfrm>
                      <a:off x="2607" y="3820"/>
                      <a:ext cx="737" cy="393"/>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140" name="Group 962"/>
                  <p:cNvGrpSpPr>
                    <a:grpSpLocks/>
                  </p:cNvGrpSpPr>
                  <p:nvPr/>
                </p:nvGrpSpPr>
                <p:grpSpPr bwMode="auto">
                  <a:xfrm rot="10800000">
                    <a:off x="2934" y="3707"/>
                    <a:ext cx="374" cy="340"/>
                    <a:chOff x="2478" y="3355"/>
                    <a:chExt cx="814" cy="644"/>
                  </a:xfrm>
                </p:grpSpPr>
                <p:sp>
                  <p:nvSpPr>
                    <p:cNvPr id="340931" name="Oval 963"/>
                    <p:cNvSpPr>
                      <a:spLocks noChangeArrowheads="1"/>
                    </p:cNvSpPr>
                    <p:nvPr/>
                  </p:nvSpPr>
                  <p:spPr bwMode="auto">
                    <a:xfrm>
                      <a:off x="2424" y="3172"/>
                      <a:ext cx="512" cy="5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932" name="Rectangle 964"/>
                    <p:cNvSpPr>
                      <a:spLocks noChangeArrowheads="1"/>
                    </p:cNvSpPr>
                    <p:nvPr/>
                  </p:nvSpPr>
                  <p:spPr bwMode="auto">
                    <a:xfrm>
                      <a:off x="2276" y="3435"/>
                      <a:ext cx="769" cy="34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933" name="Line 965"/>
                  <p:cNvSpPr>
                    <a:spLocks noChangeShapeType="1"/>
                  </p:cNvSpPr>
                  <p:nvPr/>
                </p:nvSpPr>
                <p:spPr bwMode="auto">
                  <a:xfrm>
                    <a:off x="2703" y="3390"/>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934" name="Line 966"/>
                  <p:cNvSpPr>
                    <a:spLocks noChangeShapeType="1"/>
                  </p:cNvSpPr>
                  <p:nvPr/>
                </p:nvSpPr>
                <p:spPr bwMode="auto">
                  <a:xfrm>
                    <a:off x="2928" y="3386"/>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0935" name="Line 967"/>
                <p:cNvSpPr>
                  <a:spLocks noChangeShapeType="1"/>
                </p:cNvSpPr>
                <p:nvPr/>
              </p:nvSpPr>
              <p:spPr bwMode="auto">
                <a:xfrm flipH="1" flipV="1">
                  <a:off x="2733" y="3324"/>
                  <a:ext cx="620" cy="6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936" name="Rectangle 968"/>
                <p:cNvSpPr>
                  <a:spLocks noChangeArrowheads="1"/>
                </p:cNvSpPr>
                <p:nvPr/>
              </p:nvSpPr>
              <p:spPr bwMode="auto">
                <a:xfrm>
                  <a:off x="4500" y="3903"/>
                  <a:ext cx="326" cy="31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937" name="Line 969"/>
                <p:cNvSpPr>
                  <a:spLocks noChangeShapeType="1"/>
                </p:cNvSpPr>
                <p:nvPr/>
              </p:nvSpPr>
              <p:spPr bwMode="auto">
                <a:xfrm>
                  <a:off x="4513" y="3872"/>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938" name="Line 970"/>
                <p:cNvSpPr>
                  <a:spLocks noChangeShapeType="1"/>
                </p:cNvSpPr>
                <p:nvPr/>
              </p:nvSpPr>
              <p:spPr bwMode="auto">
                <a:xfrm flipH="1" flipV="1">
                  <a:off x="4268" y="3797"/>
                  <a:ext cx="244" cy="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939" name="Line 971"/>
                <p:cNvSpPr>
                  <a:spLocks noChangeShapeType="1"/>
                </p:cNvSpPr>
                <p:nvPr/>
              </p:nvSpPr>
              <p:spPr bwMode="auto">
                <a:xfrm flipH="1">
                  <a:off x="3842" y="3834"/>
                  <a:ext cx="445" cy="24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8043" name="Group 972"/>
              <p:cNvGrpSpPr>
                <a:grpSpLocks/>
              </p:cNvGrpSpPr>
              <p:nvPr/>
            </p:nvGrpSpPr>
            <p:grpSpPr bwMode="auto">
              <a:xfrm rot="10800000">
                <a:off x="1864" y="1656"/>
                <a:ext cx="515" cy="259"/>
                <a:chOff x="2736" y="3156"/>
                <a:chExt cx="2128" cy="1027"/>
              </a:xfrm>
            </p:grpSpPr>
            <p:grpSp>
              <p:nvGrpSpPr>
                <p:cNvPr id="148083" name="Group 973"/>
                <p:cNvGrpSpPr>
                  <a:grpSpLocks/>
                </p:cNvGrpSpPr>
                <p:nvPr/>
              </p:nvGrpSpPr>
              <p:grpSpPr bwMode="auto">
                <a:xfrm rot="3638600">
                  <a:off x="3409" y="3117"/>
                  <a:ext cx="940" cy="1018"/>
                  <a:chOff x="1086" y="3179"/>
                  <a:chExt cx="2222" cy="868"/>
                </a:xfrm>
              </p:grpSpPr>
              <p:grpSp>
                <p:nvGrpSpPr>
                  <p:cNvPr id="148089" name="Group 974"/>
                  <p:cNvGrpSpPr>
                    <a:grpSpLocks/>
                  </p:cNvGrpSpPr>
                  <p:nvPr/>
                </p:nvGrpSpPr>
                <p:grpSpPr bwMode="auto">
                  <a:xfrm>
                    <a:off x="1086" y="3179"/>
                    <a:ext cx="374" cy="324"/>
                    <a:chOff x="2478" y="3355"/>
                    <a:chExt cx="814" cy="644"/>
                  </a:xfrm>
                </p:grpSpPr>
                <p:sp>
                  <p:nvSpPr>
                    <p:cNvPr id="340943" name="Oval 975"/>
                    <p:cNvSpPr>
                      <a:spLocks noChangeArrowheads="1"/>
                    </p:cNvSpPr>
                    <p:nvPr/>
                  </p:nvSpPr>
                  <p:spPr bwMode="auto">
                    <a:xfrm>
                      <a:off x="2970" y="3204"/>
                      <a:ext cx="557"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944" name="Rectangle 976"/>
                    <p:cNvSpPr>
                      <a:spLocks noChangeArrowheads="1"/>
                    </p:cNvSpPr>
                    <p:nvPr/>
                  </p:nvSpPr>
                  <p:spPr bwMode="auto">
                    <a:xfrm>
                      <a:off x="2879" y="3483"/>
                      <a:ext cx="773" cy="39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090" name="Group 977"/>
                  <p:cNvGrpSpPr>
                    <a:grpSpLocks/>
                  </p:cNvGrpSpPr>
                  <p:nvPr/>
                </p:nvGrpSpPr>
                <p:grpSpPr bwMode="auto">
                  <a:xfrm rot="10800000">
                    <a:off x="1350" y="3699"/>
                    <a:ext cx="374" cy="340"/>
                    <a:chOff x="2478" y="3355"/>
                    <a:chExt cx="814" cy="644"/>
                  </a:xfrm>
                </p:grpSpPr>
                <p:sp>
                  <p:nvSpPr>
                    <p:cNvPr id="340946" name="Oval 978"/>
                    <p:cNvSpPr>
                      <a:spLocks noChangeArrowheads="1"/>
                    </p:cNvSpPr>
                    <p:nvPr/>
                  </p:nvSpPr>
                  <p:spPr bwMode="auto">
                    <a:xfrm>
                      <a:off x="2278" y="3477"/>
                      <a:ext cx="557" cy="60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947" name="Rectangle 979"/>
                    <p:cNvSpPr>
                      <a:spLocks noChangeArrowheads="1"/>
                    </p:cNvSpPr>
                    <p:nvPr/>
                  </p:nvSpPr>
                  <p:spPr bwMode="auto">
                    <a:xfrm>
                      <a:off x="2113" y="3739"/>
                      <a:ext cx="774" cy="38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948" name="Line 980"/>
                  <p:cNvSpPr>
                    <a:spLocks noChangeShapeType="1"/>
                  </p:cNvSpPr>
                  <p:nvPr/>
                </p:nvSpPr>
                <p:spPr bwMode="auto">
                  <a:xfrm>
                    <a:off x="1232" y="3255"/>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949" name="Line 981"/>
                  <p:cNvSpPr>
                    <a:spLocks noChangeShapeType="1"/>
                  </p:cNvSpPr>
                  <p:nvPr/>
                </p:nvSpPr>
                <p:spPr bwMode="auto">
                  <a:xfrm>
                    <a:off x="1487" y="3248"/>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093" name="Group 982"/>
                  <p:cNvGrpSpPr>
                    <a:grpSpLocks/>
                  </p:cNvGrpSpPr>
                  <p:nvPr/>
                </p:nvGrpSpPr>
                <p:grpSpPr bwMode="auto">
                  <a:xfrm>
                    <a:off x="1614" y="3179"/>
                    <a:ext cx="374" cy="324"/>
                    <a:chOff x="2478" y="3355"/>
                    <a:chExt cx="814" cy="644"/>
                  </a:xfrm>
                </p:grpSpPr>
                <p:sp>
                  <p:nvSpPr>
                    <p:cNvPr id="340951" name="Oval 983"/>
                    <p:cNvSpPr>
                      <a:spLocks noChangeArrowheads="1"/>
                    </p:cNvSpPr>
                    <p:nvPr/>
                  </p:nvSpPr>
                  <p:spPr bwMode="auto">
                    <a:xfrm>
                      <a:off x="3140" y="3269"/>
                      <a:ext cx="588"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952" name="Rectangle 984"/>
                    <p:cNvSpPr>
                      <a:spLocks noChangeArrowheads="1"/>
                    </p:cNvSpPr>
                    <p:nvPr/>
                  </p:nvSpPr>
                  <p:spPr bwMode="auto">
                    <a:xfrm>
                      <a:off x="2981" y="3536"/>
                      <a:ext cx="959"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094" name="Group 985"/>
                  <p:cNvGrpSpPr>
                    <a:grpSpLocks/>
                  </p:cNvGrpSpPr>
                  <p:nvPr/>
                </p:nvGrpSpPr>
                <p:grpSpPr bwMode="auto">
                  <a:xfrm rot="10800000">
                    <a:off x="1878" y="3699"/>
                    <a:ext cx="374" cy="340"/>
                    <a:chOff x="2478" y="3355"/>
                    <a:chExt cx="814" cy="644"/>
                  </a:xfrm>
                </p:grpSpPr>
                <p:sp>
                  <p:nvSpPr>
                    <p:cNvPr id="340954" name="Oval 986"/>
                    <p:cNvSpPr>
                      <a:spLocks noChangeArrowheads="1"/>
                    </p:cNvSpPr>
                    <p:nvPr/>
                  </p:nvSpPr>
                  <p:spPr bwMode="auto">
                    <a:xfrm>
                      <a:off x="2237" y="3525"/>
                      <a:ext cx="526" cy="61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955" name="Rectangle 987"/>
                    <p:cNvSpPr>
                      <a:spLocks noChangeArrowheads="1"/>
                    </p:cNvSpPr>
                    <p:nvPr/>
                  </p:nvSpPr>
                  <p:spPr bwMode="auto">
                    <a:xfrm>
                      <a:off x="2182" y="3804"/>
                      <a:ext cx="712" cy="39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956" name="Line 988"/>
                  <p:cNvSpPr>
                    <a:spLocks noChangeShapeType="1"/>
                  </p:cNvSpPr>
                  <p:nvPr/>
                </p:nvSpPr>
                <p:spPr bwMode="auto">
                  <a:xfrm>
                    <a:off x="1773" y="3253"/>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957" name="Line 989"/>
                  <p:cNvSpPr>
                    <a:spLocks noChangeShapeType="1"/>
                  </p:cNvSpPr>
                  <p:nvPr/>
                </p:nvSpPr>
                <p:spPr bwMode="auto">
                  <a:xfrm>
                    <a:off x="2073" y="324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097" name="Group 990"/>
                  <p:cNvGrpSpPr>
                    <a:grpSpLocks/>
                  </p:cNvGrpSpPr>
                  <p:nvPr/>
                </p:nvGrpSpPr>
                <p:grpSpPr bwMode="auto">
                  <a:xfrm>
                    <a:off x="2142" y="3187"/>
                    <a:ext cx="374" cy="324"/>
                    <a:chOff x="2478" y="3355"/>
                    <a:chExt cx="814" cy="644"/>
                  </a:xfrm>
                </p:grpSpPr>
                <p:sp>
                  <p:nvSpPr>
                    <p:cNvPr id="340959" name="Oval 991"/>
                    <p:cNvSpPr>
                      <a:spLocks noChangeArrowheads="1"/>
                    </p:cNvSpPr>
                    <p:nvPr/>
                  </p:nvSpPr>
                  <p:spPr bwMode="auto">
                    <a:xfrm>
                      <a:off x="3190" y="3170"/>
                      <a:ext cx="495" cy="62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960" name="Rectangle 992"/>
                    <p:cNvSpPr>
                      <a:spLocks noChangeArrowheads="1"/>
                    </p:cNvSpPr>
                    <p:nvPr/>
                  </p:nvSpPr>
                  <p:spPr bwMode="auto">
                    <a:xfrm>
                      <a:off x="3125" y="3465"/>
                      <a:ext cx="712"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098" name="Group 993"/>
                  <p:cNvGrpSpPr>
                    <a:grpSpLocks/>
                  </p:cNvGrpSpPr>
                  <p:nvPr/>
                </p:nvGrpSpPr>
                <p:grpSpPr bwMode="auto">
                  <a:xfrm rot="10800000">
                    <a:off x="2406" y="3707"/>
                    <a:ext cx="374" cy="340"/>
                    <a:chOff x="2478" y="3355"/>
                    <a:chExt cx="814" cy="644"/>
                  </a:xfrm>
                </p:grpSpPr>
                <p:sp>
                  <p:nvSpPr>
                    <p:cNvPr id="340962" name="Oval 994"/>
                    <p:cNvSpPr>
                      <a:spLocks noChangeArrowheads="1"/>
                    </p:cNvSpPr>
                    <p:nvPr/>
                  </p:nvSpPr>
                  <p:spPr bwMode="auto">
                    <a:xfrm>
                      <a:off x="1947" y="3446"/>
                      <a:ext cx="712" cy="54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963" name="Rectangle 995"/>
                    <p:cNvSpPr>
                      <a:spLocks noChangeArrowheads="1"/>
                    </p:cNvSpPr>
                    <p:nvPr/>
                  </p:nvSpPr>
                  <p:spPr bwMode="auto">
                    <a:xfrm>
                      <a:off x="1861" y="3668"/>
                      <a:ext cx="959" cy="35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964" name="Line 996"/>
                  <p:cNvSpPr>
                    <a:spLocks noChangeShapeType="1"/>
                  </p:cNvSpPr>
                  <p:nvPr/>
                </p:nvSpPr>
                <p:spPr bwMode="auto">
                  <a:xfrm>
                    <a:off x="2307" y="325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965" name="Line 997"/>
                  <p:cNvSpPr>
                    <a:spLocks noChangeShapeType="1"/>
                  </p:cNvSpPr>
                  <p:nvPr/>
                </p:nvSpPr>
                <p:spPr bwMode="auto">
                  <a:xfrm>
                    <a:off x="2581" y="325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101" name="Group 998"/>
                  <p:cNvGrpSpPr>
                    <a:grpSpLocks/>
                  </p:cNvGrpSpPr>
                  <p:nvPr/>
                </p:nvGrpSpPr>
                <p:grpSpPr bwMode="auto">
                  <a:xfrm>
                    <a:off x="2670" y="3187"/>
                    <a:ext cx="374" cy="324"/>
                    <a:chOff x="2478" y="3355"/>
                    <a:chExt cx="814" cy="644"/>
                  </a:xfrm>
                </p:grpSpPr>
                <p:sp>
                  <p:nvSpPr>
                    <p:cNvPr id="340967" name="Oval 999"/>
                    <p:cNvSpPr>
                      <a:spLocks noChangeArrowheads="1"/>
                    </p:cNvSpPr>
                    <p:nvPr/>
                  </p:nvSpPr>
                  <p:spPr bwMode="auto">
                    <a:xfrm>
                      <a:off x="3177" y="3181"/>
                      <a:ext cx="495" cy="60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968" name="Rectangle 1000"/>
                    <p:cNvSpPr>
                      <a:spLocks noChangeArrowheads="1"/>
                    </p:cNvSpPr>
                    <p:nvPr/>
                  </p:nvSpPr>
                  <p:spPr bwMode="auto">
                    <a:xfrm>
                      <a:off x="2983" y="3431"/>
                      <a:ext cx="743" cy="41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102" name="Group 1001"/>
                  <p:cNvGrpSpPr>
                    <a:grpSpLocks/>
                  </p:cNvGrpSpPr>
                  <p:nvPr/>
                </p:nvGrpSpPr>
                <p:grpSpPr bwMode="auto">
                  <a:xfrm rot="10800000">
                    <a:off x="2934" y="3707"/>
                    <a:ext cx="374" cy="340"/>
                    <a:chOff x="2478" y="3355"/>
                    <a:chExt cx="814" cy="644"/>
                  </a:xfrm>
                </p:grpSpPr>
                <p:sp>
                  <p:nvSpPr>
                    <p:cNvPr id="340970" name="Oval 1002"/>
                    <p:cNvSpPr>
                      <a:spLocks noChangeArrowheads="1"/>
                    </p:cNvSpPr>
                    <p:nvPr/>
                  </p:nvSpPr>
                  <p:spPr bwMode="auto">
                    <a:xfrm>
                      <a:off x="2008" y="3445"/>
                      <a:ext cx="464" cy="55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971" name="Rectangle 1003"/>
                    <p:cNvSpPr>
                      <a:spLocks noChangeArrowheads="1"/>
                    </p:cNvSpPr>
                    <p:nvPr/>
                  </p:nvSpPr>
                  <p:spPr bwMode="auto">
                    <a:xfrm>
                      <a:off x="1899" y="3722"/>
                      <a:ext cx="712" cy="36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972" name="Line 1004"/>
                  <p:cNvSpPr>
                    <a:spLocks noChangeShapeType="1"/>
                  </p:cNvSpPr>
                  <p:nvPr/>
                </p:nvSpPr>
                <p:spPr bwMode="auto">
                  <a:xfrm>
                    <a:off x="2842" y="325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973" name="Line 1005"/>
                  <p:cNvSpPr>
                    <a:spLocks noChangeShapeType="1"/>
                  </p:cNvSpPr>
                  <p:nvPr/>
                </p:nvSpPr>
                <p:spPr bwMode="auto">
                  <a:xfrm>
                    <a:off x="3154" y="3257"/>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0974" name="Line 1006"/>
                <p:cNvSpPr>
                  <a:spLocks noChangeShapeType="1"/>
                </p:cNvSpPr>
                <p:nvPr/>
              </p:nvSpPr>
              <p:spPr bwMode="auto">
                <a:xfrm flipH="1" flipV="1">
                  <a:off x="2775" y="3359"/>
                  <a:ext cx="649" cy="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975" name="Rectangle 1007"/>
                <p:cNvSpPr>
                  <a:spLocks noChangeArrowheads="1"/>
                </p:cNvSpPr>
                <p:nvPr/>
              </p:nvSpPr>
              <p:spPr bwMode="auto">
                <a:xfrm>
                  <a:off x="4578" y="3900"/>
                  <a:ext cx="324" cy="31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976" name="Line 1008"/>
                <p:cNvSpPr>
                  <a:spLocks noChangeShapeType="1"/>
                </p:cNvSpPr>
                <p:nvPr/>
              </p:nvSpPr>
              <p:spPr bwMode="auto">
                <a:xfrm>
                  <a:off x="4584" y="387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977" name="Line 1009"/>
                <p:cNvSpPr>
                  <a:spLocks noChangeShapeType="1"/>
                </p:cNvSpPr>
                <p:nvPr/>
              </p:nvSpPr>
              <p:spPr bwMode="auto">
                <a:xfrm flipH="1" flipV="1">
                  <a:off x="4344" y="3798"/>
                  <a:ext cx="246" cy="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978" name="Line 1010"/>
                <p:cNvSpPr>
                  <a:spLocks noChangeShapeType="1"/>
                </p:cNvSpPr>
                <p:nvPr/>
              </p:nvSpPr>
              <p:spPr bwMode="auto">
                <a:xfrm flipH="1">
                  <a:off x="3955" y="3828"/>
                  <a:ext cx="448" cy="24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8044" name="Group 1011"/>
              <p:cNvGrpSpPr>
                <a:grpSpLocks/>
              </p:cNvGrpSpPr>
              <p:nvPr/>
            </p:nvGrpSpPr>
            <p:grpSpPr bwMode="auto">
              <a:xfrm rot="-5400000">
                <a:off x="2620" y="2010"/>
                <a:ext cx="515" cy="259"/>
                <a:chOff x="2736" y="3156"/>
                <a:chExt cx="2128" cy="1027"/>
              </a:xfrm>
            </p:grpSpPr>
            <p:grpSp>
              <p:nvGrpSpPr>
                <p:cNvPr id="148045" name="Group 1012"/>
                <p:cNvGrpSpPr>
                  <a:grpSpLocks/>
                </p:cNvGrpSpPr>
                <p:nvPr/>
              </p:nvGrpSpPr>
              <p:grpSpPr bwMode="auto">
                <a:xfrm rot="3638600">
                  <a:off x="3409" y="3117"/>
                  <a:ext cx="940" cy="1018"/>
                  <a:chOff x="1086" y="3179"/>
                  <a:chExt cx="2222" cy="868"/>
                </a:xfrm>
              </p:grpSpPr>
              <p:grpSp>
                <p:nvGrpSpPr>
                  <p:cNvPr id="148051" name="Group 1013"/>
                  <p:cNvGrpSpPr>
                    <a:grpSpLocks/>
                  </p:cNvGrpSpPr>
                  <p:nvPr/>
                </p:nvGrpSpPr>
                <p:grpSpPr bwMode="auto">
                  <a:xfrm>
                    <a:off x="1086" y="3179"/>
                    <a:ext cx="374" cy="324"/>
                    <a:chOff x="2478" y="3355"/>
                    <a:chExt cx="814" cy="644"/>
                  </a:xfrm>
                </p:grpSpPr>
                <p:sp>
                  <p:nvSpPr>
                    <p:cNvPr id="340982" name="Oval 1014"/>
                    <p:cNvSpPr>
                      <a:spLocks noChangeArrowheads="1"/>
                    </p:cNvSpPr>
                    <p:nvPr/>
                  </p:nvSpPr>
                  <p:spPr bwMode="auto">
                    <a:xfrm>
                      <a:off x="2549" y="3147"/>
                      <a:ext cx="480" cy="59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983" name="Rectangle 1015"/>
                    <p:cNvSpPr>
                      <a:spLocks noChangeArrowheads="1"/>
                    </p:cNvSpPr>
                    <p:nvPr/>
                  </p:nvSpPr>
                  <p:spPr bwMode="auto">
                    <a:xfrm>
                      <a:off x="2429" y="3419"/>
                      <a:ext cx="673" cy="38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052" name="Group 1016"/>
                  <p:cNvGrpSpPr>
                    <a:grpSpLocks/>
                  </p:cNvGrpSpPr>
                  <p:nvPr/>
                </p:nvGrpSpPr>
                <p:grpSpPr bwMode="auto">
                  <a:xfrm rot="10800000">
                    <a:off x="1350" y="3699"/>
                    <a:ext cx="374" cy="340"/>
                    <a:chOff x="2478" y="3355"/>
                    <a:chExt cx="814" cy="644"/>
                  </a:xfrm>
                </p:grpSpPr>
                <p:sp>
                  <p:nvSpPr>
                    <p:cNvPr id="340985" name="Oval 1017"/>
                    <p:cNvSpPr>
                      <a:spLocks noChangeArrowheads="1"/>
                    </p:cNvSpPr>
                    <p:nvPr/>
                  </p:nvSpPr>
                  <p:spPr bwMode="auto">
                    <a:xfrm>
                      <a:off x="2583" y="3557"/>
                      <a:ext cx="512" cy="53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986" name="Rectangle 1018"/>
                    <p:cNvSpPr>
                      <a:spLocks noChangeArrowheads="1"/>
                    </p:cNvSpPr>
                    <p:nvPr/>
                  </p:nvSpPr>
                  <p:spPr bwMode="auto">
                    <a:xfrm>
                      <a:off x="2535" y="3787"/>
                      <a:ext cx="737" cy="35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987" name="Line 1019"/>
                  <p:cNvSpPr>
                    <a:spLocks noChangeShapeType="1"/>
                  </p:cNvSpPr>
                  <p:nvPr/>
                </p:nvSpPr>
                <p:spPr bwMode="auto">
                  <a:xfrm>
                    <a:off x="1080" y="3230"/>
                    <a:ext cx="0" cy="58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988" name="Line 1020"/>
                  <p:cNvSpPr>
                    <a:spLocks noChangeShapeType="1"/>
                  </p:cNvSpPr>
                  <p:nvPr/>
                </p:nvSpPr>
                <p:spPr bwMode="auto">
                  <a:xfrm>
                    <a:off x="1354" y="3225"/>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055" name="Group 1021"/>
                  <p:cNvGrpSpPr>
                    <a:grpSpLocks/>
                  </p:cNvGrpSpPr>
                  <p:nvPr/>
                </p:nvGrpSpPr>
                <p:grpSpPr bwMode="auto">
                  <a:xfrm>
                    <a:off x="1614" y="3179"/>
                    <a:ext cx="374" cy="324"/>
                    <a:chOff x="2478" y="3355"/>
                    <a:chExt cx="814" cy="644"/>
                  </a:xfrm>
                </p:grpSpPr>
                <p:sp>
                  <p:nvSpPr>
                    <p:cNvPr id="340990" name="Oval 1022"/>
                    <p:cNvSpPr>
                      <a:spLocks noChangeArrowheads="1"/>
                    </p:cNvSpPr>
                    <p:nvPr/>
                  </p:nvSpPr>
                  <p:spPr bwMode="auto">
                    <a:xfrm>
                      <a:off x="2566" y="3120"/>
                      <a:ext cx="448" cy="6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991" name="Rectangle 1023"/>
                    <p:cNvSpPr>
                      <a:spLocks noChangeArrowheads="1"/>
                    </p:cNvSpPr>
                    <p:nvPr/>
                  </p:nvSpPr>
                  <p:spPr bwMode="auto">
                    <a:xfrm>
                      <a:off x="2405" y="3373"/>
                      <a:ext cx="769" cy="41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056" name="Group 1024"/>
                  <p:cNvGrpSpPr>
                    <a:grpSpLocks/>
                  </p:cNvGrpSpPr>
                  <p:nvPr/>
                </p:nvGrpSpPr>
                <p:grpSpPr bwMode="auto">
                  <a:xfrm rot="10800000">
                    <a:off x="1878" y="3699"/>
                    <a:ext cx="374" cy="340"/>
                    <a:chOff x="2478" y="3355"/>
                    <a:chExt cx="814" cy="644"/>
                  </a:xfrm>
                </p:grpSpPr>
                <p:sp>
                  <p:nvSpPr>
                    <p:cNvPr id="340993" name="Oval 1025"/>
                    <p:cNvSpPr>
                      <a:spLocks noChangeArrowheads="1"/>
                    </p:cNvSpPr>
                    <p:nvPr/>
                  </p:nvSpPr>
                  <p:spPr bwMode="auto">
                    <a:xfrm>
                      <a:off x="2631" y="3525"/>
                      <a:ext cx="512" cy="55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994" name="Rectangle 1026"/>
                    <p:cNvSpPr>
                      <a:spLocks noChangeArrowheads="1"/>
                    </p:cNvSpPr>
                    <p:nvPr/>
                  </p:nvSpPr>
                  <p:spPr bwMode="auto">
                    <a:xfrm>
                      <a:off x="2535" y="3794"/>
                      <a:ext cx="769" cy="35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0995" name="Line 1027"/>
                  <p:cNvSpPr>
                    <a:spLocks noChangeShapeType="1"/>
                  </p:cNvSpPr>
                  <p:nvPr/>
                </p:nvSpPr>
                <p:spPr bwMode="auto">
                  <a:xfrm>
                    <a:off x="1628" y="3226"/>
                    <a:ext cx="0" cy="58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0996" name="Line 1028"/>
                  <p:cNvSpPr>
                    <a:spLocks noChangeShapeType="1"/>
                  </p:cNvSpPr>
                  <p:nvPr/>
                </p:nvSpPr>
                <p:spPr bwMode="auto">
                  <a:xfrm>
                    <a:off x="1861" y="3225"/>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059" name="Group 1029"/>
                  <p:cNvGrpSpPr>
                    <a:grpSpLocks/>
                  </p:cNvGrpSpPr>
                  <p:nvPr/>
                </p:nvGrpSpPr>
                <p:grpSpPr bwMode="auto">
                  <a:xfrm>
                    <a:off x="2142" y="3187"/>
                    <a:ext cx="374" cy="324"/>
                    <a:chOff x="2478" y="3355"/>
                    <a:chExt cx="814" cy="644"/>
                  </a:xfrm>
                </p:grpSpPr>
                <p:sp>
                  <p:nvSpPr>
                    <p:cNvPr id="340998" name="Oval 1030"/>
                    <p:cNvSpPr>
                      <a:spLocks noChangeArrowheads="1"/>
                    </p:cNvSpPr>
                    <p:nvPr/>
                  </p:nvSpPr>
                  <p:spPr bwMode="auto">
                    <a:xfrm>
                      <a:off x="2544" y="3203"/>
                      <a:ext cx="480" cy="563"/>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0999" name="Rectangle 1031"/>
                    <p:cNvSpPr>
                      <a:spLocks noChangeArrowheads="1"/>
                    </p:cNvSpPr>
                    <p:nvPr/>
                  </p:nvSpPr>
                  <p:spPr bwMode="auto">
                    <a:xfrm>
                      <a:off x="2481" y="3465"/>
                      <a:ext cx="705" cy="350"/>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060" name="Group 1032"/>
                  <p:cNvGrpSpPr>
                    <a:grpSpLocks/>
                  </p:cNvGrpSpPr>
                  <p:nvPr/>
                </p:nvGrpSpPr>
                <p:grpSpPr bwMode="auto">
                  <a:xfrm rot="10800000">
                    <a:off x="2406" y="3707"/>
                    <a:ext cx="374" cy="340"/>
                    <a:chOff x="2478" y="3355"/>
                    <a:chExt cx="814" cy="644"/>
                  </a:xfrm>
                </p:grpSpPr>
                <p:sp>
                  <p:nvSpPr>
                    <p:cNvPr id="341001" name="Oval 1033"/>
                    <p:cNvSpPr>
                      <a:spLocks noChangeArrowheads="1"/>
                    </p:cNvSpPr>
                    <p:nvPr/>
                  </p:nvSpPr>
                  <p:spPr bwMode="auto">
                    <a:xfrm>
                      <a:off x="2637" y="3548"/>
                      <a:ext cx="512"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002" name="Rectangle 1034"/>
                    <p:cNvSpPr>
                      <a:spLocks noChangeArrowheads="1"/>
                    </p:cNvSpPr>
                    <p:nvPr/>
                  </p:nvSpPr>
                  <p:spPr bwMode="auto">
                    <a:xfrm>
                      <a:off x="2529" y="3821"/>
                      <a:ext cx="705"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003" name="Line 1035"/>
                  <p:cNvSpPr>
                    <a:spLocks noChangeShapeType="1"/>
                  </p:cNvSpPr>
                  <p:nvPr/>
                </p:nvSpPr>
                <p:spPr bwMode="auto">
                  <a:xfrm>
                    <a:off x="2172" y="3240"/>
                    <a:ext cx="0" cy="59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004" name="Line 1036"/>
                  <p:cNvSpPr>
                    <a:spLocks noChangeShapeType="1"/>
                  </p:cNvSpPr>
                  <p:nvPr/>
                </p:nvSpPr>
                <p:spPr bwMode="auto">
                  <a:xfrm>
                    <a:off x="2404" y="3226"/>
                    <a:ext cx="0" cy="604"/>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063" name="Group 1037"/>
                  <p:cNvGrpSpPr>
                    <a:grpSpLocks/>
                  </p:cNvGrpSpPr>
                  <p:nvPr/>
                </p:nvGrpSpPr>
                <p:grpSpPr bwMode="auto">
                  <a:xfrm>
                    <a:off x="2670" y="3187"/>
                    <a:ext cx="374" cy="324"/>
                    <a:chOff x="2478" y="3355"/>
                    <a:chExt cx="814" cy="644"/>
                  </a:xfrm>
                </p:grpSpPr>
                <p:sp>
                  <p:nvSpPr>
                    <p:cNvPr id="341006" name="Oval 1038"/>
                    <p:cNvSpPr>
                      <a:spLocks noChangeArrowheads="1"/>
                    </p:cNvSpPr>
                    <p:nvPr/>
                  </p:nvSpPr>
                  <p:spPr bwMode="auto">
                    <a:xfrm>
                      <a:off x="2488" y="3177"/>
                      <a:ext cx="512" cy="542"/>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007" name="Rectangle 1039"/>
                    <p:cNvSpPr>
                      <a:spLocks noChangeArrowheads="1"/>
                    </p:cNvSpPr>
                    <p:nvPr/>
                  </p:nvSpPr>
                  <p:spPr bwMode="auto">
                    <a:xfrm>
                      <a:off x="2429" y="3423"/>
                      <a:ext cx="673" cy="350"/>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064" name="Group 1040"/>
                  <p:cNvGrpSpPr>
                    <a:grpSpLocks/>
                  </p:cNvGrpSpPr>
                  <p:nvPr/>
                </p:nvGrpSpPr>
                <p:grpSpPr bwMode="auto">
                  <a:xfrm rot="10800000">
                    <a:off x="2934" y="3707"/>
                    <a:ext cx="374" cy="340"/>
                    <a:chOff x="2478" y="3355"/>
                    <a:chExt cx="814" cy="644"/>
                  </a:xfrm>
                </p:grpSpPr>
                <p:sp>
                  <p:nvSpPr>
                    <p:cNvPr id="341009" name="Oval 1041"/>
                    <p:cNvSpPr>
                      <a:spLocks noChangeArrowheads="1"/>
                    </p:cNvSpPr>
                    <p:nvPr/>
                  </p:nvSpPr>
                  <p:spPr bwMode="auto">
                    <a:xfrm>
                      <a:off x="2633" y="3596"/>
                      <a:ext cx="480"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010" name="Rectangle 1042"/>
                    <p:cNvSpPr>
                      <a:spLocks noChangeArrowheads="1"/>
                    </p:cNvSpPr>
                    <p:nvPr/>
                  </p:nvSpPr>
                  <p:spPr bwMode="auto">
                    <a:xfrm>
                      <a:off x="2562" y="3863"/>
                      <a:ext cx="769" cy="40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011" name="Line 1043"/>
                  <p:cNvSpPr>
                    <a:spLocks noChangeShapeType="1"/>
                  </p:cNvSpPr>
                  <p:nvPr/>
                </p:nvSpPr>
                <p:spPr bwMode="auto">
                  <a:xfrm>
                    <a:off x="2687" y="3234"/>
                    <a:ext cx="0" cy="59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012" name="Line 1044"/>
                  <p:cNvSpPr>
                    <a:spLocks noChangeShapeType="1"/>
                  </p:cNvSpPr>
                  <p:nvPr/>
                </p:nvSpPr>
                <p:spPr bwMode="auto">
                  <a:xfrm>
                    <a:off x="2948" y="3232"/>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1013" name="Line 1045"/>
                <p:cNvSpPr>
                  <a:spLocks noChangeShapeType="1"/>
                </p:cNvSpPr>
                <p:nvPr/>
              </p:nvSpPr>
              <p:spPr bwMode="auto">
                <a:xfrm flipH="1" flipV="1">
                  <a:off x="2733" y="3287"/>
                  <a:ext cx="652" cy="6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014" name="Rectangle 1046"/>
                <p:cNvSpPr>
                  <a:spLocks noChangeArrowheads="1"/>
                </p:cNvSpPr>
                <p:nvPr/>
              </p:nvSpPr>
              <p:spPr bwMode="auto">
                <a:xfrm>
                  <a:off x="4576" y="3866"/>
                  <a:ext cx="326" cy="31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015" name="Line 1047"/>
                <p:cNvSpPr>
                  <a:spLocks noChangeShapeType="1"/>
                </p:cNvSpPr>
                <p:nvPr/>
              </p:nvSpPr>
              <p:spPr bwMode="auto">
                <a:xfrm>
                  <a:off x="4582" y="3872"/>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016" name="Line 1048"/>
                <p:cNvSpPr>
                  <a:spLocks noChangeShapeType="1"/>
                </p:cNvSpPr>
                <p:nvPr/>
              </p:nvSpPr>
              <p:spPr bwMode="auto">
                <a:xfrm flipH="1" flipV="1">
                  <a:off x="4382" y="3797"/>
                  <a:ext cx="244" cy="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017" name="Line 1049"/>
                <p:cNvSpPr>
                  <a:spLocks noChangeShapeType="1"/>
                </p:cNvSpPr>
                <p:nvPr/>
              </p:nvSpPr>
              <p:spPr bwMode="auto">
                <a:xfrm flipH="1">
                  <a:off x="3912" y="3797"/>
                  <a:ext cx="451" cy="24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grpSp>
          <p:nvGrpSpPr>
            <p:cNvPr id="147496" name="Group 1050"/>
            <p:cNvGrpSpPr>
              <a:grpSpLocks/>
            </p:cNvGrpSpPr>
            <p:nvPr/>
          </p:nvGrpSpPr>
          <p:grpSpPr bwMode="auto">
            <a:xfrm>
              <a:off x="6076950" y="947738"/>
              <a:ext cx="1420813" cy="1382712"/>
              <a:chOff x="1602" y="1656"/>
              <a:chExt cx="1405" cy="1321"/>
            </a:xfrm>
          </p:grpSpPr>
          <p:grpSp>
            <p:nvGrpSpPr>
              <p:cNvPr id="147869" name="Group 1051"/>
              <p:cNvGrpSpPr>
                <a:grpSpLocks/>
              </p:cNvGrpSpPr>
              <p:nvPr/>
            </p:nvGrpSpPr>
            <p:grpSpPr bwMode="auto">
              <a:xfrm>
                <a:off x="2224" y="2718"/>
                <a:ext cx="515" cy="259"/>
                <a:chOff x="2736" y="3156"/>
                <a:chExt cx="2128" cy="1027"/>
              </a:xfrm>
            </p:grpSpPr>
            <p:grpSp>
              <p:nvGrpSpPr>
                <p:cNvPr id="147999" name="Group 1052"/>
                <p:cNvGrpSpPr>
                  <a:grpSpLocks/>
                </p:cNvGrpSpPr>
                <p:nvPr/>
              </p:nvGrpSpPr>
              <p:grpSpPr bwMode="auto">
                <a:xfrm rot="3638600">
                  <a:off x="3409" y="3117"/>
                  <a:ext cx="940" cy="1018"/>
                  <a:chOff x="1086" y="3179"/>
                  <a:chExt cx="2222" cy="868"/>
                </a:xfrm>
              </p:grpSpPr>
              <p:grpSp>
                <p:nvGrpSpPr>
                  <p:cNvPr id="148005" name="Group 1053"/>
                  <p:cNvGrpSpPr>
                    <a:grpSpLocks/>
                  </p:cNvGrpSpPr>
                  <p:nvPr/>
                </p:nvGrpSpPr>
                <p:grpSpPr bwMode="auto">
                  <a:xfrm>
                    <a:off x="1086" y="3179"/>
                    <a:ext cx="374" cy="324"/>
                    <a:chOff x="2478" y="3355"/>
                    <a:chExt cx="814" cy="644"/>
                  </a:xfrm>
                </p:grpSpPr>
                <p:sp>
                  <p:nvSpPr>
                    <p:cNvPr id="341022" name="Oval 1054"/>
                    <p:cNvSpPr>
                      <a:spLocks noChangeArrowheads="1"/>
                    </p:cNvSpPr>
                    <p:nvPr/>
                  </p:nvSpPr>
                  <p:spPr bwMode="auto">
                    <a:xfrm>
                      <a:off x="2351" y="3369"/>
                      <a:ext cx="526"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023" name="Rectangle 1055"/>
                    <p:cNvSpPr>
                      <a:spLocks noChangeArrowheads="1"/>
                    </p:cNvSpPr>
                    <p:nvPr/>
                  </p:nvSpPr>
                  <p:spPr bwMode="auto">
                    <a:xfrm>
                      <a:off x="2168" y="3656"/>
                      <a:ext cx="743"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006" name="Group 1056"/>
                  <p:cNvGrpSpPr>
                    <a:grpSpLocks/>
                  </p:cNvGrpSpPr>
                  <p:nvPr/>
                </p:nvGrpSpPr>
                <p:grpSpPr bwMode="auto">
                  <a:xfrm rot="10800000">
                    <a:off x="1350" y="3699"/>
                    <a:ext cx="374" cy="340"/>
                    <a:chOff x="2478" y="3355"/>
                    <a:chExt cx="814" cy="644"/>
                  </a:xfrm>
                </p:grpSpPr>
                <p:sp>
                  <p:nvSpPr>
                    <p:cNvPr id="341025" name="Oval 1057"/>
                    <p:cNvSpPr>
                      <a:spLocks noChangeArrowheads="1"/>
                    </p:cNvSpPr>
                    <p:nvPr/>
                  </p:nvSpPr>
                  <p:spPr bwMode="auto">
                    <a:xfrm>
                      <a:off x="2984" y="3327"/>
                      <a:ext cx="495" cy="60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026" name="Rectangle 1058"/>
                    <p:cNvSpPr>
                      <a:spLocks noChangeArrowheads="1"/>
                    </p:cNvSpPr>
                    <p:nvPr/>
                  </p:nvSpPr>
                  <p:spPr bwMode="auto">
                    <a:xfrm>
                      <a:off x="2932" y="3631"/>
                      <a:ext cx="650" cy="419"/>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027" name="Line 1059"/>
                  <p:cNvSpPr>
                    <a:spLocks noChangeShapeType="1"/>
                  </p:cNvSpPr>
                  <p:nvPr/>
                </p:nvSpPr>
                <p:spPr bwMode="auto">
                  <a:xfrm>
                    <a:off x="1122" y="330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028" name="Line 1060"/>
                  <p:cNvSpPr>
                    <a:spLocks noChangeShapeType="1"/>
                  </p:cNvSpPr>
                  <p:nvPr/>
                </p:nvSpPr>
                <p:spPr bwMode="auto">
                  <a:xfrm>
                    <a:off x="1334" y="3298"/>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009" name="Group 1061"/>
                  <p:cNvGrpSpPr>
                    <a:grpSpLocks/>
                  </p:cNvGrpSpPr>
                  <p:nvPr/>
                </p:nvGrpSpPr>
                <p:grpSpPr bwMode="auto">
                  <a:xfrm>
                    <a:off x="1614" y="3179"/>
                    <a:ext cx="374" cy="324"/>
                    <a:chOff x="2478" y="3355"/>
                    <a:chExt cx="814" cy="644"/>
                  </a:xfrm>
                </p:grpSpPr>
                <p:sp>
                  <p:nvSpPr>
                    <p:cNvPr id="341030" name="Oval 1062"/>
                    <p:cNvSpPr>
                      <a:spLocks noChangeArrowheads="1"/>
                    </p:cNvSpPr>
                    <p:nvPr/>
                  </p:nvSpPr>
                  <p:spPr bwMode="auto">
                    <a:xfrm>
                      <a:off x="2244" y="3391"/>
                      <a:ext cx="681"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031" name="Rectangle 1063"/>
                    <p:cNvSpPr>
                      <a:spLocks noChangeArrowheads="1"/>
                    </p:cNvSpPr>
                    <p:nvPr/>
                  </p:nvSpPr>
                  <p:spPr bwMode="auto">
                    <a:xfrm>
                      <a:off x="2127" y="3662"/>
                      <a:ext cx="866" cy="39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010" name="Group 1064"/>
                  <p:cNvGrpSpPr>
                    <a:grpSpLocks/>
                  </p:cNvGrpSpPr>
                  <p:nvPr/>
                </p:nvGrpSpPr>
                <p:grpSpPr bwMode="auto">
                  <a:xfrm rot="10800000">
                    <a:off x="1878" y="3699"/>
                    <a:ext cx="374" cy="340"/>
                    <a:chOff x="2478" y="3355"/>
                    <a:chExt cx="814" cy="644"/>
                  </a:xfrm>
                </p:grpSpPr>
                <p:sp>
                  <p:nvSpPr>
                    <p:cNvPr id="341033" name="Oval 1065"/>
                    <p:cNvSpPr>
                      <a:spLocks noChangeArrowheads="1"/>
                    </p:cNvSpPr>
                    <p:nvPr/>
                  </p:nvSpPr>
                  <p:spPr bwMode="auto">
                    <a:xfrm>
                      <a:off x="3024" y="3401"/>
                      <a:ext cx="464" cy="59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034" name="Rectangle 1066"/>
                    <p:cNvSpPr>
                      <a:spLocks noChangeArrowheads="1"/>
                    </p:cNvSpPr>
                    <p:nvPr/>
                  </p:nvSpPr>
                  <p:spPr bwMode="auto">
                    <a:xfrm>
                      <a:off x="2763" y="3664"/>
                      <a:ext cx="743" cy="409"/>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035" name="Line 1067"/>
                  <p:cNvSpPr>
                    <a:spLocks noChangeShapeType="1"/>
                  </p:cNvSpPr>
                  <p:nvPr/>
                </p:nvSpPr>
                <p:spPr bwMode="auto">
                  <a:xfrm>
                    <a:off x="1632" y="330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036" name="Line 1068"/>
                  <p:cNvSpPr>
                    <a:spLocks noChangeShapeType="1"/>
                  </p:cNvSpPr>
                  <p:nvPr/>
                </p:nvSpPr>
                <p:spPr bwMode="auto">
                  <a:xfrm>
                    <a:off x="1917" y="3311"/>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013" name="Group 1069"/>
                  <p:cNvGrpSpPr>
                    <a:grpSpLocks/>
                  </p:cNvGrpSpPr>
                  <p:nvPr/>
                </p:nvGrpSpPr>
                <p:grpSpPr bwMode="auto">
                  <a:xfrm>
                    <a:off x="2142" y="3187"/>
                    <a:ext cx="374" cy="324"/>
                    <a:chOff x="2478" y="3355"/>
                    <a:chExt cx="814" cy="644"/>
                  </a:xfrm>
                </p:grpSpPr>
                <p:sp>
                  <p:nvSpPr>
                    <p:cNvPr id="341038" name="Oval 1070"/>
                    <p:cNvSpPr>
                      <a:spLocks noChangeArrowheads="1"/>
                    </p:cNvSpPr>
                    <p:nvPr/>
                  </p:nvSpPr>
                  <p:spPr bwMode="auto">
                    <a:xfrm>
                      <a:off x="2554" y="3306"/>
                      <a:ext cx="464" cy="6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039" name="Rectangle 1071"/>
                    <p:cNvSpPr>
                      <a:spLocks noChangeArrowheads="1"/>
                    </p:cNvSpPr>
                    <p:nvPr/>
                  </p:nvSpPr>
                  <p:spPr bwMode="auto">
                    <a:xfrm>
                      <a:off x="2447" y="3617"/>
                      <a:ext cx="804"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014" name="Group 1072"/>
                  <p:cNvGrpSpPr>
                    <a:grpSpLocks/>
                  </p:cNvGrpSpPr>
                  <p:nvPr/>
                </p:nvGrpSpPr>
                <p:grpSpPr bwMode="auto">
                  <a:xfrm rot="10800000">
                    <a:off x="2406" y="3707"/>
                    <a:ext cx="374" cy="340"/>
                    <a:chOff x="2478" y="3355"/>
                    <a:chExt cx="814" cy="644"/>
                  </a:xfrm>
                </p:grpSpPr>
                <p:sp>
                  <p:nvSpPr>
                    <p:cNvPr id="341041" name="Oval 1073"/>
                    <p:cNvSpPr>
                      <a:spLocks noChangeArrowheads="1"/>
                    </p:cNvSpPr>
                    <p:nvPr/>
                  </p:nvSpPr>
                  <p:spPr bwMode="auto">
                    <a:xfrm>
                      <a:off x="2690" y="3308"/>
                      <a:ext cx="681" cy="56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042" name="Rectangle 1074"/>
                    <p:cNvSpPr>
                      <a:spLocks noChangeArrowheads="1"/>
                    </p:cNvSpPr>
                    <p:nvPr/>
                  </p:nvSpPr>
                  <p:spPr bwMode="auto">
                    <a:xfrm>
                      <a:off x="2718" y="3571"/>
                      <a:ext cx="897" cy="36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043" name="Line 1075"/>
                  <p:cNvSpPr>
                    <a:spLocks noChangeShapeType="1"/>
                  </p:cNvSpPr>
                  <p:nvPr/>
                </p:nvSpPr>
                <p:spPr bwMode="auto">
                  <a:xfrm>
                    <a:off x="2185" y="3307"/>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044" name="Line 1076"/>
                  <p:cNvSpPr>
                    <a:spLocks noChangeShapeType="1"/>
                  </p:cNvSpPr>
                  <p:nvPr/>
                </p:nvSpPr>
                <p:spPr bwMode="auto">
                  <a:xfrm>
                    <a:off x="2457" y="3322"/>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8017" name="Group 1077"/>
                  <p:cNvGrpSpPr>
                    <a:grpSpLocks/>
                  </p:cNvGrpSpPr>
                  <p:nvPr/>
                </p:nvGrpSpPr>
                <p:grpSpPr bwMode="auto">
                  <a:xfrm>
                    <a:off x="2670" y="3187"/>
                    <a:ext cx="374" cy="324"/>
                    <a:chOff x="2478" y="3355"/>
                    <a:chExt cx="814" cy="644"/>
                  </a:xfrm>
                </p:grpSpPr>
                <p:sp>
                  <p:nvSpPr>
                    <p:cNvPr id="341046" name="Oval 1078"/>
                    <p:cNvSpPr>
                      <a:spLocks noChangeArrowheads="1"/>
                    </p:cNvSpPr>
                    <p:nvPr/>
                  </p:nvSpPr>
                  <p:spPr bwMode="auto">
                    <a:xfrm>
                      <a:off x="2416" y="3328"/>
                      <a:ext cx="557" cy="60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047" name="Rectangle 1079"/>
                    <p:cNvSpPr>
                      <a:spLocks noChangeArrowheads="1"/>
                    </p:cNvSpPr>
                    <p:nvPr/>
                  </p:nvSpPr>
                  <p:spPr bwMode="auto">
                    <a:xfrm>
                      <a:off x="2344" y="3592"/>
                      <a:ext cx="712"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8018" name="Group 1080"/>
                  <p:cNvGrpSpPr>
                    <a:grpSpLocks/>
                  </p:cNvGrpSpPr>
                  <p:nvPr/>
                </p:nvGrpSpPr>
                <p:grpSpPr bwMode="auto">
                  <a:xfrm rot="10800000">
                    <a:off x="2934" y="3707"/>
                    <a:ext cx="374" cy="340"/>
                    <a:chOff x="2478" y="3355"/>
                    <a:chExt cx="814" cy="644"/>
                  </a:xfrm>
                </p:grpSpPr>
                <p:sp>
                  <p:nvSpPr>
                    <p:cNvPr id="341049" name="Oval 1081"/>
                    <p:cNvSpPr>
                      <a:spLocks noChangeArrowheads="1"/>
                    </p:cNvSpPr>
                    <p:nvPr/>
                  </p:nvSpPr>
                  <p:spPr bwMode="auto">
                    <a:xfrm>
                      <a:off x="2776" y="3353"/>
                      <a:ext cx="526" cy="54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050" name="Rectangle 1082"/>
                    <p:cNvSpPr>
                      <a:spLocks noChangeArrowheads="1"/>
                    </p:cNvSpPr>
                    <p:nvPr/>
                  </p:nvSpPr>
                  <p:spPr bwMode="auto">
                    <a:xfrm>
                      <a:off x="2480" y="3564"/>
                      <a:ext cx="804" cy="37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051" name="Line 1083"/>
                  <p:cNvSpPr>
                    <a:spLocks noChangeShapeType="1"/>
                  </p:cNvSpPr>
                  <p:nvPr/>
                </p:nvSpPr>
                <p:spPr bwMode="auto">
                  <a:xfrm>
                    <a:off x="2693" y="331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052" name="Line 1084"/>
                  <p:cNvSpPr>
                    <a:spLocks noChangeShapeType="1"/>
                  </p:cNvSpPr>
                  <p:nvPr/>
                </p:nvSpPr>
                <p:spPr bwMode="auto">
                  <a:xfrm>
                    <a:off x="2979" y="3322"/>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1053" name="Line 1085"/>
                <p:cNvSpPr>
                  <a:spLocks noChangeShapeType="1"/>
                </p:cNvSpPr>
                <p:nvPr/>
              </p:nvSpPr>
              <p:spPr bwMode="auto">
                <a:xfrm flipH="1" flipV="1">
                  <a:off x="2735" y="3323"/>
                  <a:ext cx="649" cy="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054" name="Rectangle 1086"/>
                <p:cNvSpPr>
                  <a:spLocks noChangeArrowheads="1"/>
                </p:cNvSpPr>
                <p:nvPr/>
              </p:nvSpPr>
              <p:spPr bwMode="auto">
                <a:xfrm>
                  <a:off x="4538" y="3864"/>
                  <a:ext cx="324" cy="31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055" name="Line 1087"/>
                <p:cNvSpPr>
                  <a:spLocks noChangeShapeType="1"/>
                </p:cNvSpPr>
                <p:nvPr/>
              </p:nvSpPr>
              <p:spPr bwMode="auto">
                <a:xfrm>
                  <a:off x="4544" y="387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056" name="Line 1088"/>
                <p:cNvSpPr>
                  <a:spLocks noChangeShapeType="1"/>
                </p:cNvSpPr>
                <p:nvPr/>
              </p:nvSpPr>
              <p:spPr bwMode="auto">
                <a:xfrm flipH="1" flipV="1">
                  <a:off x="4304" y="3798"/>
                  <a:ext cx="246" cy="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057" name="Line 1089"/>
                <p:cNvSpPr>
                  <a:spLocks noChangeShapeType="1"/>
                </p:cNvSpPr>
                <p:nvPr/>
              </p:nvSpPr>
              <p:spPr bwMode="auto">
                <a:xfrm flipH="1">
                  <a:off x="3876" y="3792"/>
                  <a:ext cx="448" cy="24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7870" name="Group 1090"/>
              <p:cNvGrpSpPr>
                <a:grpSpLocks/>
              </p:cNvGrpSpPr>
              <p:nvPr/>
            </p:nvGrpSpPr>
            <p:grpSpPr bwMode="auto">
              <a:xfrm>
                <a:off x="2123" y="2510"/>
                <a:ext cx="136" cy="150"/>
                <a:chOff x="2516" y="2705"/>
                <a:chExt cx="296" cy="326"/>
              </a:xfrm>
            </p:grpSpPr>
            <p:sp>
              <p:nvSpPr>
                <p:cNvPr id="341059" name="Rectangle 1091"/>
                <p:cNvSpPr>
                  <a:spLocks noChangeArrowheads="1"/>
                </p:cNvSpPr>
                <p:nvPr/>
              </p:nvSpPr>
              <p:spPr bwMode="auto">
                <a:xfrm>
                  <a:off x="2516" y="2705"/>
                  <a:ext cx="222" cy="20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060" name="Line 1092"/>
                <p:cNvSpPr>
                  <a:spLocks noChangeShapeType="1"/>
                </p:cNvSpPr>
                <p:nvPr/>
              </p:nvSpPr>
              <p:spPr bwMode="auto">
                <a:xfrm>
                  <a:off x="2639" y="2902"/>
                  <a:ext cx="174"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7871" name="Group 1093"/>
              <p:cNvGrpSpPr>
                <a:grpSpLocks/>
              </p:cNvGrpSpPr>
              <p:nvPr/>
            </p:nvGrpSpPr>
            <p:grpSpPr bwMode="auto">
              <a:xfrm rot="-5400000">
                <a:off x="2510" y="2357"/>
                <a:ext cx="137" cy="151"/>
                <a:chOff x="2516" y="2705"/>
                <a:chExt cx="296" cy="326"/>
              </a:xfrm>
            </p:grpSpPr>
            <p:sp>
              <p:nvSpPr>
                <p:cNvPr id="341062" name="Rectangle 1094"/>
                <p:cNvSpPr>
                  <a:spLocks noChangeArrowheads="1"/>
                </p:cNvSpPr>
                <p:nvPr/>
              </p:nvSpPr>
              <p:spPr bwMode="auto">
                <a:xfrm>
                  <a:off x="2536" y="2685"/>
                  <a:ext cx="220" cy="20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063" name="Line 1095"/>
                <p:cNvSpPr>
                  <a:spLocks noChangeShapeType="1"/>
                </p:cNvSpPr>
                <p:nvPr/>
              </p:nvSpPr>
              <p:spPr bwMode="auto">
                <a:xfrm>
                  <a:off x="2677" y="2902"/>
                  <a:ext cx="174"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7872" name="Group 1096"/>
              <p:cNvGrpSpPr>
                <a:grpSpLocks/>
              </p:cNvGrpSpPr>
              <p:nvPr/>
            </p:nvGrpSpPr>
            <p:grpSpPr bwMode="auto">
              <a:xfrm rot="5400000">
                <a:off x="1941" y="2161"/>
                <a:ext cx="137" cy="150"/>
                <a:chOff x="2516" y="2705"/>
                <a:chExt cx="296" cy="326"/>
              </a:xfrm>
            </p:grpSpPr>
            <p:sp>
              <p:nvSpPr>
                <p:cNvPr id="341065" name="Rectangle 1097"/>
                <p:cNvSpPr>
                  <a:spLocks noChangeArrowheads="1"/>
                </p:cNvSpPr>
                <p:nvPr/>
              </p:nvSpPr>
              <p:spPr bwMode="auto">
                <a:xfrm>
                  <a:off x="2495" y="2716"/>
                  <a:ext cx="220" cy="2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066" name="Line 1098"/>
                <p:cNvSpPr>
                  <a:spLocks noChangeShapeType="1"/>
                </p:cNvSpPr>
                <p:nvPr/>
              </p:nvSpPr>
              <p:spPr bwMode="auto">
                <a:xfrm>
                  <a:off x="2617" y="2921"/>
                  <a:ext cx="161" cy="13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7873" name="Group 1099"/>
              <p:cNvGrpSpPr>
                <a:grpSpLocks/>
              </p:cNvGrpSpPr>
              <p:nvPr/>
            </p:nvGrpSpPr>
            <p:grpSpPr bwMode="auto">
              <a:xfrm rot="10800000">
                <a:off x="2333" y="2005"/>
                <a:ext cx="136" cy="150"/>
                <a:chOff x="2516" y="2705"/>
                <a:chExt cx="296" cy="326"/>
              </a:xfrm>
            </p:grpSpPr>
            <p:sp>
              <p:nvSpPr>
                <p:cNvPr id="341068" name="Rectangle 1100"/>
                <p:cNvSpPr>
                  <a:spLocks noChangeArrowheads="1"/>
                </p:cNvSpPr>
                <p:nvPr/>
              </p:nvSpPr>
              <p:spPr bwMode="auto">
                <a:xfrm>
                  <a:off x="2537" y="2725"/>
                  <a:ext cx="219" cy="20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069" name="Line 1101"/>
                <p:cNvSpPr>
                  <a:spLocks noChangeShapeType="1"/>
                </p:cNvSpPr>
                <p:nvPr/>
              </p:nvSpPr>
              <p:spPr bwMode="auto">
                <a:xfrm>
                  <a:off x="2660" y="2923"/>
                  <a:ext cx="171"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7874" name="Group 1102"/>
              <p:cNvGrpSpPr>
                <a:grpSpLocks/>
              </p:cNvGrpSpPr>
              <p:nvPr/>
            </p:nvGrpSpPr>
            <p:grpSpPr bwMode="auto">
              <a:xfrm rot="5400000">
                <a:off x="1474" y="2352"/>
                <a:ext cx="515" cy="259"/>
                <a:chOff x="2736" y="3156"/>
                <a:chExt cx="2128" cy="1027"/>
              </a:xfrm>
            </p:grpSpPr>
            <p:grpSp>
              <p:nvGrpSpPr>
                <p:cNvPr id="147953" name="Group 1103"/>
                <p:cNvGrpSpPr>
                  <a:grpSpLocks/>
                </p:cNvGrpSpPr>
                <p:nvPr/>
              </p:nvGrpSpPr>
              <p:grpSpPr bwMode="auto">
                <a:xfrm rot="3638600">
                  <a:off x="3409" y="3117"/>
                  <a:ext cx="940" cy="1018"/>
                  <a:chOff x="1086" y="3179"/>
                  <a:chExt cx="2222" cy="868"/>
                </a:xfrm>
              </p:grpSpPr>
              <p:grpSp>
                <p:nvGrpSpPr>
                  <p:cNvPr id="147959" name="Group 1104"/>
                  <p:cNvGrpSpPr>
                    <a:grpSpLocks/>
                  </p:cNvGrpSpPr>
                  <p:nvPr/>
                </p:nvGrpSpPr>
                <p:grpSpPr bwMode="auto">
                  <a:xfrm>
                    <a:off x="1086" y="3179"/>
                    <a:ext cx="374" cy="324"/>
                    <a:chOff x="2478" y="3355"/>
                    <a:chExt cx="814" cy="644"/>
                  </a:xfrm>
                </p:grpSpPr>
                <p:sp>
                  <p:nvSpPr>
                    <p:cNvPr id="341073" name="Oval 1105"/>
                    <p:cNvSpPr>
                      <a:spLocks noChangeArrowheads="1"/>
                    </p:cNvSpPr>
                    <p:nvPr/>
                  </p:nvSpPr>
                  <p:spPr bwMode="auto">
                    <a:xfrm>
                      <a:off x="2711" y="3577"/>
                      <a:ext cx="480" cy="542"/>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074" name="Rectangle 1106"/>
                    <p:cNvSpPr>
                      <a:spLocks noChangeArrowheads="1"/>
                    </p:cNvSpPr>
                    <p:nvPr/>
                  </p:nvSpPr>
                  <p:spPr bwMode="auto">
                    <a:xfrm>
                      <a:off x="2529" y="3844"/>
                      <a:ext cx="705" cy="37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960" name="Group 1107"/>
                  <p:cNvGrpSpPr>
                    <a:grpSpLocks/>
                  </p:cNvGrpSpPr>
                  <p:nvPr/>
                </p:nvGrpSpPr>
                <p:grpSpPr bwMode="auto">
                  <a:xfrm rot="10800000">
                    <a:off x="1350" y="3699"/>
                    <a:ext cx="374" cy="340"/>
                    <a:chOff x="2478" y="3355"/>
                    <a:chExt cx="814" cy="644"/>
                  </a:xfrm>
                </p:grpSpPr>
                <p:sp>
                  <p:nvSpPr>
                    <p:cNvPr id="341076" name="Oval 1108"/>
                    <p:cNvSpPr>
                      <a:spLocks noChangeArrowheads="1"/>
                    </p:cNvSpPr>
                    <p:nvPr/>
                  </p:nvSpPr>
                  <p:spPr bwMode="auto">
                    <a:xfrm>
                      <a:off x="2454" y="3211"/>
                      <a:ext cx="512"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077" name="Rectangle 1109"/>
                    <p:cNvSpPr>
                      <a:spLocks noChangeArrowheads="1"/>
                    </p:cNvSpPr>
                    <p:nvPr/>
                  </p:nvSpPr>
                  <p:spPr bwMode="auto">
                    <a:xfrm>
                      <a:off x="2322" y="3475"/>
                      <a:ext cx="769" cy="39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078" name="Line 1110"/>
                  <p:cNvSpPr>
                    <a:spLocks noChangeShapeType="1"/>
                  </p:cNvSpPr>
                  <p:nvPr/>
                </p:nvSpPr>
                <p:spPr bwMode="auto">
                  <a:xfrm>
                    <a:off x="1077" y="3401"/>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079" name="Line 1111"/>
                  <p:cNvSpPr>
                    <a:spLocks noChangeShapeType="1"/>
                  </p:cNvSpPr>
                  <p:nvPr/>
                </p:nvSpPr>
                <p:spPr bwMode="auto">
                  <a:xfrm>
                    <a:off x="1360" y="3390"/>
                    <a:ext cx="0" cy="55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963" name="Group 1112"/>
                  <p:cNvGrpSpPr>
                    <a:grpSpLocks/>
                  </p:cNvGrpSpPr>
                  <p:nvPr/>
                </p:nvGrpSpPr>
                <p:grpSpPr bwMode="auto">
                  <a:xfrm>
                    <a:off x="1614" y="3179"/>
                    <a:ext cx="374" cy="324"/>
                    <a:chOff x="2478" y="3355"/>
                    <a:chExt cx="814" cy="644"/>
                  </a:xfrm>
                </p:grpSpPr>
                <p:sp>
                  <p:nvSpPr>
                    <p:cNvPr id="341081" name="Oval 1113"/>
                    <p:cNvSpPr>
                      <a:spLocks noChangeArrowheads="1"/>
                    </p:cNvSpPr>
                    <p:nvPr/>
                  </p:nvSpPr>
                  <p:spPr bwMode="auto">
                    <a:xfrm>
                      <a:off x="2693" y="3543"/>
                      <a:ext cx="480" cy="531"/>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082" name="Rectangle 1114"/>
                    <p:cNvSpPr>
                      <a:spLocks noChangeArrowheads="1"/>
                    </p:cNvSpPr>
                    <p:nvPr/>
                  </p:nvSpPr>
                  <p:spPr bwMode="auto">
                    <a:xfrm>
                      <a:off x="2565" y="3794"/>
                      <a:ext cx="673" cy="37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964" name="Group 1115"/>
                  <p:cNvGrpSpPr>
                    <a:grpSpLocks/>
                  </p:cNvGrpSpPr>
                  <p:nvPr/>
                </p:nvGrpSpPr>
                <p:grpSpPr bwMode="auto">
                  <a:xfrm rot="10800000">
                    <a:off x="1878" y="3699"/>
                    <a:ext cx="374" cy="340"/>
                    <a:chOff x="2478" y="3355"/>
                    <a:chExt cx="814" cy="644"/>
                  </a:xfrm>
                </p:grpSpPr>
                <p:sp>
                  <p:nvSpPr>
                    <p:cNvPr id="341084" name="Oval 1116"/>
                    <p:cNvSpPr>
                      <a:spLocks noChangeArrowheads="1"/>
                    </p:cNvSpPr>
                    <p:nvPr/>
                  </p:nvSpPr>
                  <p:spPr bwMode="auto">
                    <a:xfrm>
                      <a:off x="2612" y="3184"/>
                      <a:ext cx="480" cy="59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085" name="Rectangle 1117"/>
                    <p:cNvSpPr>
                      <a:spLocks noChangeArrowheads="1"/>
                    </p:cNvSpPr>
                    <p:nvPr/>
                  </p:nvSpPr>
                  <p:spPr bwMode="auto">
                    <a:xfrm>
                      <a:off x="2468" y="3452"/>
                      <a:ext cx="673" cy="40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086" name="Line 1118"/>
                  <p:cNvSpPr>
                    <a:spLocks noChangeShapeType="1"/>
                  </p:cNvSpPr>
                  <p:nvPr/>
                </p:nvSpPr>
                <p:spPr bwMode="auto">
                  <a:xfrm>
                    <a:off x="1610" y="3406"/>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087" name="Line 1119"/>
                  <p:cNvSpPr>
                    <a:spLocks noChangeShapeType="1"/>
                  </p:cNvSpPr>
                  <p:nvPr/>
                </p:nvSpPr>
                <p:spPr bwMode="auto">
                  <a:xfrm>
                    <a:off x="1873" y="3411"/>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967" name="Group 1120"/>
                  <p:cNvGrpSpPr>
                    <a:grpSpLocks/>
                  </p:cNvGrpSpPr>
                  <p:nvPr/>
                </p:nvGrpSpPr>
                <p:grpSpPr bwMode="auto">
                  <a:xfrm>
                    <a:off x="2142" y="3187"/>
                    <a:ext cx="374" cy="324"/>
                    <a:chOff x="2478" y="3355"/>
                    <a:chExt cx="814" cy="644"/>
                  </a:xfrm>
                </p:grpSpPr>
                <p:sp>
                  <p:nvSpPr>
                    <p:cNvPr id="341089" name="Oval 1121"/>
                    <p:cNvSpPr>
                      <a:spLocks noChangeArrowheads="1"/>
                    </p:cNvSpPr>
                    <p:nvPr/>
                  </p:nvSpPr>
                  <p:spPr bwMode="auto">
                    <a:xfrm>
                      <a:off x="2602" y="3501"/>
                      <a:ext cx="512" cy="59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090" name="Rectangle 1122"/>
                    <p:cNvSpPr>
                      <a:spLocks noChangeArrowheads="1"/>
                    </p:cNvSpPr>
                    <p:nvPr/>
                  </p:nvSpPr>
                  <p:spPr bwMode="auto">
                    <a:xfrm>
                      <a:off x="2563" y="3762"/>
                      <a:ext cx="673" cy="393"/>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968" name="Group 1123"/>
                  <p:cNvGrpSpPr>
                    <a:grpSpLocks/>
                  </p:cNvGrpSpPr>
                  <p:nvPr/>
                </p:nvGrpSpPr>
                <p:grpSpPr bwMode="auto">
                  <a:xfrm rot="10800000">
                    <a:off x="2406" y="3707"/>
                    <a:ext cx="374" cy="340"/>
                    <a:chOff x="2478" y="3355"/>
                    <a:chExt cx="814" cy="644"/>
                  </a:xfrm>
                </p:grpSpPr>
                <p:sp>
                  <p:nvSpPr>
                    <p:cNvPr id="341092" name="Oval 1124"/>
                    <p:cNvSpPr>
                      <a:spLocks noChangeArrowheads="1"/>
                    </p:cNvSpPr>
                    <p:nvPr/>
                  </p:nvSpPr>
                  <p:spPr bwMode="auto">
                    <a:xfrm>
                      <a:off x="2404" y="3112"/>
                      <a:ext cx="544" cy="56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093" name="Rectangle 1125"/>
                    <p:cNvSpPr>
                      <a:spLocks noChangeArrowheads="1"/>
                    </p:cNvSpPr>
                    <p:nvPr/>
                  </p:nvSpPr>
                  <p:spPr bwMode="auto">
                    <a:xfrm>
                      <a:off x="2322" y="3393"/>
                      <a:ext cx="769" cy="36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094" name="Line 1126"/>
                  <p:cNvSpPr>
                    <a:spLocks noChangeShapeType="1"/>
                  </p:cNvSpPr>
                  <p:nvPr/>
                </p:nvSpPr>
                <p:spPr bwMode="auto">
                  <a:xfrm>
                    <a:off x="2131" y="3408"/>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095" name="Line 1127"/>
                  <p:cNvSpPr>
                    <a:spLocks noChangeShapeType="1"/>
                  </p:cNvSpPr>
                  <p:nvPr/>
                </p:nvSpPr>
                <p:spPr bwMode="auto">
                  <a:xfrm>
                    <a:off x="2412" y="3404"/>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971" name="Group 1128"/>
                  <p:cNvGrpSpPr>
                    <a:grpSpLocks/>
                  </p:cNvGrpSpPr>
                  <p:nvPr/>
                </p:nvGrpSpPr>
                <p:grpSpPr bwMode="auto">
                  <a:xfrm>
                    <a:off x="2670" y="3187"/>
                    <a:ext cx="374" cy="324"/>
                    <a:chOff x="2478" y="3355"/>
                    <a:chExt cx="814" cy="644"/>
                  </a:xfrm>
                </p:grpSpPr>
                <p:sp>
                  <p:nvSpPr>
                    <p:cNvPr id="341097" name="Oval 1129"/>
                    <p:cNvSpPr>
                      <a:spLocks noChangeArrowheads="1"/>
                    </p:cNvSpPr>
                    <p:nvPr/>
                  </p:nvSpPr>
                  <p:spPr bwMode="auto">
                    <a:xfrm>
                      <a:off x="2766" y="3599"/>
                      <a:ext cx="512" cy="58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098" name="Rectangle 1130"/>
                    <p:cNvSpPr>
                      <a:spLocks noChangeArrowheads="1"/>
                    </p:cNvSpPr>
                    <p:nvPr/>
                  </p:nvSpPr>
                  <p:spPr bwMode="auto">
                    <a:xfrm>
                      <a:off x="2607" y="3820"/>
                      <a:ext cx="737" cy="393"/>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972" name="Group 1131"/>
                  <p:cNvGrpSpPr>
                    <a:grpSpLocks/>
                  </p:cNvGrpSpPr>
                  <p:nvPr/>
                </p:nvGrpSpPr>
                <p:grpSpPr bwMode="auto">
                  <a:xfrm rot="10800000">
                    <a:off x="2934" y="3707"/>
                    <a:ext cx="374" cy="340"/>
                    <a:chOff x="2478" y="3355"/>
                    <a:chExt cx="814" cy="644"/>
                  </a:xfrm>
                </p:grpSpPr>
                <p:sp>
                  <p:nvSpPr>
                    <p:cNvPr id="341100" name="Oval 1132"/>
                    <p:cNvSpPr>
                      <a:spLocks noChangeArrowheads="1"/>
                    </p:cNvSpPr>
                    <p:nvPr/>
                  </p:nvSpPr>
                  <p:spPr bwMode="auto">
                    <a:xfrm>
                      <a:off x="2424" y="3172"/>
                      <a:ext cx="512" cy="5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101" name="Rectangle 1133"/>
                    <p:cNvSpPr>
                      <a:spLocks noChangeArrowheads="1"/>
                    </p:cNvSpPr>
                    <p:nvPr/>
                  </p:nvSpPr>
                  <p:spPr bwMode="auto">
                    <a:xfrm>
                      <a:off x="2276" y="3435"/>
                      <a:ext cx="769" cy="34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102" name="Line 1134"/>
                  <p:cNvSpPr>
                    <a:spLocks noChangeShapeType="1"/>
                  </p:cNvSpPr>
                  <p:nvPr/>
                </p:nvSpPr>
                <p:spPr bwMode="auto">
                  <a:xfrm>
                    <a:off x="2703" y="3390"/>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103" name="Line 1135"/>
                  <p:cNvSpPr>
                    <a:spLocks noChangeShapeType="1"/>
                  </p:cNvSpPr>
                  <p:nvPr/>
                </p:nvSpPr>
                <p:spPr bwMode="auto">
                  <a:xfrm>
                    <a:off x="2928" y="3386"/>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1104" name="Line 1136"/>
                <p:cNvSpPr>
                  <a:spLocks noChangeShapeType="1"/>
                </p:cNvSpPr>
                <p:nvPr/>
              </p:nvSpPr>
              <p:spPr bwMode="auto">
                <a:xfrm flipH="1" flipV="1">
                  <a:off x="2733" y="3324"/>
                  <a:ext cx="620" cy="6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105" name="Rectangle 1137"/>
                <p:cNvSpPr>
                  <a:spLocks noChangeArrowheads="1"/>
                </p:cNvSpPr>
                <p:nvPr/>
              </p:nvSpPr>
              <p:spPr bwMode="auto">
                <a:xfrm>
                  <a:off x="4500" y="3903"/>
                  <a:ext cx="326" cy="31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106" name="Line 1138"/>
                <p:cNvSpPr>
                  <a:spLocks noChangeShapeType="1"/>
                </p:cNvSpPr>
                <p:nvPr/>
              </p:nvSpPr>
              <p:spPr bwMode="auto">
                <a:xfrm>
                  <a:off x="4513" y="3872"/>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107" name="Line 1139"/>
                <p:cNvSpPr>
                  <a:spLocks noChangeShapeType="1"/>
                </p:cNvSpPr>
                <p:nvPr/>
              </p:nvSpPr>
              <p:spPr bwMode="auto">
                <a:xfrm flipH="1" flipV="1">
                  <a:off x="4268" y="3797"/>
                  <a:ext cx="244" cy="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108" name="Line 1140"/>
                <p:cNvSpPr>
                  <a:spLocks noChangeShapeType="1"/>
                </p:cNvSpPr>
                <p:nvPr/>
              </p:nvSpPr>
              <p:spPr bwMode="auto">
                <a:xfrm flipH="1">
                  <a:off x="3842" y="3834"/>
                  <a:ext cx="445" cy="24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7875" name="Group 1141"/>
              <p:cNvGrpSpPr>
                <a:grpSpLocks/>
              </p:cNvGrpSpPr>
              <p:nvPr/>
            </p:nvGrpSpPr>
            <p:grpSpPr bwMode="auto">
              <a:xfrm rot="10800000">
                <a:off x="1864" y="1656"/>
                <a:ext cx="515" cy="259"/>
                <a:chOff x="2736" y="3156"/>
                <a:chExt cx="2128" cy="1027"/>
              </a:xfrm>
            </p:grpSpPr>
            <p:grpSp>
              <p:nvGrpSpPr>
                <p:cNvPr id="147915" name="Group 1142"/>
                <p:cNvGrpSpPr>
                  <a:grpSpLocks/>
                </p:cNvGrpSpPr>
                <p:nvPr/>
              </p:nvGrpSpPr>
              <p:grpSpPr bwMode="auto">
                <a:xfrm rot="3638600">
                  <a:off x="3409" y="3117"/>
                  <a:ext cx="940" cy="1018"/>
                  <a:chOff x="1086" y="3179"/>
                  <a:chExt cx="2222" cy="868"/>
                </a:xfrm>
              </p:grpSpPr>
              <p:grpSp>
                <p:nvGrpSpPr>
                  <p:cNvPr id="147921" name="Group 1143"/>
                  <p:cNvGrpSpPr>
                    <a:grpSpLocks/>
                  </p:cNvGrpSpPr>
                  <p:nvPr/>
                </p:nvGrpSpPr>
                <p:grpSpPr bwMode="auto">
                  <a:xfrm>
                    <a:off x="1086" y="3179"/>
                    <a:ext cx="374" cy="324"/>
                    <a:chOff x="2478" y="3355"/>
                    <a:chExt cx="814" cy="644"/>
                  </a:xfrm>
                </p:grpSpPr>
                <p:sp>
                  <p:nvSpPr>
                    <p:cNvPr id="341112" name="Oval 1144"/>
                    <p:cNvSpPr>
                      <a:spLocks noChangeArrowheads="1"/>
                    </p:cNvSpPr>
                    <p:nvPr/>
                  </p:nvSpPr>
                  <p:spPr bwMode="auto">
                    <a:xfrm>
                      <a:off x="2970" y="3204"/>
                      <a:ext cx="557"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113" name="Rectangle 1145"/>
                    <p:cNvSpPr>
                      <a:spLocks noChangeArrowheads="1"/>
                    </p:cNvSpPr>
                    <p:nvPr/>
                  </p:nvSpPr>
                  <p:spPr bwMode="auto">
                    <a:xfrm>
                      <a:off x="2879" y="3483"/>
                      <a:ext cx="773" cy="39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922" name="Group 1146"/>
                  <p:cNvGrpSpPr>
                    <a:grpSpLocks/>
                  </p:cNvGrpSpPr>
                  <p:nvPr/>
                </p:nvGrpSpPr>
                <p:grpSpPr bwMode="auto">
                  <a:xfrm rot="10800000">
                    <a:off x="1350" y="3699"/>
                    <a:ext cx="374" cy="340"/>
                    <a:chOff x="2478" y="3355"/>
                    <a:chExt cx="814" cy="644"/>
                  </a:xfrm>
                </p:grpSpPr>
                <p:sp>
                  <p:nvSpPr>
                    <p:cNvPr id="341115" name="Oval 1147"/>
                    <p:cNvSpPr>
                      <a:spLocks noChangeArrowheads="1"/>
                    </p:cNvSpPr>
                    <p:nvPr/>
                  </p:nvSpPr>
                  <p:spPr bwMode="auto">
                    <a:xfrm>
                      <a:off x="2278" y="3477"/>
                      <a:ext cx="557" cy="60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116" name="Rectangle 1148"/>
                    <p:cNvSpPr>
                      <a:spLocks noChangeArrowheads="1"/>
                    </p:cNvSpPr>
                    <p:nvPr/>
                  </p:nvSpPr>
                  <p:spPr bwMode="auto">
                    <a:xfrm>
                      <a:off x="2113" y="3739"/>
                      <a:ext cx="774" cy="38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117" name="Line 1149"/>
                  <p:cNvSpPr>
                    <a:spLocks noChangeShapeType="1"/>
                  </p:cNvSpPr>
                  <p:nvPr/>
                </p:nvSpPr>
                <p:spPr bwMode="auto">
                  <a:xfrm>
                    <a:off x="1232" y="3255"/>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118" name="Line 1150"/>
                  <p:cNvSpPr>
                    <a:spLocks noChangeShapeType="1"/>
                  </p:cNvSpPr>
                  <p:nvPr/>
                </p:nvSpPr>
                <p:spPr bwMode="auto">
                  <a:xfrm>
                    <a:off x="1487" y="3248"/>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925" name="Group 1151"/>
                  <p:cNvGrpSpPr>
                    <a:grpSpLocks/>
                  </p:cNvGrpSpPr>
                  <p:nvPr/>
                </p:nvGrpSpPr>
                <p:grpSpPr bwMode="auto">
                  <a:xfrm>
                    <a:off x="1614" y="3179"/>
                    <a:ext cx="374" cy="324"/>
                    <a:chOff x="2478" y="3355"/>
                    <a:chExt cx="814" cy="644"/>
                  </a:xfrm>
                </p:grpSpPr>
                <p:sp>
                  <p:nvSpPr>
                    <p:cNvPr id="341120" name="Oval 1152"/>
                    <p:cNvSpPr>
                      <a:spLocks noChangeArrowheads="1"/>
                    </p:cNvSpPr>
                    <p:nvPr/>
                  </p:nvSpPr>
                  <p:spPr bwMode="auto">
                    <a:xfrm>
                      <a:off x="3140" y="3269"/>
                      <a:ext cx="588"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121" name="Rectangle 1153"/>
                    <p:cNvSpPr>
                      <a:spLocks noChangeArrowheads="1"/>
                    </p:cNvSpPr>
                    <p:nvPr/>
                  </p:nvSpPr>
                  <p:spPr bwMode="auto">
                    <a:xfrm>
                      <a:off x="2981" y="3536"/>
                      <a:ext cx="959"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926" name="Group 1154"/>
                  <p:cNvGrpSpPr>
                    <a:grpSpLocks/>
                  </p:cNvGrpSpPr>
                  <p:nvPr/>
                </p:nvGrpSpPr>
                <p:grpSpPr bwMode="auto">
                  <a:xfrm rot="10800000">
                    <a:off x="1878" y="3699"/>
                    <a:ext cx="374" cy="340"/>
                    <a:chOff x="2478" y="3355"/>
                    <a:chExt cx="814" cy="644"/>
                  </a:xfrm>
                </p:grpSpPr>
                <p:sp>
                  <p:nvSpPr>
                    <p:cNvPr id="341123" name="Oval 1155"/>
                    <p:cNvSpPr>
                      <a:spLocks noChangeArrowheads="1"/>
                    </p:cNvSpPr>
                    <p:nvPr/>
                  </p:nvSpPr>
                  <p:spPr bwMode="auto">
                    <a:xfrm>
                      <a:off x="2237" y="3525"/>
                      <a:ext cx="526" cy="61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124" name="Rectangle 1156"/>
                    <p:cNvSpPr>
                      <a:spLocks noChangeArrowheads="1"/>
                    </p:cNvSpPr>
                    <p:nvPr/>
                  </p:nvSpPr>
                  <p:spPr bwMode="auto">
                    <a:xfrm>
                      <a:off x="2182" y="3804"/>
                      <a:ext cx="712" cy="39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125" name="Line 1157"/>
                  <p:cNvSpPr>
                    <a:spLocks noChangeShapeType="1"/>
                  </p:cNvSpPr>
                  <p:nvPr/>
                </p:nvSpPr>
                <p:spPr bwMode="auto">
                  <a:xfrm>
                    <a:off x="1773" y="3253"/>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126" name="Line 1158"/>
                  <p:cNvSpPr>
                    <a:spLocks noChangeShapeType="1"/>
                  </p:cNvSpPr>
                  <p:nvPr/>
                </p:nvSpPr>
                <p:spPr bwMode="auto">
                  <a:xfrm>
                    <a:off x="2073" y="324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929" name="Group 1159"/>
                  <p:cNvGrpSpPr>
                    <a:grpSpLocks/>
                  </p:cNvGrpSpPr>
                  <p:nvPr/>
                </p:nvGrpSpPr>
                <p:grpSpPr bwMode="auto">
                  <a:xfrm>
                    <a:off x="2142" y="3187"/>
                    <a:ext cx="374" cy="324"/>
                    <a:chOff x="2478" y="3355"/>
                    <a:chExt cx="814" cy="644"/>
                  </a:xfrm>
                </p:grpSpPr>
                <p:sp>
                  <p:nvSpPr>
                    <p:cNvPr id="341128" name="Oval 1160"/>
                    <p:cNvSpPr>
                      <a:spLocks noChangeArrowheads="1"/>
                    </p:cNvSpPr>
                    <p:nvPr/>
                  </p:nvSpPr>
                  <p:spPr bwMode="auto">
                    <a:xfrm>
                      <a:off x="3190" y="3170"/>
                      <a:ext cx="495" cy="62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129" name="Rectangle 1161"/>
                    <p:cNvSpPr>
                      <a:spLocks noChangeArrowheads="1"/>
                    </p:cNvSpPr>
                    <p:nvPr/>
                  </p:nvSpPr>
                  <p:spPr bwMode="auto">
                    <a:xfrm>
                      <a:off x="3125" y="3465"/>
                      <a:ext cx="712"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930" name="Group 1162"/>
                  <p:cNvGrpSpPr>
                    <a:grpSpLocks/>
                  </p:cNvGrpSpPr>
                  <p:nvPr/>
                </p:nvGrpSpPr>
                <p:grpSpPr bwMode="auto">
                  <a:xfrm rot="10800000">
                    <a:off x="2406" y="3707"/>
                    <a:ext cx="374" cy="340"/>
                    <a:chOff x="2478" y="3355"/>
                    <a:chExt cx="814" cy="644"/>
                  </a:xfrm>
                </p:grpSpPr>
                <p:sp>
                  <p:nvSpPr>
                    <p:cNvPr id="341131" name="Oval 1163"/>
                    <p:cNvSpPr>
                      <a:spLocks noChangeArrowheads="1"/>
                    </p:cNvSpPr>
                    <p:nvPr/>
                  </p:nvSpPr>
                  <p:spPr bwMode="auto">
                    <a:xfrm>
                      <a:off x="1947" y="3446"/>
                      <a:ext cx="712" cy="54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132" name="Rectangle 1164"/>
                    <p:cNvSpPr>
                      <a:spLocks noChangeArrowheads="1"/>
                    </p:cNvSpPr>
                    <p:nvPr/>
                  </p:nvSpPr>
                  <p:spPr bwMode="auto">
                    <a:xfrm>
                      <a:off x="1861" y="3668"/>
                      <a:ext cx="959" cy="35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133" name="Line 1165"/>
                  <p:cNvSpPr>
                    <a:spLocks noChangeShapeType="1"/>
                  </p:cNvSpPr>
                  <p:nvPr/>
                </p:nvSpPr>
                <p:spPr bwMode="auto">
                  <a:xfrm>
                    <a:off x="2307" y="325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134" name="Line 1166"/>
                  <p:cNvSpPr>
                    <a:spLocks noChangeShapeType="1"/>
                  </p:cNvSpPr>
                  <p:nvPr/>
                </p:nvSpPr>
                <p:spPr bwMode="auto">
                  <a:xfrm>
                    <a:off x="2581" y="325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933" name="Group 1167"/>
                  <p:cNvGrpSpPr>
                    <a:grpSpLocks/>
                  </p:cNvGrpSpPr>
                  <p:nvPr/>
                </p:nvGrpSpPr>
                <p:grpSpPr bwMode="auto">
                  <a:xfrm>
                    <a:off x="2670" y="3187"/>
                    <a:ext cx="374" cy="324"/>
                    <a:chOff x="2478" y="3355"/>
                    <a:chExt cx="814" cy="644"/>
                  </a:xfrm>
                </p:grpSpPr>
                <p:sp>
                  <p:nvSpPr>
                    <p:cNvPr id="341136" name="Oval 1168"/>
                    <p:cNvSpPr>
                      <a:spLocks noChangeArrowheads="1"/>
                    </p:cNvSpPr>
                    <p:nvPr/>
                  </p:nvSpPr>
                  <p:spPr bwMode="auto">
                    <a:xfrm>
                      <a:off x="3177" y="3181"/>
                      <a:ext cx="495" cy="60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137" name="Rectangle 1169"/>
                    <p:cNvSpPr>
                      <a:spLocks noChangeArrowheads="1"/>
                    </p:cNvSpPr>
                    <p:nvPr/>
                  </p:nvSpPr>
                  <p:spPr bwMode="auto">
                    <a:xfrm>
                      <a:off x="2983" y="3431"/>
                      <a:ext cx="743" cy="41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934" name="Group 1170"/>
                  <p:cNvGrpSpPr>
                    <a:grpSpLocks/>
                  </p:cNvGrpSpPr>
                  <p:nvPr/>
                </p:nvGrpSpPr>
                <p:grpSpPr bwMode="auto">
                  <a:xfrm rot="10800000">
                    <a:off x="2934" y="3707"/>
                    <a:ext cx="374" cy="340"/>
                    <a:chOff x="2478" y="3355"/>
                    <a:chExt cx="814" cy="644"/>
                  </a:xfrm>
                </p:grpSpPr>
                <p:sp>
                  <p:nvSpPr>
                    <p:cNvPr id="341139" name="Oval 1171"/>
                    <p:cNvSpPr>
                      <a:spLocks noChangeArrowheads="1"/>
                    </p:cNvSpPr>
                    <p:nvPr/>
                  </p:nvSpPr>
                  <p:spPr bwMode="auto">
                    <a:xfrm>
                      <a:off x="2008" y="3445"/>
                      <a:ext cx="464" cy="55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140" name="Rectangle 1172"/>
                    <p:cNvSpPr>
                      <a:spLocks noChangeArrowheads="1"/>
                    </p:cNvSpPr>
                    <p:nvPr/>
                  </p:nvSpPr>
                  <p:spPr bwMode="auto">
                    <a:xfrm>
                      <a:off x="1899" y="3722"/>
                      <a:ext cx="712" cy="36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141" name="Line 1173"/>
                  <p:cNvSpPr>
                    <a:spLocks noChangeShapeType="1"/>
                  </p:cNvSpPr>
                  <p:nvPr/>
                </p:nvSpPr>
                <p:spPr bwMode="auto">
                  <a:xfrm>
                    <a:off x="2842" y="325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142" name="Line 1174"/>
                  <p:cNvSpPr>
                    <a:spLocks noChangeShapeType="1"/>
                  </p:cNvSpPr>
                  <p:nvPr/>
                </p:nvSpPr>
                <p:spPr bwMode="auto">
                  <a:xfrm>
                    <a:off x="3154" y="3257"/>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1143" name="Line 1175"/>
                <p:cNvSpPr>
                  <a:spLocks noChangeShapeType="1"/>
                </p:cNvSpPr>
                <p:nvPr/>
              </p:nvSpPr>
              <p:spPr bwMode="auto">
                <a:xfrm flipH="1" flipV="1">
                  <a:off x="2775" y="3359"/>
                  <a:ext cx="649" cy="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144" name="Rectangle 1176"/>
                <p:cNvSpPr>
                  <a:spLocks noChangeArrowheads="1"/>
                </p:cNvSpPr>
                <p:nvPr/>
              </p:nvSpPr>
              <p:spPr bwMode="auto">
                <a:xfrm>
                  <a:off x="4578" y="3900"/>
                  <a:ext cx="324" cy="31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145" name="Line 1177"/>
                <p:cNvSpPr>
                  <a:spLocks noChangeShapeType="1"/>
                </p:cNvSpPr>
                <p:nvPr/>
              </p:nvSpPr>
              <p:spPr bwMode="auto">
                <a:xfrm>
                  <a:off x="4584" y="387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146" name="Line 1178"/>
                <p:cNvSpPr>
                  <a:spLocks noChangeShapeType="1"/>
                </p:cNvSpPr>
                <p:nvPr/>
              </p:nvSpPr>
              <p:spPr bwMode="auto">
                <a:xfrm flipH="1" flipV="1">
                  <a:off x="4344" y="3798"/>
                  <a:ext cx="246" cy="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147" name="Line 1179"/>
                <p:cNvSpPr>
                  <a:spLocks noChangeShapeType="1"/>
                </p:cNvSpPr>
                <p:nvPr/>
              </p:nvSpPr>
              <p:spPr bwMode="auto">
                <a:xfrm flipH="1">
                  <a:off x="3955" y="3828"/>
                  <a:ext cx="448" cy="24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7876" name="Group 1180"/>
              <p:cNvGrpSpPr>
                <a:grpSpLocks/>
              </p:cNvGrpSpPr>
              <p:nvPr/>
            </p:nvGrpSpPr>
            <p:grpSpPr bwMode="auto">
              <a:xfrm rot="-5400000">
                <a:off x="2620" y="2010"/>
                <a:ext cx="515" cy="259"/>
                <a:chOff x="2736" y="3156"/>
                <a:chExt cx="2128" cy="1027"/>
              </a:xfrm>
            </p:grpSpPr>
            <p:grpSp>
              <p:nvGrpSpPr>
                <p:cNvPr id="147877" name="Group 1181"/>
                <p:cNvGrpSpPr>
                  <a:grpSpLocks/>
                </p:cNvGrpSpPr>
                <p:nvPr/>
              </p:nvGrpSpPr>
              <p:grpSpPr bwMode="auto">
                <a:xfrm rot="3638600">
                  <a:off x="3409" y="3117"/>
                  <a:ext cx="940" cy="1018"/>
                  <a:chOff x="1086" y="3179"/>
                  <a:chExt cx="2222" cy="868"/>
                </a:xfrm>
              </p:grpSpPr>
              <p:grpSp>
                <p:nvGrpSpPr>
                  <p:cNvPr id="147883" name="Group 1182"/>
                  <p:cNvGrpSpPr>
                    <a:grpSpLocks/>
                  </p:cNvGrpSpPr>
                  <p:nvPr/>
                </p:nvGrpSpPr>
                <p:grpSpPr bwMode="auto">
                  <a:xfrm>
                    <a:off x="1086" y="3179"/>
                    <a:ext cx="374" cy="324"/>
                    <a:chOff x="2478" y="3355"/>
                    <a:chExt cx="814" cy="644"/>
                  </a:xfrm>
                </p:grpSpPr>
                <p:sp>
                  <p:nvSpPr>
                    <p:cNvPr id="341151" name="Oval 1183"/>
                    <p:cNvSpPr>
                      <a:spLocks noChangeArrowheads="1"/>
                    </p:cNvSpPr>
                    <p:nvPr/>
                  </p:nvSpPr>
                  <p:spPr bwMode="auto">
                    <a:xfrm>
                      <a:off x="2549" y="3147"/>
                      <a:ext cx="480" cy="59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152" name="Rectangle 1184"/>
                    <p:cNvSpPr>
                      <a:spLocks noChangeArrowheads="1"/>
                    </p:cNvSpPr>
                    <p:nvPr/>
                  </p:nvSpPr>
                  <p:spPr bwMode="auto">
                    <a:xfrm>
                      <a:off x="2429" y="3419"/>
                      <a:ext cx="673" cy="38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884" name="Group 1185"/>
                  <p:cNvGrpSpPr>
                    <a:grpSpLocks/>
                  </p:cNvGrpSpPr>
                  <p:nvPr/>
                </p:nvGrpSpPr>
                <p:grpSpPr bwMode="auto">
                  <a:xfrm rot="10800000">
                    <a:off x="1350" y="3699"/>
                    <a:ext cx="374" cy="340"/>
                    <a:chOff x="2478" y="3355"/>
                    <a:chExt cx="814" cy="644"/>
                  </a:xfrm>
                </p:grpSpPr>
                <p:sp>
                  <p:nvSpPr>
                    <p:cNvPr id="341154" name="Oval 1186"/>
                    <p:cNvSpPr>
                      <a:spLocks noChangeArrowheads="1"/>
                    </p:cNvSpPr>
                    <p:nvPr/>
                  </p:nvSpPr>
                  <p:spPr bwMode="auto">
                    <a:xfrm>
                      <a:off x="2583" y="3557"/>
                      <a:ext cx="512" cy="53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155" name="Rectangle 1187"/>
                    <p:cNvSpPr>
                      <a:spLocks noChangeArrowheads="1"/>
                    </p:cNvSpPr>
                    <p:nvPr/>
                  </p:nvSpPr>
                  <p:spPr bwMode="auto">
                    <a:xfrm>
                      <a:off x="2535" y="3787"/>
                      <a:ext cx="737" cy="35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156" name="Line 1188"/>
                  <p:cNvSpPr>
                    <a:spLocks noChangeShapeType="1"/>
                  </p:cNvSpPr>
                  <p:nvPr/>
                </p:nvSpPr>
                <p:spPr bwMode="auto">
                  <a:xfrm>
                    <a:off x="1080" y="3230"/>
                    <a:ext cx="0" cy="58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157" name="Line 1189"/>
                  <p:cNvSpPr>
                    <a:spLocks noChangeShapeType="1"/>
                  </p:cNvSpPr>
                  <p:nvPr/>
                </p:nvSpPr>
                <p:spPr bwMode="auto">
                  <a:xfrm>
                    <a:off x="1354" y="3225"/>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887" name="Group 1190"/>
                  <p:cNvGrpSpPr>
                    <a:grpSpLocks/>
                  </p:cNvGrpSpPr>
                  <p:nvPr/>
                </p:nvGrpSpPr>
                <p:grpSpPr bwMode="auto">
                  <a:xfrm>
                    <a:off x="1614" y="3179"/>
                    <a:ext cx="374" cy="324"/>
                    <a:chOff x="2478" y="3355"/>
                    <a:chExt cx="814" cy="644"/>
                  </a:xfrm>
                </p:grpSpPr>
                <p:sp>
                  <p:nvSpPr>
                    <p:cNvPr id="341159" name="Oval 1191"/>
                    <p:cNvSpPr>
                      <a:spLocks noChangeArrowheads="1"/>
                    </p:cNvSpPr>
                    <p:nvPr/>
                  </p:nvSpPr>
                  <p:spPr bwMode="auto">
                    <a:xfrm>
                      <a:off x="2566" y="3120"/>
                      <a:ext cx="448" cy="6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160" name="Rectangle 1192"/>
                    <p:cNvSpPr>
                      <a:spLocks noChangeArrowheads="1"/>
                    </p:cNvSpPr>
                    <p:nvPr/>
                  </p:nvSpPr>
                  <p:spPr bwMode="auto">
                    <a:xfrm>
                      <a:off x="2405" y="3373"/>
                      <a:ext cx="769" cy="41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888" name="Group 1193"/>
                  <p:cNvGrpSpPr>
                    <a:grpSpLocks/>
                  </p:cNvGrpSpPr>
                  <p:nvPr/>
                </p:nvGrpSpPr>
                <p:grpSpPr bwMode="auto">
                  <a:xfrm rot="10800000">
                    <a:off x="1878" y="3699"/>
                    <a:ext cx="374" cy="340"/>
                    <a:chOff x="2478" y="3355"/>
                    <a:chExt cx="814" cy="644"/>
                  </a:xfrm>
                </p:grpSpPr>
                <p:sp>
                  <p:nvSpPr>
                    <p:cNvPr id="341162" name="Oval 1194"/>
                    <p:cNvSpPr>
                      <a:spLocks noChangeArrowheads="1"/>
                    </p:cNvSpPr>
                    <p:nvPr/>
                  </p:nvSpPr>
                  <p:spPr bwMode="auto">
                    <a:xfrm>
                      <a:off x="2631" y="3525"/>
                      <a:ext cx="512" cy="55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163" name="Rectangle 1195"/>
                    <p:cNvSpPr>
                      <a:spLocks noChangeArrowheads="1"/>
                    </p:cNvSpPr>
                    <p:nvPr/>
                  </p:nvSpPr>
                  <p:spPr bwMode="auto">
                    <a:xfrm>
                      <a:off x="2535" y="3794"/>
                      <a:ext cx="769" cy="35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164" name="Line 1196"/>
                  <p:cNvSpPr>
                    <a:spLocks noChangeShapeType="1"/>
                  </p:cNvSpPr>
                  <p:nvPr/>
                </p:nvSpPr>
                <p:spPr bwMode="auto">
                  <a:xfrm>
                    <a:off x="1628" y="3226"/>
                    <a:ext cx="0" cy="58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165" name="Line 1197"/>
                  <p:cNvSpPr>
                    <a:spLocks noChangeShapeType="1"/>
                  </p:cNvSpPr>
                  <p:nvPr/>
                </p:nvSpPr>
                <p:spPr bwMode="auto">
                  <a:xfrm>
                    <a:off x="1861" y="3225"/>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891" name="Group 1198"/>
                  <p:cNvGrpSpPr>
                    <a:grpSpLocks/>
                  </p:cNvGrpSpPr>
                  <p:nvPr/>
                </p:nvGrpSpPr>
                <p:grpSpPr bwMode="auto">
                  <a:xfrm>
                    <a:off x="2142" y="3187"/>
                    <a:ext cx="374" cy="324"/>
                    <a:chOff x="2478" y="3355"/>
                    <a:chExt cx="814" cy="644"/>
                  </a:xfrm>
                </p:grpSpPr>
                <p:sp>
                  <p:nvSpPr>
                    <p:cNvPr id="341167" name="Oval 1199"/>
                    <p:cNvSpPr>
                      <a:spLocks noChangeArrowheads="1"/>
                    </p:cNvSpPr>
                    <p:nvPr/>
                  </p:nvSpPr>
                  <p:spPr bwMode="auto">
                    <a:xfrm>
                      <a:off x="2544" y="3203"/>
                      <a:ext cx="480" cy="563"/>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168" name="Rectangle 1200"/>
                    <p:cNvSpPr>
                      <a:spLocks noChangeArrowheads="1"/>
                    </p:cNvSpPr>
                    <p:nvPr/>
                  </p:nvSpPr>
                  <p:spPr bwMode="auto">
                    <a:xfrm>
                      <a:off x="2481" y="3465"/>
                      <a:ext cx="705" cy="350"/>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892" name="Group 1201"/>
                  <p:cNvGrpSpPr>
                    <a:grpSpLocks/>
                  </p:cNvGrpSpPr>
                  <p:nvPr/>
                </p:nvGrpSpPr>
                <p:grpSpPr bwMode="auto">
                  <a:xfrm rot="10800000">
                    <a:off x="2406" y="3707"/>
                    <a:ext cx="374" cy="340"/>
                    <a:chOff x="2478" y="3355"/>
                    <a:chExt cx="814" cy="644"/>
                  </a:xfrm>
                </p:grpSpPr>
                <p:sp>
                  <p:nvSpPr>
                    <p:cNvPr id="341170" name="Oval 1202"/>
                    <p:cNvSpPr>
                      <a:spLocks noChangeArrowheads="1"/>
                    </p:cNvSpPr>
                    <p:nvPr/>
                  </p:nvSpPr>
                  <p:spPr bwMode="auto">
                    <a:xfrm>
                      <a:off x="2637" y="3548"/>
                      <a:ext cx="512"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171" name="Rectangle 1203"/>
                    <p:cNvSpPr>
                      <a:spLocks noChangeArrowheads="1"/>
                    </p:cNvSpPr>
                    <p:nvPr/>
                  </p:nvSpPr>
                  <p:spPr bwMode="auto">
                    <a:xfrm>
                      <a:off x="2529" y="3821"/>
                      <a:ext cx="705"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172" name="Line 1204"/>
                  <p:cNvSpPr>
                    <a:spLocks noChangeShapeType="1"/>
                  </p:cNvSpPr>
                  <p:nvPr/>
                </p:nvSpPr>
                <p:spPr bwMode="auto">
                  <a:xfrm>
                    <a:off x="2172" y="3240"/>
                    <a:ext cx="0" cy="59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173" name="Line 1205"/>
                  <p:cNvSpPr>
                    <a:spLocks noChangeShapeType="1"/>
                  </p:cNvSpPr>
                  <p:nvPr/>
                </p:nvSpPr>
                <p:spPr bwMode="auto">
                  <a:xfrm>
                    <a:off x="2404" y="3226"/>
                    <a:ext cx="0" cy="604"/>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895" name="Group 1206"/>
                  <p:cNvGrpSpPr>
                    <a:grpSpLocks/>
                  </p:cNvGrpSpPr>
                  <p:nvPr/>
                </p:nvGrpSpPr>
                <p:grpSpPr bwMode="auto">
                  <a:xfrm>
                    <a:off x="2670" y="3187"/>
                    <a:ext cx="374" cy="324"/>
                    <a:chOff x="2478" y="3355"/>
                    <a:chExt cx="814" cy="644"/>
                  </a:xfrm>
                </p:grpSpPr>
                <p:sp>
                  <p:nvSpPr>
                    <p:cNvPr id="341175" name="Oval 1207"/>
                    <p:cNvSpPr>
                      <a:spLocks noChangeArrowheads="1"/>
                    </p:cNvSpPr>
                    <p:nvPr/>
                  </p:nvSpPr>
                  <p:spPr bwMode="auto">
                    <a:xfrm>
                      <a:off x="2488" y="3177"/>
                      <a:ext cx="512" cy="542"/>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176" name="Rectangle 1208"/>
                    <p:cNvSpPr>
                      <a:spLocks noChangeArrowheads="1"/>
                    </p:cNvSpPr>
                    <p:nvPr/>
                  </p:nvSpPr>
                  <p:spPr bwMode="auto">
                    <a:xfrm>
                      <a:off x="2429" y="3423"/>
                      <a:ext cx="673" cy="350"/>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896" name="Group 1209"/>
                  <p:cNvGrpSpPr>
                    <a:grpSpLocks/>
                  </p:cNvGrpSpPr>
                  <p:nvPr/>
                </p:nvGrpSpPr>
                <p:grpSpPr bwMode="auto">
                  <a:xfrm rot="10800000">
                    <a:off x="2934" y="3707"/>
                    <a:ext cx="374" cy="340"/>
                    <a:chOff x="2478" y="3355"/>
                    <a:chExt cx="814" cy="644"/>
                  </a:xfrm>
                </p:grpSpPr>
                <p:sp>
                  <p:nvSpPr>
                    <p:cNvPr id="341178" name="Oval 1210"/>
                    <p:cNvSpPr>
                      <a:spLocks noChangeArrowheads="1"/>
                    </p:cNvSpPr>
                    <p:nvPr/>
                  </p:nvSpPr>
                  <p:spPr bwMode="auto">
                    <a:xfrm>
                      <a:off x="2633" y="3596"/>
                      <a:ext cx="480"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179" name="Rectangle 1211"/>
                    <p:cNvSpPr>
                      <a:spLocks noChangeArrowheads="1"/>
                    </p:cNvSpPr>
                    <p:nvPr/>
                  </p:nvSpPr>
                  <p:spPr bwMode="auto">
                    <a:xfrm>
                      <a:off x="2562" y="3863"/>
                      <a:ext cx="769" cy="40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180" name="Line 1212"/>
                  <p:cNvSpPr>
                    <a:spLocks noChangeShapeType="1"/>
                  </p:cNvSpPr>
                  <p:nvPr/>
                </p:nvSpPr>
                <p:spPr bwMode="auto">
                  <a:xfrm>
                    <a:off x="2687" y="3234"/>
                    <a:ext cx="0" cy="59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181" name="Line 1213"/>
                  <p:cNvSpPr>
                    <a:spLocks noChangeShapeType="1"/>
                  </p:cNvSpPr>
                  <p:nvPr/>
                </p:nvSpPr>
                <p:spPr bwMode="auto">
                  <a:xfrm>
                    <a:off x="2948" y="3232"/>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1182" name="Line 1214"/>
                <p:cNvSpPr>
                  <a:spLocks noChangeShapeType="1"/>
                </p:cNvSpPr>
                <p:nvPr/>
              </p:nvSpPr>
              <p:spPr bwMode="auto">
                <a:xfrm flipH="1" flipV="1">
                  <a:off x="2733" y="3287"/>
                  <a:ext cx="652" cy="6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183" name="Rectangle 1215"/>
                <p:cNvSpPr>
                  <a:spLocks noChangeArrowheads="1"/>
                </p:cNvSpPr>
                <p:nvPr/>
              </p:nvSpPr>
              <p:spPr bwMode="auto">
                <a:xfrm>
                  <a:off x="4576" y="3866"/>
                  <a:ext cx="326" cy="31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184" name="Line 1216"/>
                <p:cNvSpPr>
                  <a:spLocks noChangeShapeType="1"/>
                </p:cNvSpPr>
                <p:nvPr/>
              </p:nvSpPr>
              <p:spPr bwMode="auto">
                <a:xfrm>
                  <a:off x="4582" y="3872"/>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185" name="Line 1217"/>
                <p:cNvSpPr>
                  <a:spLocks noChangeShapeType="1"/>
                </p:cNvSpPr>
                <p:nvPr/>
              </p:nvSpPr>
              <p:spPr bwMode="auto">
                <a:xfrm flipH="1" flipV="1">
                  <a:off x="4382" y="3797"/>
                  <a:ext cx="244" cy="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186" name="Line 1218"/>
                <p:cNvSpPr>
                  <a:spLocks noChangeShapeType="1"/>
                </p:cNvSpPr>
                <p:nvPr/>
              </p:nvSpPr>
              <p:spPr bwMode="auto">
                <a:xfrm flipH="1">
                  <a:off x="3912" y="3797"/>
                  <a:ext cx="451" cy="24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grpSp>
          <p:nvGrpSpPr>
            <p:cNvPr id="147497" name="Group 1219"/>
            <p:cNvGrpSpPr>
              <a:grpSpLocks/>
            </p:cNvGrpSpPr>
            <p:nvPr/>
          </p:nvGrpSpPr>
          <p:grpSpPr bwMode="auto">
            <a:xfrm>
              <a:off x="7591425" y="976313"/>
              <a:ext cx="1420813" cy="1382712"/>
              <a:chOff x="1602" y="1656"/>
              <a:chExt cx="1405" cy="1321"/>
            </a:xfrm>
          </p:grpSpPr>
          <p:grpSp>
            <p:nvGrpSpPr>
              <p:cNvPr id="147701" name="Group 1220"/>
              <p:cNvGrpSpPr>
                <a:grpSpLocks/>
              </p:cNvGrpSpPr>
              <p:nvPr/>
            </p:nvGrpSpPr>
            <p:grpSpPr bwMode="auto">
              <a:xfrm>
                <a:off x="2224" y="2718"/>
                <a:ext cx="515" cy="259"/>
                <a:chOff x="2736" y="3156"/>
                <a:chExt cx="2128" cy="1027"/>
              </a:xfrm>
            </p:grpSpPr>
            <p:grpSp>
              <p:nvGrpSpPr>
                <p:cNvPr id="147831" name="Group 1221"/>
                <p:cNvGrpSpPr>
                  <a:grpSpLocks/>
                </p:cNvGrpSpPr>
                <p:nvPr/>
              </p:nvGrpSpPr>
              <p:grpSpPr bwMode="auto">
                <a:xfrm rot="3638600">
                  <a:off x="3409" y="3117"/>
                  <a:ext cx="940" cy="1018"/>
                  <a:chOff x="1086" y="3179"/>
                  <a:chExt cx="2222" cy="868"/>
                </a:xfrm>
              </p:grpSpPr>
              <p:grpSp>
                <p:nvGrpSpPr>
                  <p:cNvPr id="147837" name="Group 1222"/>
                  <p:cNvGrpSpPr>
                    <a:grpSpLocks/>
                  </p:cNvGrpSpPr>
                  <p:nvPr/>
                </p:nvGrpSpPr>
                <p:grpSpPr bwMode="auto">
                  <a:xfrm>
                    <a:off x="1086" y="3179"/>
                    <a:ext cx="374" cy="324"/>
                    <a:chOff x="2478" y="3355"/>
                    <a:chExt cx="814" cy="644"/>
                  </a:xfrm>
                </p:grpSpPr>
                <p:sp>
                  <p:nvSpPr>
                    <p:cNvPr id="341191" name="Oval 1223"/>
                    <p:cNvSpPr>
                      <a:spLocks noChangeArrowheads="1"/>
                    </p:cNvSpPr>
                    <p:nvPr/>
                  </p:nvSpPr>
                  <p:spPr bwMode="auto">
                    <a:xfrm>
                      <a:off x="2351" y="3369"/>
                      <a:ext cx="526"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192" name="Rectangle 1224"/>
                    <p:cNvSpPr>
                      <a:spLocks noChangeArrowheads="1"/>
                    </p:cNvSpPr>
                    <p:nvPr/>
                  </p:nvSpPr>
                  <p:spPr bwMode="auto">
                    <a:xfrm>
                      <a:off x="2168" y="3656"/>
                      <a:ext cx="743"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838" name="Group 1225"/>
                  <p:cNvGrpSpPr>
                    <a:grpSpLocks/>
                  </p:cNvGrpSpPr>
                  <p:nvPr/>
                </p:nvGrpSpPr>
                <p:grpSpPr bwMode="auto">
                  <a:xfrm rot="10800000">
                    <a:off x="1350" y="3699"/>
                    <a:ext cx="374" cy="340"/>
                    <a:chOff x="2478" y="3355"/>
                    <a:chExt cx="814" cy="644"/>
                  </a:xfrm>
                </p:grpSpPr>
                <p:sp>
                  <p:nvSpPr>
                    <p:cNvPr id="341194" name="Oval 1226"/>
                    <p:cNvSpPr>
                      <a:spLocks noChangeArrowheads="1"/>
                    </p:cNvSpPr>
                    <p:nvPr/>
                  </p:nvSpPr>
                  <p:spPr bwMode="auto">
                    <a:xfrm>
                      <a:off x="2984" y="3327"/>
                      <a:ext cx="495" cy="60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195" name="Rectangle 1227"/>
                    <p:cNvSpPr>
                      <a:spLocks noChangeArrowheads="1"/>
                    </p:cNvSpPr>
                    <p:nvPr/>
                  </p:nvSpPr>
                  <p:spPr bwMode="auto">
                    <a:xfrm>
                      <a:off x="2932" y="3631"/>
                      <a:ext cx="650" cy="419"/>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196" name="Line 1228"/>
                  <p:cNvSpPr>
                    <a:spLocks noChangeShapeType="1"/>
                  </p:cNvSpPr>
                  <p:nvPr/>
                </p:nvSpPr>
                <p:spPr bwMode="auto">
                  <a:xfrm>
                    <a:off x="1122" y="330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197" name="Line 1229"/>
                  <p:cNvSpPr>
                    <a:spLocks noChangeShapeType="1"/>
                  </p:cNvSpPr>
                  <p:nvPr/>
                </p:nvSpPr>
                <p:spPr bwMode="auto">
                  <a:xfrm>
                    <a:off x="1334" y="3298"/>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841" name="Group 1230"/>
                  <p:cNvGrpSpPr>
                    <a:grpSpLocks/>
                  </p:cNvGrpSpPr>
                  <p:nvPr/>
                </p:nvGrpSpPr>
                <p:grpSpPr bwMode="auto">
                  <a:xfrm>
                    <a:off x="1614" y="3179"/>
                    <a:ext cx="374" cy="324"/>
                    <a:chOff x="2478" y="3355"/>
                    <a:chExt cx="814" cy="644"/>
                  </a:xfrm>
                </p:grpSpPr>
                <p:sp>
                  <p:nvSpPr>
                    <p:cNvPr id="341199" name="Oval 1231"/>
                    <p:cNvSpPr>
                      <a:spLocks noChangeArrowheads="1"/>
                    </p:cNvSpPr>
                    <p:nvPr/>
                  </p:nvSpPr>
                  <p:spPr bwMode="auto">
                    <a:xfrm>
                      <a:off x="2244" y="3391"/>
                      <a:ext cx="681"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00" name="Rectangle 1232"/>
                    <p:cNvSpPr>
                      <a:spLocks noChangeArrowheads="1"/>
                    </p:cNvSpPr>
                    <p:nvPr/>
                  </p:nvSpPr>
                  <p:spPr bwMode="auto">
                    <a:xfrm>
                      <a:off x="2127" y="3662"/>
                      <a:ext cx="866" cy="39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842" name="Group 1233"/>
                  <p:cNvGrpSpPr>
                    <a:grpSpLocks/>
                  </p:cNvGrpSpPr>
                  <p:nvPr/>
                </p:nvGrpSpPr>
                <p:grpSpPr bwMode="auto">
                  <a:xfrm rot="10800000">
                    <a:off x="1878" y="3699"/>
                    <a:ext cx="374" cy="340"/>
                    <a:chOff x="2478" y="3355"/>
                    <a:chExt cx="814" cy="644"/>
                  </a:xfrm>
                </p:grpSpPr>
                <p:sp>
                  <p:nvSpPr>
                    <p:cNvPr id="341202" name="Oval 1234"/>
                    <p:cNvSpPr>
                      <a:spLocks noChangeArrowheads="1"/>
                    </p:cNvSpPr>
                    <p:nvPr/>
                  </p:nvSpPr>
                  <p:spPr bwMode="auto">
                    <a:xfrm>
                      <a:off x="3024" y="3401"/>
                      <a:ext cx="464" cy="59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03" name="Rectangle 1235"/>
                    <p:cNvSpPr>
                      <a:spLocks noChangeArrowheads="1"/>
                    </p:cNvSpPr>
                    <p:nvPr/>
                  </p:nvSpPr>
                  <p:spPr bwMode="auto">
                    <a:xfrm>
                      <a:off x="2763" y="3664"/>
                      <a:ext cx="743" cy="409"/>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204" name="Line 1236"/>
                  <p:cNvSpPr>
                    <a:spLocks noChangeShapeType="1"/>
                  </p:cNvSpPr>
                  <p:nvPr/>
                </p:nvSpPr>
                <p:spPr bwMode="auto">
                  <a:xfrm>
                    <a:off x="1632" y="330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205" name="Line 1237"/>
                  <p:cNvSpPr>
                    <a:spLocks noChangeShapeType="1"/>
                  </p:cNvSpPr>
                  <p:nvPr/>
                </p:nvSpPr>
                <p:spPr bwMode="auto">
                  <a:xfrm>
                    <a:off x="1917" y="3311"/>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845" name="Group 1238"/>
                  <p:cNvGrpSpPr>
                    <a:grpSpLocks/>
                  </p:cNvGrpSpPr>
                  <p:nvPr/>
                </p:nvGrpSpPr>
                <p:grpSpPr bwMode="auto">
                  <a:xfrm>
                    <a:off x="2142" y="3187"/>
                    <a:ext cx="374" cy="324"/>
                    <a:chOff x="2478" y="3355"/>
                    <a:chExt cx="814" cy="644"/>
                  </a:xfrm>
                </p:grpSpPr>
                <p:sp>
                  <p:nvSpPr>
                    <p:cNvPr id="341207" name="Oval 1239"/>
                    <p:cNvSpPr>
                      <a:spLocks noChangeArrowheads="1"/>
                    </p:cNvSpPr>
                    <p:nvPr/>
                  </p:nvSpPr>
                  <p:spPr bwMode="auto">
                    <a:xfrm>
                      <a:off x="2554" y="3306"/>
                      <a:ext cx="464" cy="6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08" name="Rectangle 1240"/>
                    <p:cNvSpPr>
                      <a:spLocks noChangeArrowheads="1"/>
                    </p:cNvSpPr>
                    <p:nvPr/>
                  </p:nvSpPr>
                  <p:spPr bwMode="auto">
                    <a:xfrm>
                      <a:off x="2447" y="3617"/>
                      <a:ext cx="804"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846" name="Group 1241"/>
                  <p:cNvGrpSpPr>
                    <a:grpSpLocks/>
                  </p:cNvGrpSpPr>
                  <p:nvPr/>
                </p:nvGrpSpPr>
                <p:grpSpPr bwMode="auto">
                  <a:xfrm rot="10800000">
                    <a:off x="2406" y="3707"/>
                    <a:ext cx="374" cy="340"/>
                    <a:chOff x="2478" y="3355"/>
                    <a:chExt cx="814" cy="644"/>
                  </a:xfrm>
                </p:grpSpPr>
                <p:sp>
                  <p:nvSpPr>
                    <p:cNvPr id="341210" name="Oval 1242"/>
                    <p:cNvSpPr>
                      <a:spLocks noChangeArrowheads="1"/>
                    </p:cNvSpPr>
                    <p:nvPr/>
                  </p:nvSpPr>
                  <p:spPr bwMode="auto">
                    <a:xfrm>
                      <a:off x="2690" y="3308"/>
                      <a:ext cx="681" cy="56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11" name="Rectangle 1243"/>
                    <p:cNvSpPr>
                      <a:spLocks noChangeArrowheads="1"/>
                    </p:cNvSpPr>
                    <p:nvPr/>
                  </p:nvSpPr>
                  <p:spPr bwMode="auto">
                    <a:xfrm>
                      <a:off x="2718" y="3571"/>
                      <a:ext cx="897" cy="36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212" name="Line 1244"/>
                  <p:cNvSpPr>
                    <a:spLocks noChangeShapeType="1"/>
                  </p:cNvSpPr>
                  <p:nvPr/>
                </p:nvSpPr>
                <p:spPr bwMode="auto">
                  <a:xfrm>
                    <a:off x="2185" y="3307"/>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213" name="Line 1245"/>
                  <p:cNvSpPr>
                    <a:spLocks noChangeShapeType="1"/>
                  </p:cNvSpPr>
                  <p:nvPr/>
                </p:nvSpPr>
                <p:spPr bwMode="auto">
                  <a:xfrm>
                    <a:off x="2457" y="3322"/>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849" name="Group 1246"/>
                  <p:cNvGrpSpPr>
                    <a:grpSpLocks/>
                  </p:cNvGrpSpPr>
                  <p:nvPr/>
                </p:nvGrpSpPr>
                <p:grpSpPr bwMode="auto">
                  <a:xfrm>
                    <a:off x="2670" y="3187"/>
                    <a:ext cx="374" cy="324"/>
                    <a:chOff x="2478" y="3355"/>
                    <a:chExt cx="814" cy="644"/>
                  </a:xfrm>
                </p:grpSpPr>
                <p:sp>
                  <p:nvSpPr>
                    <p:cNvPr id="341215" name="Oval 1247"/>
                    <p:cNvSpPr>
                      <a:spLocks noChangeArrowheads="1"/>
                    </p:cNvSpPr>
                    <p:nvPr/>
                  </p:nvSpPr>
                  <p:spPr bwMode="auto">
                    <a:xfrm>
                      <a:off x="2416" y="3328"/>
                      <a:ext cx="557" cy="60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16" name="Rectangle 1248"/>
                    <p:cNvSpPr>
                      <a:spLocks noChangeArrowheads="1"/>
                    </p:cNvSpPr>
                    <p:nvPr/>
                  </p:nvSpPr>
                  <p:spPr bwMode="auto">
                    <a:xfrm>
                      <a:off x="2344" y="3592"/>
                      <a:ext cx="712"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850" name="Group 1249"/>
                  <p:cNvGrpSpPr>
                    <a:grpSpLocks/>
                  </p:cNvGrpSpPr>
                  <p:nvPr/>
                </p:nvGrpSpPr>
                <p:grpSpPr bwMode="auto">
                  <a:xfrm rot="10800000">
                    <a:off x="2934" y="3707"/>
                    <a:ext cx="374" cy="340"/>
                    <a:chOff x="2478" y="3355"/>
                    <a:chExt cx="814" cy="644"/>
                  </a:xfrm>
                </p:grpSpPr>
                <p:sp>
                  <p:nvSpPr>
                    <p:cNvPr id="341218" name="Oval 1250"/>
                    <p:cNvSpPr>
                      <a:spLocks noChangeArrowheads="1"/>
                    </p:cNvSpPr>
                    <p:nvPr/>
                  </p:nvSpPr>
                  <p:spPr bwMode="auto">
                    <a:xfrm>
                      <a:off x="2776" y="3353"/>
                      <a:ext cx="526" cy="54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19" name="Rectangle 1251"/>
                    <p:cNvSpPr>
                      <a:spLocks noChangeArrowheads="1"/>
                    </p:cNvSpPr>
                    <p:nvPr/>
                  </p:nvSpPr>
                  <p:spPr bwMode="auto">
                    <a:xfrm>
                      <a:off x="2480" y="3564"/>
                      <a:ext cx="804" cy="37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220" name="Line 1252"/>
                  <p:cNvSpPr>
                    <a:spLocks noChangeShapeType="1"/>
                  </p:cNvSpPr>
                  <p:nvPr/>
                </p:nvSpPr>
                <p:spPr bwMode="auto">
                  <a:xfrm>
                    <a:off x="2693" y="331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221" name="Line 1253"/>
                  <p:cNvSpPr>
                    <a:spLocks noChangeShapeType="1"/>
                  </p:cNvSpPr>
                  <p:nvPr/>
                </p:nvSpPr>
                <p:spPr bwMode="auto">
                  <a:xfrm>
                    <a:off x="2979" y="3322"/>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1222" name="Line 1254"/>
                <p:cNvSpPr>
                  <a:spLocks noChangeShapeType="1"/>
                </p:cNvSpPr>
                <p:nvPr/>
              </p:nvSpPr>
              <p:spPr bwMode="auto">
                <a:xfrm flipH="1" flipV="1">
                  <a:off x="2735" y="3323"/>
                  <a:ext cx="649" cy="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223" name="Rectangle 1255"/>
                <p:cNvSpPr>
                  <a:spLocks noChangeArrowheads="1"/>
                </p:cNvSpPr>
                <p:nvPr/>
              </p:nvSpPr>
              <p:spPr bwMode="auto">
                <a:xfrm>
                  <a:off x="4538" y="3864"/>
                  <a:ext cx="324" cy="31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24" name="Line 1256"/>
                <p:cNvSpPr>
                  <a:spLocks noChangeShapeType="1"/>
                </p:cNvSpPr>
                <p:nvPr/>
              </p:nvSpPr>
              <p:spPr bwMode="auto">
                <a:xfrm>
                  <a:off x="4544" y="387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225" name="Line 1257"/>
                <p:cNvSpPr>
                  <a:spLocks noChangeShapeType="1"/>
                </p:cNvSpPr>
                <p:nvPr/>
              </p:nvSpPr>
              <p:spPr bwMode="auto">
                <a:xfrm flipH="1" flipV="1">
                  <a:off x="4304" y="3798"/>
                  <a:ext cx="246" cy="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226" name="Line 1258"/>
                <p:cNvSpPr>
                  <a:spLocks noChangeShapeType="1"/>
                </p:cNvSpPr>
                <p:nvPr/>
              </p:nvSpPr>
              <p:spPr bwMode="auto">
                <a:xfrm flipH="1">
                  <a:off x="3876" y="3792"/>
                  <a:ext cx="448" cy="24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7702" name="Group 1259"/>
              <p:cNvGrpSpPr>
                <a:grpSpLocks/>
              </p:cNvGrpSpPr>
              <p:nvPr/>
            </p:nvGrpSpPr>
            <p:grpSpPr bwMode="auto">
              <a:xfrm>
                <a:off x="2123" y="2510"/>
                <a:ext cx="136" cy="150"/>
                <a:chOff x="2516" y="2705"/>
                <a:chExt cx="296" cy="326"/>
              </a:xfrm>
            </p:grpSpPr>
            <p:sp>
              <p:nvSpPr>
                <p:cNvPr id="341228" name="Rectangle 1260"/>
                <p:cNvSpPr>
                  <a:spLocks noChangeArrowheads="1"/>
                </p:cNvSpPr>
                <p:nvPr/>
              </p:nvSpPr>
              <p:spPr bwMode="auto">
                <a:xfrm>
                  <a:off x="2516" y="2705"/>
                  <a:ext cx="222" cy="20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29" name="Line 1261"/>
                <p:cNvSpPr>
                  <a:spLocks noChangeShapeType="1"/>
                </p:cNvSpPr>
                <p:nvPr/>
              </p:nvSpPr>
              <p:spPr bwMode="auto">
                <a:xfrm>
                  <a:off x="2639" y="2902"/>
                  <a:ext cx="174"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7703" name="Group 1262"/>
              <p:cNvGrpSpPr>
                <a:grpSpLocks/>
              </p:cNvGrpSpPr>
              <p:nvPr/>
            </p:nvGrpSpPr>
            <p:grpSpPr bwMode="auto">
              <a:xfrm rot="-5400000">
                <a:off x="2510" y="2357"/>
                <a:ext cx="137" cy="151"/>
                <a:chOff x="2516" y="2705"/>
                <a:chExt cx="296" cy="326"/>
              </a:xfrm>
            </p:grpSpPr>
            <p:sp>
              <p:nvSpPr>
                <p:cNvPr id="341231" name="Rectangle 1263"/>
                <p:cNvSpPr>
                  <a:spLocks noChangeArrowheads="1"/>
                </p:cNvSpPr>
                <p:nvPr/>
              </p:nvSpPr>
              <p:spPr bwMode="auto">
                <a:xfrm>
                  <a:off x="2536" y="2685"/>
                  <a:ext cx="220" cy="20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32" name="Line 1264"/>
                <p:cNvSpPr>
                  <a:spLocks noChangeShapeType="1"/>
                </p:cNvSpPr>
                <p:nvPr/>
              </p:nvSpPr>
              <p:spPr bwMode="auto">
                <a:xfrm>
                  <a:off x="2677" y="2902"/>
                  <a:ext cx="174"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7704" name="Group 1265"/>
              <p:cNvGrpSpPr>
                <a:grpSpLocks/>
              </p:cNvGrpSpPr>
              <p:nvPr/>
            </p:nvGrpSpPr>
            <p:grpSpPr bwMode="auto">
              <a:xfrm rot="5400000">
                <a:off x="1941" y="2161"/>
                <a:ext cx="137" cy="150"/>
                <a:chOff x="2516" y="2705"/>
                <a:chExt cx="296" cy="326"/>
              </a:xfrm>
            </p:grpSpPr>
            <p:sp>
              <p:nvSpPr>
                <p:cNvPr id="341234" name="Rectangle 1266"/>
                <p:cNvSpPr>
                  <a:spLocks noChangeArrowheads="1"/>
                </p:cNvSpPr>
                <p:nvPr/>
              </p:nvSpPr>
              <p:spPr bwMode="auto">
                <a:xfrm>
                  <a:off x="2495" y="2716"/>
                  <a:ext cx="220" cy="2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35" name="Line 1267"/>
                <p:cNvSpPr>
                  <a:spLocks noChangeShapeType="1"/>
                </p:cNvSpPr>
                <p:nvPr/>
              </p:nvSpPr>
              <p:spPr bwMode="auto">
                <a:xfrm>
                  <a:off x="2617" y="2921"/>
                  <a:ext cx="161" cy="13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7705" name="Group 1268"/>
              <p:cNvGrpSpPr>
                <a:grpSpLocks/>
              </p:cNvGrpSpPr>
              <p:nvPr/>
            </p:nvGrpSpPr>
            <p:grpSpPr bwMode="auto">
              <a:xfrm rot="10800000">
                <a:off x="2333" y="2005"/>
                <a:ext cx="136" cy="150"/>
                <a:chOff x="2516" y="2705"/>
                <a:chExt cx="296" cy="326"/>
              </a:xfrm>
            </p:grpSpPr>
            <p:sp>
              <p:nvSpPr>
                <p:cNvPr id="341237" name="Rectangle 1269"/>
                <p:cNvSpPr>
                  <a:spLocks noChangeArrowheads="1"/>
                </p:cNvSpPr>
                <p:nvPr/>
              </p:nvSpPr>
              <p:spPr bwMode="auto">
                <a:xfrm>
                  <a:off x="2537" y="2725"/>
                  <a:ext cx="219" cy="20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38" name="Line 1270"/>
                <p:cNvSpPr>
                  <a:spLocks noChangeShapeType="1"/>
                </p:cNvSpPr>
                <p:nvPr/>
              </p:nvSpPr>
              <p:spPr bwMode="auto">
                <a:xfrm>
                  <a:off x="2660" y="2923"/>
                  <a:ext cx="171"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7706" name="Group 1271"/>
              <p:cNvGrpSpPr>
                <a:grpSpLocks/>
              </p:cNvGrpSpPr>
              <p:nvPr/>
            </p:nvGrpSpPr>
            <p:grpSpPr bwMode="auto">
              <a:xfrm rot="5400000">
                <a:off x="1474" y="2352"/>
                <a:ext cx="515" cy="259"/>
                <a:chOff x="2736" y="3156"/>
                <a:chExt cx="2128" cy="1027"/>
              </a:xfrm>
            </p:grpSpPr>
            <p:grpSp>
              <p:nvGrpSpPr>
                <p:cNvPr id="147785" name="Group 1272"/>
                <p:cNvGrpSpPr>
                  <a:grpSpLocks/>
                </p:cNvGrpSpPr>
                <p:nvPr/>
              </p:nvGrpSpPr>
              <p:grpSpPr bwMode="auto">
                <a:xfrm rot="3638600">
                  <a:off x="3409" y="3117"/>
                  <a:ext cx="940" cy="1018"/>
                  <a:chOff x="1086" y="3179"/>
                  <a:chExt cx="2222" cy="868"/>
                </a:xfrm>
              </p:grpSpPr>
              <p:grpSp>
                <p:nvGrpSpPr>
                  <p:cNvPr id="147791" name="Group 1273"/>
                  <p:cNvGrpSpPr>
                    <a:grpSpLocks/>
                  </p:cNvGrpSpPr>
                  <p:nvPr/>
                </p:nvGrpSpPr>
                <p:grpSpPr bwMode="auto">
                  <a:xfrm>
                    <a:off x="1086" y="3179"/>
                    <a:ext cx="374" cy="324"/>
                    <a:chOff x="2478" y="3355"/>
                    <a:chExt cx="814" cy="644"/>
                  </a:xfrm>
                </p:grpSpPr>
                <p:sp>
                  <p:nvSpPr>
                    <p:cNvPr id="341242" name="Oval 1274"/>
                    <p:cNvSpPr>
                      <a:spLocks noChangeArrowheads="1"/>
                    </p:cNvSpPr>
                    <p:nvPr/>
                  </p:nvSpPr>
                  <p:spPr bwMode="auto">
                    <a:xfrm>
                      <a:off x="2711" y="3577"/>
                      <a:ext cx="480" cy="542"/>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43" name="Rectangle 1275"/>
                    <p:cNvSpPr>
                      <a:spLocks noChangeArrowheads="1"/>
                    </p:cNvSpPr>
                    <p:nvPr/>
                  </p:nvSpPr>
                  <p:spPr bwMode="auto">
                    <a:xfrm>
                      <a:off x="2529" y="3844"/>
                      <a:ext cx="705" cy="37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792" name="Group 1276"/>
                  <p:cNvGrpSpPr>
                    <a:grpSpLocks/>
                  </p:cNvGrpSpPr>
                  <p:nvPr/>
                </p:nvGrpSpPr>
                <p:grpSpPr bwMode="auto">
                  <a:xfrm rot="10800000">
                    <a:off x="1350" y="3699"/>
                    <a:ext cx="374" cy="340"/>
                    <a:chOff x="2478" y="3355"/>
                    <a:chExt cx="814" cy="644"/>
                  </a:xfrm>
                </p:grpSpPr>
                <p:sp>
                  <p:nvSpPr>
                    <p:cNvPr id="341245" name="Oval 1277"/>
                    <p:cNvSpPr>
                      <a:spLocks noChangeArrowheads="1"/>
                    </p:cNvSpPr>
                    <p:nvPr/>
                  </p:nvSpPr>
                  <p:spPr bwMode="auto">
                    <a:xfrm>
                      <a:off x="2454" y="3211"/>
                      <a:ext cx="512"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46" name="Rectangle 1278"/>
                    <p:cNvSpPr>
                      <a:spLocks noChangeArrowheads="1"/>
                    </p:cNvSpPr>
                    <p:nvPr/>
                  </p:nvSpPr>
                  <p:spPr bwMode="auto">
                    <a:xfrm>
                      <a:off x="2322" y="3475"/>
                      <a:ext cx="769" cy="39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247" name="Line 1279"/>
                  <p:cNvSpPr>
                    <a:spLocks noChangeShapeType="1"/>
                  </p:cNvSpPr>
                  <p:nvPr/>
                </p:nvSpPr>
                <p:spPr bwMode="auto">
                  <a:xfrm>
                    <a:off x="1077" y="3401"/>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248" name="Line 1280"/>
                  <p:cNvSpPr>
                    <a:spLocks noChangeShapeType="1"/>
                  </p:cNvSpPr>
                  <p:nvPr/>
                </p:nvSpPr>
                <p:spPr bwMode="auto">
                  <a:xfrm>
                    <a:off x="1360" y="3390"/>
                    <a:ext cx="0" cy="55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795" name="Group 1281"/>
                  <p:cNvGrpSpPr>
                    <a:grpSpLocks/>
                  </p:cNvGrpSpPr>
                  <p:nvPr/>
                </p:nvGrpSpPr>
                <p:grpSpPr bwMode="auto">
                  <a:xfrm>
                    <a:off x="1614" y="3179"/>
                    <a:ext cx="374" cy="324"/>
                    <a:chOff x="2478" y="3355"/>
                    <a:chExt cx="814" cy="644"/>
                  </a:xfrm>
                </p:grpSpPr>
                <p:sp>
                  <p:nvSpPr>
                    <p:cNvPr id="341250" name="Oval 1282"/>
                    <p:cNvSpPr>
                      <a:spLocks noChangeArrowheads="1"/>
                    </p:cNvSpPr>
                    <p:nvPr/>
                  </p:nvSpPr>
                  <p:spPr bwMode="auto">
                    <a:xfrm>
                      <a:off x="2693" y="3543"/>
                      <a:ext cx="480" cy="531"/>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51" name="Rectangle 1283"/>
                    <p:cNvSpPr>
                      <a:spLocks noChangeArrowheads="1"/>
                    </p:cNvSpPr>
                    <p:nvPr/>
                  </p:nvSpPr>
                  <p:spPr bwMode="auto">
                    <a:xfrm>
                      <a:off x="2565" y="3794"/>
                      <a:ext cx="673" cy="37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796" name="Group 1284"/>
                  <p:cNvGrpSpPr>
                    <a:grpSpLocks/>
                  </p:cNvGrpSpPr>
                  <p:nvPr/>
                </p:nvGrpSpPr>
                <p:grpSpPr bwMode="auto">
                  <a:xfrm rot="10800000">
                    <a:off x="1878" y="3699"/>
                    <a:ext cx="374" cy="340"/>
                    <a:chOff x="2478" y="3355"/>
                    <a:chExt cx="814" cy="644"/>
                  </a:xfrm>
                </p:grpSpPr>
                <p:sp>
                  <p:nvSpPr>
                    <p:cNvPr id="341253" name="Oval 1285"/>
                    <p:cNvSpPr>
                      <a:spLocks noChangeArrowheads="1"/>
                    </p:cNvSpPr>
                    <p:nvPr/>
                  </p:nvSpPr>
                  <p:spPr bwMode="auto">
                    <a:xfrm>
                      <a:off x="2612" y="3184"/>
                      <a:ext cx="480" cy="59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54" name="Rectangle 1286"/>
                    <p:cNvSpPr>
                      <a:spLocks noChangeArrowheads="1"/>
                    </p:cNvSpPr>
                    <p:nvPr/>
                  </p:nvSpPr>
                  <p:spPr bwMode="auto">
                    <a:xfrm>
                      <a:off x="2468" y="3452"/>
                      <a:ext cx="673" cy="40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255" name="Line 1287"/>
                  <p:cNvSpPr>
                    <a:spLocks noChangeShapeType="1"/>
                  </p:cNvSpPr>
                  <p:nvPr/>
                </p:nvSpPr>
                <p:spPr bwMode="auto">
                  <a:xfrm>
                    <a:off x="1610" y="3406"/>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256" name="Line 1288"/>
                  <p:cNvSpPr>
                    <a:spLocks noChangeShapeType="1"/>
                  </p:cNvSpPr>
                  <p:nvPr/>
                </p:nvSpPr>
                <p:spPr bwMode="auto">
                  <a:xfrm>
                    <a:off x="1873" y="3411"/>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799" name="Group 1289"/>
                  <p:cNvGrpSpPr>
                    <a:grpSpLocks/>
                  </p:cNvGrpSpPr>
                  <p:nvPr/>
                </p:nvGrpSpPr>
                <p:grpSpPr bwMode="auto">
                  <a:xfrm>
                    <a:off x="2142" y="3187"/>
                    <a:ext cx="374" cy="324"/>
                    <a:chOff x="2478" y="3355"/>
                    <a:chExt cx="814" cy="644"/>
                  </a:xfrm>
                </p:grpSpPr>
                <p:sp>
                  <p:nvSpPr>
                    <p:cNvPr id="341258" name="Oval 1290"/>
                    <p:cNvSpPr>
                      <a:spLocks noChangeArrowheads="1"/>
                    </p:cNvSpPr>
                    <p:nvPr/>
                  </p:nvSpPr>
                  <p:spPr bwMode="auto">
                    <a:xfrm>
                      <a:off x="2602" y="3501"/>
                      <a:ext cx="512" cy="59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59" name="Rectangle 1291"/>
                    <p:cNvSpPr>
                      <a:spLocks noChangeArrowheads="1"/>
                    </p:cNvSpPr>
                    <p:nvPr/>
                  </p:nvSpPr>
                  <p:spPr bwMode="auto">
                    <a:xfrm>
                      <a:off x="2563" y="3762"/>
                      <a:ext cx="673" cy="393"/>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800" name="Group 1292"/>
                  <p:cNvGrpSpPr>
                    <a:grpSpLocks/>
                  </p:cNvGrpSpPr>
                  <p:nvPr/>
                </p:nvGrpSpPr>
                <p:grpSpPr bwMode="auto">
                  <a:xfrm rot="10800000">
                    <a:off x="2406" y="3707"/>
                    <a:ext cx="374" cy="340"/>
                    <a:chOff x="2478" y="3355"/>
                    <a:chExt cx="814" cy="644"/>
                  </a:xfrm>
                </p:grpSpPr>
                <p:sp>
                  <p:nvSpPr>
                    <p:cNvPr id="341261" name="Oval 1293"/>
                    <p:cNvSpPr>
                      <a:spLocks noChangeArrowheads="1"/>
                    </p:cNvSpPr>
                    <p:nvPr/>
                  </p:nvSpPr>
                  <p:spPr bwMode="auto">
                    <a:xfrm>
                      <a:off x="2404" y="3112"/>
                      <a:ext cx="544" cy="56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62" name="Rectangle 1294"/>
                    <p:cNvSpPr>
                      <a:spLocks noChangeArrowheads="1"/>
                    </p:cNvSpPr>
                    <p:nvPr/>
                  </p:nvSpPr>
                  <p:spPr bwMode="auto">
                    <a:xfrm>
                      <a:off x="2322" y="3393"/>
                      <a:ext cx="769" cy="36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263" name="Line 1295"/>
                  <p:cNvSpPr>
                    <a:spLocks noChangeShapeType="1"/>
                  </p:cNvSpPr>
                  <p:nvPr/>
                </p:nvSpPr>
                <p:spPr bwMode="auto">
                  <a:xfrm>
                    <a:off x="2131" y="3408"/>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264" name="Line 1296"/>
                  <p:cNvSpPr>
                    <a:spLocks noChangeShapeType="1"/>
                  </p:cNvSpPr>
                  <p:nvPr/>
                </p:nvSpPr>
                <p:spPr bwMode="auto">
                  <a:xfrm>
                    <a:off x="2412" y="3404"/>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803" name="Group 1297"/>
                  <p:cNvGrpSpPr>
                    <a:grpSpLocks/>
                  </p:cNvGrpSpPr>
                  <p:nvPr/>
                </p:nvGrpSpPr>
                <p:grpSpPr bwMode="auto">
                  <a:xfrm>
                    <a:off x="2670" y="3187"/>
                    <a:ext cx="374" cy="324"/>
                    <a:chOff x="2478" y="3355"/>
                    <a:chExt cx="814" cy="644"/>
                  </a:xfrm>
                </p:grpSpPr>
                <p:sp>
                  <p:nvSpPr>
                    <p:cNvPr id="341266" name="Oval 1298"/>
                    <p:cNvSpPr>
                      <a:spLocks noChangeArrowheads="1"/>
                    </p:cNvSpPr>
                    <p:nvPr/>
                  </p:nvSpPr>
                  <p:spPr bwMode="auto">
                    <a:xfrm>
                      <a:off x="2766" y="3599"/>
                      <a:ext cx="512" cy="58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67" name="Rectangle 1299"/>
                    <p:cNvSpPr>
                      <a:spLocks noChangeArrowheads="1"/>
                    </p:cNvSpPr>
                    <p:nvPr/>
                  </p:nvSpPr>
                  <p:spPr bwMode="auto">
                    <a:xfrm>
                      <a:off x="2607" y="3820"/>
                      <a:ext cx="737" cy="393"/>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804" name="Group 1300"/>
                  <p:cNvGrpSpPr>
                    <a:grpSpLocks/>
                  </p:cNvGrpSpPr>
                  <p:nvPr/>
                </p:nvGrpSpPr>
                <p:grpSpPr bwMode="auto">
                  <a:xfrm rot="10800000">
                    <a:off x="2934" y="3707"/>
                    <a:ext cx="374" cy="340"/>
                    <a:chOff x="2478" y="3355"/>
                    <a:chExt cx="814" cy="644"/>
                  </a:xfrm>
                </p:grpSpPr>
                <p:sp>
                  <p:nvSpPr>
                    <p:cNvPr id="341269" name="Oval 1301"/>
                    <p:cNvSpPr>
                      <a:spLocks noChangeArrowheads="1"/>
                    </p:cNvSpPr>
                    <p:nvPr/>
                  </p:nvSpPr>
                  <p:spPr bwMode="auto">
                    <a:xfrm>
                      <a:off x="2424" y="3172"/>
                      <a:ext cx="512" cy="5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70" name="Rectangle 1302"/>
                    <p:cNvSpPr>
                      <a:spLocks noChangeArrowheads="1"/>
                    </p:cNvSpPr>
                    <p:nvPr/>
                  </p:nvSpPr>
                  <p:spPr bwMode="auto">
                    <a:xfrm>
                      <a:off x="2276" y="3435"/>
                      <a:ext cx="769" cy="34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271" name="Line 1303"/>
                  <p:cNvSpPr>
                    <a:spLocks noChangeShapeType="1"/>
                  </p:cNvSpPr>
                  <p:nvPr/>
                </p:nvSpPr>
                <p:spPr bwMode="auto">
                  <a:xfrm>
                    <a:off x="2703" y="3390"/>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272" name="Line 1304"/>
                  <p:cNvSpPr>
                    <a:spLocks noChangeShapeType="1"/>
                  </p:cNvSpPr>
                  <p:nvPr/>
                </p:nvSpPr>
                <p:spPr bwMode="auto">
                  <a:xfrm>
                    <a:off x="2928" y="3386"/>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1273" name="Line 1305"/>
                <p:cNvSpPr>
                  <a:spLocks noChangeShapeType="1"/>
                </p:cNvSpPr>
                <p:nvPr/>
              </p:nvSpPr>
              <p:spPr bwMode="auto">
                <a:xfrm flipH="1" flipV="1">
                  <a:off x="2733" y="3324"/>
                  <a:ext cx="620" cy="6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274" name="Rectangle 1306"/>
                <p:cNvSpPr>
                  <a:spLocks noChangeArrowheads="1"/>
                </p:cNvSpPr>
                <p:nvPr/>
              </p:nvSpPr>
              <p:spPr bwMode="auto">
                <a:xfrm>
                  <a:off x="4500" y="3903"/>
                  <a:ext cx="326" cy="31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75" name="Line 1307"/>
                <p:cNvSpPr>
                  <a:spLocks noChangeShapeType="1"/>
                </p:cNvSpPr>
                <p:nvPr/>
              </p:nvSpPr>
              <p:spPr bwMode="auto">
                <a:xfrm>
                  <a:off x="4513" y="3872"/>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276" name="Line 1308"/>
                <p:cNvSpPr>
                  <a:spLocks noChangeShapeType="1"/>
                </p:cNvSpPr>
                <p:nvPr/>
              </p:nvSpPr>
              <p:spPr bwMode="auto">
                <a:xfrm flipH="1" flipV="1">
                  <a:off x="4268" y="3797"/>
                  <a:ext cx="244" cy="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277" name="Line 1309"/>
                <p:cNvSpPr>
                  <a:spLocks noChangeShapeType="1"/>
                </p:cNvSpPr>
                <p:nvPr/>
              </p:nvSpPr>
              <p:spPr bwMode="auto">
                <a:xfrm flipH="1">
                  <a:off x="3842" y="3834"/>
                  <a:ext cx="445" cy="24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7707" name="Group 1310"/>
              <p:cNvGrpSpPr>
                <a:grpSpLocks/>
              </p:cNvGrpSpPr>
              <p:nvPr/>
            </p:nvGrpSpPr>
            <p:grpSpPr bwMode="auto">
              <a:xfrm rot="10800000">
                <a:off x="1864" y="1656"/>
                <a:ext cx="515" cy="259"/>
                <a:chOff x="2736" y="3156"/>
                <a:chExt cx="2128" cy="1027"/>
              </a:xfrm>
            </p:grpSpPr>
            <p:grpSp>
              <p:nvGrpSpPr>
                <p:cNvPr id="147747" name="Group 1311"/>
                <p:cNvGrpSpPr>
                  <a:grpSpLocks/>
                </p:cNvGrpSpPr>
                <p:nvPr/>
              </p:nvGrpSpPr>
              <p:grpSpPr bwMode="auto">
                <a:xfrm rot="3638600">
                  <a:off x="3409" y="3117"/>
                  <a:ext cx="940" cy="1018"/>
                  <a:chOff x="1086" y="3179"/>
                  <a:chExt cx="2222" cy="868"/>
                </a:xfrm>
              </p:grpSpPr>
              <p:grpSp>
                <p:nvGrpSpPr>
                  <p:cNvPr id="147753" name="Group 1312"/>
                  <p:cNvGrpSpPr>
                    <a:grpSpLocks/>
                  </p:cNvGrpSpPr>
                  <p:nvPr/>
                </p:nvGrpSpPr>
                <p:grpSpPr bwMode="auto">
                  <a:xfrm>
                    <a:off x="1086" y="3179"/>
                    <a:ext cx="374" cy="324"/>
                    <a:chOff x="2478" y="3355"/>
                    <a:chExt cx="814" cy="644"/>
                  </a:xfrm>
                </p:grpSpPr>
                <p:sp>
                  <p:nvSpPr>
                    <p:cNvPr id="341281" name="Oval 1313"/>
                    <p:cNvSpPr>
                      <a:spLocks noChangeArrowheads="1"/>
                    </p:cNvSpPr>
                    <p:nvPr/>
                  </p:nvSpPr>
                  <p:spPr bwMode="auto">
                    <a:xfrm>
                      <a:off x="2970" y="3204"/>
                      <a:ext cx="557"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82" name="Rectangle 1314"/>
                    <p:cNvSpPr>
                      <a:spLocks noChangeArrowheads="1"/>
                    </p:cNvSpPr>
                    <p:nvPr/>
                  </p:nvSpPr>
                  <p:spPr bwMode="auto">
                    <a:xfrm>
                      <a:off x="2879" y="3483"/>
                      <a:ext cx="773" cy="39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754" name="Group 1315"/>
                  <p:cNvGrpSpPr>
                    <a:grpSpLocks/>
                  </p:cNvGrpSpPr>
                  <p:nvPr/>
                </p:nvGrpSpPr>
                <p:grpSpPr bwMode="auto">
                  <a:xfrm rot="10800000">
                    <a:off x="1350" y="3699"/>
                    <a:ext cx="374" cy="340"/>
                    <a:chOff x="2478" y="3355"/>
                    <a:chExt cx="814" cy="644"/>
                  </a:xfrm>
                </p:grpSpPr>
                <p:sp>
                  <p:nvSpPr>
                    <p:cNvPr id="341284" name="Oval 1316"/>
                    <p:cNvSpPr>
                      <a:spLocks noChangeArrowheads="1"/>
                    </p:cNvSpPr>
                    <p:nvPr/>
                  </p:nvSpPr>
                  <p:spPr bwMode="auto">
                    <a:xfrm>
                      <a:off x="2278" y="3477"/>
                      <a:ext cx="557" cy="60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85" name="Rectangle 1317"/>
                    <p:cNvSpPr>
                      <a:spLocks noChangeArrowheads="1"/>
                    </p:cNvSpPr>
                    <p:nvPr/>
                  </p:nvSpPr>
                  <p:spPr bwMode="auto">
                    <a:xfrm>
                      <a:off x="2113" y="3739"/>
                      <a:ext cx="774" cy="38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286" name="Line 1318"/>
                  <p:cNvSpPr>
                    <a:spLocks noChangeShapeType="1"/>
                  </p:cNvSpPr>
                  <p:nvPr/>
                </p:nvSpPr>
                <p:spPr bwMode="auto">
                  <a:xfrm>
                    <a:off x="1232" y="3255"/>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287" name="Line 1319"/>
                  <p:cNvSpPr>
                    <a:spLocks noChangeShapeType="1"/>
                  </p:cNvSpPr>
                  <p:nvPr/>
                </p:nvSpPr>
                <p:spPr bwMode="auto">
                  <a:xfrm>
                    <a:off x="1487" y="3248"/>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757" name="Group 1320"/>
                  <p:cNvGrpSpPr>
                    <a:grpSpLocks/>
                  </p:cNvGrpSpPr>
                  <p:nvPr/>
                </p:nvGrpSpPr>
                <p:grpSpPr bwMode="auto">
                  <a:xfrm>
                    <a:off x="1614" y="3179"/>
                    <a:ext cx="374" cy="324"/>
                    <a:chOff x="2478" y="3355"/>
                    <a:chExt cx="814" cy="644"/>
                  </a:xfrm>
                </p:grpSpPr>
                <p:sp>
                  <p:nvSpPr>
                    <p:cNvPr id="341289" name="Oval 1321"/>
                    <p:cNvSpPr>
                      <a:spLocks noChangeArrowheads="1"/>
                    </p:cNvSpPr>
                    <p:nvPr/>
                  </p:nvSpPr>
                  <p:spPr bwMode="auto">
                    <a:xfrm>
                      <a:off x="3140" y="3269"/>
                      <a:ext cx="588"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90" name="Rectangle 1322"/>
                    <p:cNvSpPr>
                      <a:spLocks noChangeArrowheads="1"/>
                    </p:cNvSpPr>
                    <p:nvPr/>
                  </p:nvSpPr>
                  <p:spPr bwMode="auto">
                    <a:xfrm>
                      <a:off x="2981" y="3536"/>
                      <a:ext cx="959"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758" name="Group 1323"/>
                  <p:cNvGrpSpPr>
                    <a:grpSpLocks/>
                  </p:cNvGrpSpPr>
                  <p:nvPr/>
                </p:nvGrpSpPr>
                <p:grpSpPr bwMode="auto">
                  <a:xfrm rot="10800000">
                    <a:off x="1878" y="3699"/>
                    <a:ext cx="374" cy="340"/>
                    <a:chOff x="2478" y="3355"/>
                    <a:chExt cx="814" cy="644"/>
                  </a:xfrm>
                </p:grpSpPr>
                <p:sp>
                  <p:nvSpPr>
                    <p:cNvPr id="341292" name="Oval 1324"/>
                    <p:cNvSpPr>
                      <a:spLocks noChangeArrowheads="1"/>
                    </p:cNvSpPr>
                    <p:nvPr/>
                  </p:nvSpPr>
                  <p:spPr bwMode="auto">
                    <a:xfrm>
                      <a:off x="2237" y="3525"/>
                      <a:ext cx="526" cy="61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93" name="Rectangle 1325"/>
                    <p:cNvSpPr>
                      <a:spLocks noChangeArrowheads="1"/>
                    </p:cNvSpPr>
                    <p:nvPr/>
                  </p:nvSpPr>
                  <p:spPr bwMode="auto">
                    <a:xfrm>
                      <a:off x="2182" y="3804"/>
                      <a:ext cx="712" cy="39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294" name="Line 1326"/>
                  <p:cNvSpPr>
                    <a:spLocks noChangeShapeType="1"/>
                  </p:cNvSpPr>
                  <p:nvPr/>
                </p:nvSpPr>
                <p:spPr bwMode="auto">
                  <a:xfrm>
                    <a:off x="1773" y="3253"/>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295" name="Line 1327"/>
                  <p:cNvSpPr>
                    <a:spLocks noChangeShapeType="1"/>
                  </p:cNvSpPr>
                  <p:nvPr/>
                </p:nvSpPr>
                <p:spPr bwMode="auto">
                  <a:xfrm>
                    <a:off x="2073" y="324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761" name="Group 1328"/>
                  <p:cNvGrpSpPr>
                    <a:grpSpLocks/>
                  </p:cNvGrpSpPr>
                  <p:nvPr/>
                </p:nvGrpSpPr>
                <p:grpSpPr bwMode="auto">
                  <a:xfrm>
                    <a:off x="2142" y="3187"/>
                    <a:ext cx="374" cy="324"/>
                    <a:chOff x="2478" y="3355"/>
                    <a:chExt cx="814" cy="644"/>
                  </a:xfrm>
                </p:grpSpPr>
                <p:sp>
                  <p:nvSpPr>
                    <p:cNvPr id="341297" name="Oval 1329"/>
                    <p:cNvSpPr>
                      <a:spLocks noChangeArrowheads="1"/>
                    </p:cNvSpPr>
                    <p:nvPr/>
                  </p:nvSpPr>
                  <p:spPr bwMode="auto">
                    <a:xfrm>
                      <a:off x="3190" y="3170"/>
                      <a:ext cx="495" cy="62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298" name="Rectangle 1330"/>
                    <p:cNvSpPr>
                      <a:spLocks noChangeArrowheads="1"/>
                    </p:cNvSpPr>
                    <p:nvPr/>
                  </p:nvSpPr>
                  <p:spPr bwMode="auto">
                    <a:xfrm>
                      <a:off x="3125" y="3465"/>
                      <a:ext cx="712"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762" name="Group 1331"/>
                  <p:cNvGrpSpPr>
                    <a:grpSpLocks/>
                  </p:cNvGrpSpPr>
                  <p:nvPr/>
                </p:nvGrpSpPr>
                <p:grpSpPr bwMode="auto">
                  <a:xfrm rot="10800000">
                    <a:off x="2406" y="3707"/>
                    <a:ext cx="374" cy="340"/>
                    <a:chOff x="2478" y="3355"/>
                    <a:chExt cx="814" cy="644"/>
                  </a:xfrm>
                </p:grpSpPr>
                <p:sp>
                  <p:nvSpPr>
                    <p:cNvPr id="341300" name="Oval 1332"/>
                    <p:cNvSpPr>
                      <a:spLocks noChangeArrowheads="1"/>
                    </p:cNvSpPr>
                    <p:nvPr/>
                  </p:nvSpPr>
                  <p:spPr bwMode="auto">
                    <a:xfrm>
                      <a:off x="1947" y="3446"/>
                      <a:ext cx="712" cy="54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301" name="Rectangle 1333"/>
                    <p:cNvSpPr>
                      <a:spLocks noChangeArrowheads="1"/>
                    </p:cNvSpPr>
                    <p:nvPr/>
                  </p:nvSpPr>
                  <p:spPr bwMode="auto">
                    <a:xfrm>
                      <a:off x="1861" y="3668"/>
                      <a:ext cx="959" cy="35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302" name="Line 1334"/>
                  <p:cNvSpPr>
                    <a:spLocks noChangeShapeType="1"/>
                  </p:cNvSpPr>
                  <p:nvPr/>
                </p:nvSpPr>
                <p:spPr bwMode="auto">
                  <a:xfrm>
                    <a:off x="2307" y="325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303" name="Line 1335"/>
                  <p:cNvSpPr>
                    <a:spLocks noChangeShapeType="1"/>
                  </p:cNvSpPr>
                  <p:nvPr/>
                </p:nvSpPr>
                <p:spPr bwMode="auto">
                  <a:xfrm>
                    <a:off x="2581" y="325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765" name="Group 1336"/>
                  <p:cNvGrpSpPr>
                    <a:grpSpLocks/>
                  </p:cNvGrpSpPr>
                  <p:nvPr/>
                </p:nvGrpSpPr>
                <p:grpSpPr bwMode="auto">
                  <a:xfrm>
                    <a:off x="2670" y="3187"/>
                    <a:ext cx="374" cy="324"/>
                    <a:chOff x="2478" y="3355"/>
                    <a:chExt cx="814" cy="644"/>
                  </a:xfrm>
                </p:grpSpPr>
                <p:sp>
                  <p:nvSpPr>
                    <p:cNvPr id="341305" name="Oval 1337"/>
                    <p:cNvSpPr>
                      <a:spLocks noChangeArrowheads="1"/>
                    </p:cNvSpPr>
                    <p:nvPr/>
                  </p:nvSpPr>
                  <p:spPr bwMode="auto">
                    <a:xfrm>
                      <a:off x="3177" y="3181"/>
                      <a:ext cx="495" cy="60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306" name="Rectangle 1338"/>
                    <p:cNvSpPr>
                      <a:spLocks noChangeArrowheads="1"/>
                    </p:cNvSpPr>
                    <p:nvPr/>
                  </p:nvSpPr>
                  <p:spPr bwMode="auto">
                    <a:xfrm>
                      <a:off x="2983" y="3431"/>
                      <a:ext cx="743" cy="41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766" name="Group 1339"/>
                  <p:cNvGrpSpPr>
                    <a:grpSpLocks/>
                  </p:cNvGrpSpPr>
                  <p:nvPr/>
                </p:nvGrpSpPr>
                <p:grpSpPr bwMode="auto">
                  <a:xfrm rot="10800000">
                    <a:off x="2934" y="3707"/>
                    <a:ext cx="374" cy="340"/>
                    <a:chOff x="2478" y="3355"/>
                    <a:chExt cx="814" cy="644"/>
                  </a:xfrm>
                </p:grpSpPr>
                <p:sp>
                  <p:nvSpPr>
                    <p:cNvPr id="341308" name="Oval 1340"/>
                    <p:cNvSpPr>
                      <a:spLocks noChangeArrowheads="1"/>
                    </p:cNvSpPr>
                    <p:nvPr/>
                  </p:nvSpPr>
                  <p:spPr bwMode="auto">
                    <a:xfrm>
                      <a:off x="2008" y="3445"/>
                      <a:ext cx="464" cy="55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309" name="Rectangle 1341"/>
                    <p:cNvSpPr>
                      <a:spLocks noChangeArrowheads="1"/>
                    </p:cNvSpPr>
                    <p:nvPr/>
                  </p:nvSpPr>
                  <p:spPr bwMode="auto">
                    <a:xfrm>
                      <a:off x="1899" y="3722"/>
                      <a:ext cx="712" cy="36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310" name="Line 1342"/>
                  <p:cNvSpPr>
                    <a:spLocks noChangeShapeType="1"/>
                  </p:cNvSpPr>
                  <p:nvPr/>
                </p:nvSpPr>
                <p:spPr bwMode="auto">
                  <a:xfrm>
                    <a:off x="2842" y="325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311" name="Line 1343"/>
                  <p:cNvSpPr>
                    <a:spLocks noChangeShapeType="1"/>
                  </p:cNvSpPr>
                  <p:nvPr/>
                </p:nvSpPr>
                <p:spPr bwMode="auto">
                  <a:xfrm>
                    <a:off x="3154" y="3257"/>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1312" name="Line 1344"/>
                <p:cNvSpPr>
                  <a:spLocks noChangeShapeType="1"/>
                </p:cNvSpPr>
                <p:nvPr/>
              </p:nvSpPr>
              <p:spPr bwMode="auto">
                <a:xfrm flipH="1" flipV="1">
                  <a:off x="2775" y="3359"/>
                  <a:ext cx="649" cy="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313" name="Rectangle 1345"/>
                <p:cNvSpPr>
                  <a:spLocks noChangeArrowheads="1"/>
                </p:cNvSpPr>
                <p:nvPr/>
              </p:nvSpPr>
              <p:spPr bwMode="auto">
                <a:xfrm>
                  <a:off x="4578" y="3900"/>
                  <a:ext cx="324" cy="31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314" name="Line 1346"/>
                <p:cNvSpPr>
                  <a:spLocks noChangeShapeType="1"/>
                </p:cNvSpPr>
                <p:nvPr/>
              </p:nvSpPr>
              <p:spPr bwMode="auto">
                <a:xfrm>
                  <a:off x="4584" y="387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315" name="Line 1347"/>
                <p:cNvSpPr>
                  <a:spLocks noChangeShapeType="1"/>
                </p:cNvSpPr>
                <p:nvPr/>
              </p:nvSpPr>
              <p:spPr bwMode="auto">
                <a:xfrm flipH="1" flipV="1">
                  <a:off x="4344" y="3798"/>
                  <a:ext cx="246" cy="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316" name="Line 1348"/>
                <p:cNvSpPr>
                  <a:spLocks noChangeShapeType="1"/>
                </p:cNvSpPr>
                <p:nvPr/>
              </p:nvSpPr>
              <p:spPr bwMode="auto">
                <a:xfrm flipH="1">
                  <a:off x="3955" y="3828"/>
                  <a:ext cx="448" cy="24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7708" name="Group 1349"/>
              <p:cNvGrpSpPr>
                <a:grpSpLocks/>
              </p:cNvGrpSpPr>
              <p:nvPr/>
            </p:nvGrpSpPr>
            <p:grpSpPr bwMode="auto">
              <a:xfrm rot="-5400000">
                <a:off x="2620" y="2010"/>
                <a:ext cx="515" cy="259"/>
                <a:chOff x="2736" y="3156"/>
                <a:chExt cx="2128" cy="1027"/>
              </a:xfrm>
            </p:grpSpPr>
            <p:grpSp>
              <p:nvGrpSpPr>
                <p:cNvPr id="147709" name="Group 1350"/>
                <p:cNvGrpSpPr>
                  <a:grpSpLocks/>
                </p:cNvGrpSpPr>
                <p:nvPr/>
              </p:nvGrpSpPr>
              <p:grpSpPr bwMode="auto">
                <a:xfrm rot="3638600">
                  <a:off x="3409" y="3117"/>
                  <a:ext cx="940" cy="1018"/>
                  <a:chOff x="1086" y="3179"/>
                  <a:chExt cx="2222" cy="868"/>
                </a:xfrm>
              </p:grpSpPr>
              <p:grpSp>
                <p:nvGrpSpPr>
                  <p:cNvPr id="147715" name="Group 1351"/>
                  <p:cNvGrpSpPr>
                    <a:grpSpLocks/>
                  </p:cNvGrpSpPr>
                  <p:nvPr/>
                </p:nvGrpSpPr>
                <p:grpSpPr bwMode="auto">
                  <a:xfrm>
                    <a:off x="1086" y="3179"/>
                    <a:ext cx="374" cy="324"/>
                    <a:chOff x="2478" y="3355"/>
                    <a:chExt cx="814" cy="644"/>
                  </a:xfrm>
                </p:grpSpPr>
                <p:sp>
                  <p:nvSpPr>
                    <p:cNvPr id="341320" name="Oval 1352"/>
                    <p:cNvSpPr>
                      <a:spLocks noChangeArrowheads="1"/>
                    </p:cNvSpPr>
                    <p:nvPr/>
                  </p:nvSpPr>
                  <p:spPr bwMode="auto">
                    <a:xfrm>
                      <a:off x="2549" y="3147"/>
                      <a:ext cx="480" cy="59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321" name="Rectangle 1353"/>
                    <p:cNvSpPr>
                      <a:spLocks noChangeArrowheads="1"/>
                    </p:cNvSpPr>
                    <p:nvPr/>
                  </p:nvSpPr>
                  <p:spPr bwMode="auto">
                    <a:xfrm>
                      <a:off x="2429" y="3419"/>
                      <a:ext cx="673" cy="38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716" name="Group 1354"/>
                  <p:cNvGrpSpPr>
                    <a:grpSpLocks/>
                  </p:cNvGrpSpPr>
                  <p:nvPr/>
                </p:nvGrpSpPr>
                <p:grpSpPr bwMode="auto">
                  <a:xfrm rot="10800000">
                    <a:off x="1350" y="3699"/>
                    <a:ext cx="374" cy="340"/>
                    <a:chOff x="2478" y="3355"/>
                    <a:chExt cx="814" cy="644"/>
                  </a:xfrm>
                </p:grpSpPr>
                <p:sp>
                  <p:nvSpPr>
                    <p:cNvPr id="341323" name="Oval 1355"/>
                    <p:cNvSpPr>
                      <a:spLocks noChangeArrowheads="1"/>
                    </p:cNvSpPr>
                    <p:nvPr/>
                  </p:nvSpPr>
                  <p:spPr bwMode="auto">
                    <a:xfrm>
                      <a:off x="2583" y="3557"/>
                      <a:ext cx="512" cy="53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324" name="Rectangle 1356"/>
                    <p:cNvSpPr>
                      <a:spLocks noChangeArrowheads="1"/>
                    </p:cNvSpPr>
                    <p:nvPr/>
                  </p:nvSpPr>
                  <p:spPr bwMode="auto">
                    <a:xfrm>
                      <a:off x="2535" y="3787"/>
                      <a:ext cx="737" cy="35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325" name="Line 1357"/>
                  <p:cNvSpPr>
                    <a:spLocks noChangeShapeType="1"/>
                  </p:cNvSpPr>
                  <p:nvPr/>
                </p:nvSpPr>
                <p:spPr bwMode="auto">
                  <a:xfrm>
                    <a:off x="1080" y="3230"/>
                    <a:ext cx="0" cy="58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326" name="Line 1358"/>
                  <p:cNvSpPr>
                    <a:spLocks noChangeShapeType="1"/>
                  </p:cNvSpPr>
                  <p:nvPr/>
                </p:nvSpPr>
                <p:spPr bwMode="auto">
                  <a:xfrm>
                    <a:off x="1354" y="3225"/>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719" name="Group 1359"/>
                  <p:cNvGrpSpPr>
                    <a:grpSpLocks/>
                  </p:cNvGrpSpPr>
                  <p:nvPr/>
                </p:nvGrpSpPr>
                <p:grpSpPr bwMode="auto">
                  <a:xfrm>
                    <a:off x="1614" y="3179"/>
                    <a:ext cx="374" cy="324"/>
                    <a:chOff x="2478" y="3355"/>
                    <a:chExt cx="814" cy="644"/>
                  </a:xfrm>
                </p:grpSpPr>
                <p:sp>
                  <p:nvSpPr>
                    <p:cNvPr id="341328" name="Oval 1360"/>
                    <p:cNvSpPr>
                      <a:spLocks noChangeArrowheads="1"/>
                    </p:cNvSpPr>
                    <p:nvPr/>
                  </p:nvSpPr>
                  <p:spPr bwMode="auto">
                    <a:xfrm>
                      <a:off x="2566" y="3120"/>
                      <a:ext cx="448" cy="6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329" name="Rectangle 1361"/>
                    <p:cNvSpPr>
                      <a:spLocks noChangeArrowheads="1"/>
                    </p:cNvSpPr>
                    <p:nvPr/>
                  </p:nvSpPr>
                  <p:spPr bwMode="auto">
                    <a:xfrm>
                      <a:off x="2405" y="3373"/>
                      <a:ext cx="769" cy="41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720" name="Group 1362"/>
                  <p:cNvGrpSpPr>
                    <a:grpSpLocks/>
                  </p:cNvGrpSpPr>
                  <p:nvPr/>
                </p:nvGrpSpPr>
                <p:grpSpPr bwMode="auto">
                  <a:xfrm rot="10800000">
                    <a:off x="1878" y="3699"/>
                    <a:ext cx="374" cy="340"/>
                    <a:chOff x="2478" y="3355"/>
                    <a:chExt cx="814" cy="644"/>
                  </a:xfrm>
                </p:grpSpPr>
                <p:sp>
                  <p:nvSpPr>
                    <p:cNvPr id="341331" name="Oval 1363"/>
                    <p:cNvSpPr>
                      <a:spLocks noChangeArrowheads="1"/>
                    </p:cNvSpPr>
                    <p:nvPr/>
                  </p:nvSpPr>
                  <p:spPr bwMode="auto">
                    <a:xfrm>
                      <a:off x="2631" y="3525"/>
                      <a:ext cx="512" cy="55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332" name="Rectangle 1364"/>
                    <p:cNvSpPr>
                      <a:spLocks noChangeArrowheads="1"/>
                    </p:cNvSpPr>
                    <p:nvPr/>
                  </p:nvSpPr>
                  <p:spPr bwMode="auto">
                    <a:xfrm>
                      <a:off x="2535" y="3794"/>
                      <a:ext cx="769" cy="35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333" name="Line 1365"/>
                  <p:cNvSpPr>
                    <a:spLocks noChangeShapeType="1"/>
                  </p:cNvSpPr>
                  <p:nvPr/>
                </p:nvSpPr>
                <p:spPr bwMode="auto">
                  <a:xfrm>
                    <a:off x="1628" y="3226"/>
                    <a:ext cx="0" cy="58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334" name="Line 1366"/>
                  <p:cNvSpPr>
                    <a:spLocks noChangeShapeType="1"/>
                  </p:cNvSpPr>
                  <p:nvPr/>
                </p:nvSpPr>
                <p:spPr bwMode="auto">
                  <a:xfrm>
                    <a:off x="1861" y="3225"/>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723" name="Group 1367"/>
                  <p:cNvGrpSpPr>
                    <a:grpSpLocks/>
                  </p:cNvGrpSpPr>
                  <p:nvPr/>
                </p:nvGrpSpPr>
                <p:grpSpPr bwMode="auto">
                  <a:xfrm>
                    <a:off x="2142" y="3187"/>
                    <a:ext cx="374" cy="324"/>
                    <a:chOff x="2478" y="3355"/>
                    <a:chExt cx="814" cy="644"/>
                  </a:xfrm>
                </p:grpSpPr>
                <p:sp>
                  <p:nvSpPr>
                    <p:cNvPr id="341336" name="Oval 1368"/>
                    <p:cNvSpPr>
                      <a:spLocks noChangeArrowheads="1"/>
                    </p:cNvSpPr>
                    <p:nvPr/>
                  </p:nvSpPr>
                  <p:spPr bwMode="auto">
                    <a:xfrm>
                      <a:off x="2544" y="3203"/>
                      <a:ext cx="480" cy="563"/>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337" name="Rectangle 1369"/>
                    <p:cNvSpPr>
                      <a:spLocks noChangeArrowheads="1"/>
                    </p:cNvSpPr>
                    <p:nvPr/>
                  </p:nvSpPr>
                  <p:spPr bwMode="auto">
                    <a:xfrm>
                      <a:off x="2481" y="3465"/>
                      <a:ext cx="705" cy="350"/>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724" name="Group 1370"/>
                  <p:cNvGrpSpPr>
                    <a:grpSpLocks/>
                  </p:cNvGrpSpPr>
                  <p:nvPr/>
                </p:nvGrpSpPr>
                <p:grpSpPr bwMode="auto">
                  <a:xfrm rot="10800000">
                    <a:off x="2406" y="3707"/>
                    <a:ext cx="374" cy="340"/>
                    <a:chOff x="2478" y="3355"/>
                    <a:chExt cx="814" cy="644"/>
                  </a:xfrm>
                </p:grpSpPr>
                <p:sp>
                  <p:nvSpPr>
                    <p:cNvPr id="341339" name="Oval 1371"/>
                    <p:cNvSpPr>
                      <a:spLocks noChangeArrowheads="1"/>
                    </p:cNvSpPr>
                    <p:nvPr/>
                  </p:nvSpPr>
                  <p:spPr bwMode="auto">
                    <a:xfrm>
                      <a:off x="2637" y="3548"/>
                      <a:ext cx="512"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340" name="Rectangle 1372"/>
                    <p:cNvSpPr>
                      <a:spLocks noChangeArrowheads="1"/>
                    </p:cNvSpPr>
                    <p:nvPr/>
                  </p:nvSpPr>
                  <p:spPr bwMode="auto">
                    <a:xfrm>
                      <a:off x="2529" y="3821"/>
                      <a:ext cx="705"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341" name="Line 1373"/>
                  <p:cNvSpPr>
                    <a:spLocks noChangeShapeType="1"/>
                  </p:cNvSpPr>
                  <p:nvPr/>
                </p:nvSpPr>
                <p:spPr bwMode="auto">
                  <a:xfrm>
                    <a:off x="2172" y="3240"/>
                    <a:ext cx="0" cy="59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342" name="Line 1374"/>
                  <p:cNvSpPr>
                    <a:spLocks noChangeShapeType="1"/>
                  </p:cNvSpPr>
                  <p:nvPr/>
                </p:nvSpPr>
                <p:spPr bwMode="auto">
                  <a:xfrm>
                    <a:off x="2404" y="3226"/>
                    <a:ext cx="0" cy="604"/>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727" name="Group 1375"/>
                  <p:cNvGrpSpPr>
                    <a:grpSpLocks/>
                  </p:cNvGrpSpPr>
                  <p:nvPr/>
                </p:nvGrpSpPr>
                <p:grpSpPr bwMode="auto">
                  <a:xfrm>
                    <a:off x="2670" y="3187"/>
                    <a:ext cx="374" cy="324"/>
                    <a:chOff x="2478" y="3355"/>
                    <a:chExt cx="814" cy="644"/>
                  </a:xfrm>
                </p:grpSpPr>
                <p:sp>
                  <p:nvSpPr>
                    <p:cNvPr id="341344" name="Oval 1376"/>
                    <p:cNvSpPr>
                      <a:spLocks noChangeArrowheads="1"/>
                    </p:cNvSpPr>
                    <p:nvPr/>
                  </p:nvSpPr>
                  <p:spPr bwMode="auto">
                    <a:xfrm>
                      <a:off x="2488" y="3177"/>
                      <a:ext cx="512" cy="542"/>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345" name="Rectangle 1377"/>
                    <p:cNvSpPr>
                      <a:spLocks noChangeArrowheads="1"/>
                    </p:cNvSpPr>
                    <p:nvPr/>
                  </p:nvSpPr>
                  <p:spPr bwMode="auto">
                    <a:xfrm>
                      <a:off x="2429" y="3423"/>
                      <a:ext cx="673" cy="350"/>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728" name="Group 1378"/>
                  <p:cNvGrpSpPr>
                    <a:grpSpLocks/>
                  </p:cNvGrpSpPr>
                  <p:nvPr/>
                </p:nvGrpSpPr>
                <p:grpSpPr bwMode="auto">
                  <a:xfrm rot="10800000">
                    <a:off x="2934" y="3707"/>
                    <a:ext cx="374" cy="340"/>
                    <a:chOff x="2478" y="3355"/>
                    <a:chExt cx="814" cy="644"/>
                  </a:xfrm>
                </p:grpSpPr>
                <p:sp>
                  <p:nvSpPr>
                    <p:cNvPr id="341347" name="Oval 1379"/>
                    <p:cNvSpPr>
                      <a:spLocks noChangeArrowheads="1"/>
                    </p:cNvSpPr>
                    <p:nvPr/>
                  </p:nvSpPr>
                  <p:spPr bwMode="auto">
                    <a:xfrm>
                      <a:off x="2633" y="3596"/>
                      <a:ext cx="480"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348" name="Rectangle 1380"/>
                    <p:cNvSpPr>
                      <a:spLocks noChangeArrowheads="1"/>
                    </p:cNvSpPr>
                    <p:nvPr/>
                  </p:nvSpPr>
                  <p:spPr bwMode="auto">
                    <a:xfrm>
                      <a:off x="2562" y="3863"/>
                      <a:ext cx="769" cy="40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349" name="Line 1381"/>
                  <p:cNvSpPr>
                    <a:spLocks noChangeShapeType="1"/>
                  </p:cNvSpPr>
                  <p:nvPr/>
                </p:nvSpPr>
                <p:spPr bwMode="auto">
                  <a:xfrm>
                    <a:off x="2687" y="3234"/>
                    <a:ext cx="0" cy="59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350" name="Line 1382"/>
                  <p:cNvSpPr>
                    <a:spLocks noChangeShapeType="1"/>
                  </p:cNvSpPr>
                  <p:nvPr/>
                </p:nvSpPr>
                <p:spPr bwMode="auto">
                  <a:xfrm>
                    <a:off x="2948" y="3232"/>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1351" name="Line 1383"/>
                <p:cNvSpPr>
                  <a:spLocks noChangeShapeType="1"/>
                </p:cNvSpPr>
                <p:nvPr/>
              </p:nvSpPr>
              <p:spPr bwMode="auto">
                <a:xfrm flipH="1" flipV="1">
                  <a:off x="2733" y="3287"/>
                  <a:ext cx="652" cy="6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352" name="Rectangle 1384"/>
                <p:cNvSpPr>
                  <a:spLocks noChangeArrowheads="1"/>
                </p:cNvSpPr>
                <p:nvPr/>
              </p:nvSpPr>
              <p:spPr bwMode="auto">
                <a:xfrm>
                  <a:off x="4576" y="3866"/>
                  <a:ext cx="326" cy="31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353" name="Line 1385"/>
                <p:cNvSpPr>
                  <a:spLocks noChangeShapeType="1"/>
                </p:cNvSpPr>
                <p:nvPr/>
              </p:nvSpPr>
              <p:spPr bwMode="auto">
                <a:xfrm>
                  <a:off x="4582" y="3872"/>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354" name="Line 1386"/>
                <p:cNvSpPr>
                  <a:spLocks noChangeShapeType="1"/>
                </p:cNvSpPr>
                <p:nvPr/>
              </p:nvSpPr>
              <p:spPr bwMode="auto">
                <a:xfrm flipH="1" flipV="1">
                  <a:off x="4382" y="3797"/>
                  <a:ext cx="244" cy="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355" name="Line 1387"/>
                <p:cNvSpPr>
                  <a:spLocks noChangeShapeType="1"/>
                </p:cNvSpPr>
                <p:nvPr/>
              </p:nvSpPr>
              <p:spPr bwMode="auto">
                <a:xfrm flipH="1">
                  <a:off x="3912" y="3797"/>
                  <a:ext cx="451" cy="24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sp>
          <p:nvSpPr>
            <p:cNvPr id="341356" name="Rectangle 1388"/>
            <p:cNvSpPr>
              <a:spLocks noChangeArrowheads="1"/>
            </p:cNvSpPr>
            <p:nvPr/>
          </p:nvSpPr>
          <p:spPr bwMode="auto">
            <a:xfrm>
              <a:off x="4133850" y="776288"/>
              <a:ext cx="5010150" cy="276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nvGrpSpPr>
            <p:cNvPr id="147499" name="Group 1389"/>
            <p:cNvGrpSpPr>
              <a:grpSpLocks/>
            </p:cNvGrpSpPr>
            <p:nvPr/>
          </p:nvGrpSpPr>
          <p:grpSpPr bwMode="auto">
            <a:xfrm>
              <a:off x="6048375" y="3957638"/>
              <a:ext cx="1420813" cy="1382712"/>
              <a:chOff x="1602" y="1656"/>
              <a:chExt cx="1405" cy="1321"/>
            </a:xfrm>
          </p:grpSpPr>
          <p:grpSp>
            <p:nvGrpSpPr>
              <p:cNvPr id="147533" name="Group 1390"/>
              <p:cNvGrpSpPr>
                <a:grpSpLocks/>
              </p:cNvGrpSpPr>
              <p:nvPr/>
            </p:nvGrpSpPr>
            <p:grpSpPr bwMode="auto">
              <a:xfrm>
                <a:off x="2224" y="2718"/>
                <a:ext cx="515" cy="259"/>
                <a:chOff x="2736" y="3156"/>
                <a:chExt cx="2128" cy="1027"/>
              </a:xfrm>
            </p:grpSpPr>
            <p:grpSp>
              <p:nvGrpSpPr>
                <p:cNvPr id="147663" name="Group 1391"/>
                <p:cNvGrpSpPr>
                  <a:grpSpLocks/>
                </p:cNvGrpSpPr>
                <p:nvPr/>
              </p:nvGrpSpPr>
              <p:grpSpPr bwMode="auto">
                <a:xfrm rot="3638600">
                  <a:off x="3409" y="3117"/>
                  <a:ext cx="940" cy="1018"/>
                  <a:chOff x="1086" y="3179"/>
                  <a:chExt cx="2222" cy="868"/>
                </a:xfrm>
              </p:grpSpPr>
              <p:grpSp>
                <p:nvGrpSpPr>
                  <p:cNvPr id="147669" name="Group 1392"/>
                  <p:cNvGrpSpPr>
                    <a:grpSpLocks/>
                  </p:cNvGrpSpPr>
                  <p:nvPr/>
                </p:nvGrpSpPr>
                <p:grpSpPr bwMode="auto">
                  <a:xfrm>
                    <a:off x="1086" y="3179"/>
                    <a:ext cx="374" cy="324"/>
                    <a:chOff x="2478" y="3355"/>
                    <a:chExt cx="814" cy="644"/>
                  </a:xfrm>
                </p:grpSpPr>
                <p:sp>
                  <p:nvSpPr>
                    <p:cNvPr id="341361" name="Oval 1393"/>
                    <p:cNvSpPr>
                      <a:spLocks noChangeArrowheads="1"/>
                    </p:cNvSpPr>
                    <p:nvPr/>
                  </p:nvSpPr>
                  <p:spPr bwMode="auto">
                    <a:xfrm>
                      <a:off x="2351" y="3369"/>
                      <a:ext cx="526"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362" name="Rectangle 1394"/>
                    <p:cNvSpPr>
                      <a:spLocks noChangeArrowheads="1"/>
                    </p:cNvSpPr>
                    <p:nvPr/>
                  </p:nvSpPr>
                  <p:spPr bwMode="auto">
                    <a:xfrm>
                      <a:off x="2168" y="3656"/>
                      <a:ext cx="743"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670" name="Group 1395"/>
                  <p:cNvGrpSpPr>
                    <a:grpSpLocks/>
                  </p:cNvGrpSpPr>
                  <p:nvPr/>
                </p:nvGrpSpPr>
                <p:grpSpPr bwMode="auto">
                  <a:xfrm rot="10800000">
                    <a:off x="1350" y="3699"/>
                    <a:ext cx="374" cy="340"/>
                    <a:chOff x="2478" y="3355"/>
                    <a:chExt cx="814" cy="644"/>
                  </a:xfrm>
                </p:grpSpPr>
                <p:sp>
                  <p:nvSpPr>
                    <p:cNvPr id="341364" name="Oval 1396"/>
                    <p:cNvSpPr>
                      <a:spLocks noChangeArrowheads="1"/>
                    </p:cNvSpPr>
                    <p:nvPr/>
                  </p:nvSpPr>
                  <p:spPr bwMode="auto">
                    <a:xfrm>
                      <a:off x="2984" y="3327"/>
                      <a:ext cx="495" cy="60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365" name="Rectangle 1397"/>
                    <p:cNvSpPr>
                      <a:spLocks noChangeArrowheads="1"/>
                    </p:cNvSpPr>
                    <p:nvPr/>
                  </p:nvSpPr>
                  <p:spPr bwMode="auto">
                    <a:xfrm>
                      <a:off x="2932" y="3631"/>
                      <a:ext cx="650" cy="419"/>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366" name="Line 1398"/>
                  <p:cNvSpPr>
                    <a:spLocks noChangeShapeType="1"/>
                  </p:cNvSpPr>
                  <p:nvPr/>
                </p:nvSpPr>
                <p:spPr bwMode="auto">
                  <a:xfrm>
                    <a:off x="1122" y="330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367" name="Line 1399"/>
                  <p:cNvSpPr>
                    <a:spLocks noChangeShapeType="1"/>
                  </p:cNvSpPr>
                  <p:nvPr/>
                </p:nvSpPr>
                <p:spPr bwMode="auto">
                  <a:xfrm>
                    <a:off x="1334" y="3298"/>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673" name="Group 1400"/>
                  <p:cNvGrpSpPr>
                    <a:grpSpLocks/>
                  </p:cNvGrpSpPr>
                  <p:nvPr/>
                </p:nvGrpSpPr>
                <p:grpSpPr bwMode="auto">
                  <a:xfrm>
                    <a:off x="1614" y="3179"/>
                    <a:ext cx="374" cy="324"/>
                    <a:chOff x="2478" y="3355"/>
                    <a:chExt cx="814" cy="644"/>
                  </a:xfrm>
                </p:grpSpPr>
                <p:sp>
                  <p:nvSpPr>
                    <p:cNvPr id="341369" name="Oval 1401"/>
                    <p:cNvSpPr>
                      <a:spLocks noChangeArrowheads="1"/>
                    </p:cNvSpPr>
                    <p:nvPr/>
                  </p:nvSpPr>
                  <p:spPr bwMode="auto">
                    <a:xfrm>
                      <a:off x="2244" y="3391"/>
                      <a:ext cx="681"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370" name="Rectangle 1402"/>
                    <p:cNvSpPr>
                      <a:spLocks noChangeArrowheads="1"/>
                    </p:cNvSpPr>
                    <p:nvPr/>
                  </p:nvSpPr>
                  <p:spPr bwMode="auto">
                    <a:xfrm>
                      <a:off x="2127" y="3662"/>
                      <a:ext cx="866" cy="39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674" name="Group 1403"/>
                  <p:cNvGrpSpPr>
                    <a:grpSpLocks/>
                  </p:cNvGrpSpPr>
                  <p:nvPr/>
                </p:nvGrpSpPr>
                <p:grpSpPr bwMode="auto">
                  <a:xfrm rot="10800000">
                    <a:off x="1878" y="3699"/>
                    <a:ext cx="374" cy="340"/>
                    <a:chOff x="2478" y="3355"/>
                    <a:chExt cx="814" cy="644"/>
                  </a:xfrm>
                </p:grpSpPr>
                <p:sp>
                  <p:nvSpPr>
                    <p:cNvPr id="341372" name="Oval 1404"/>
                    <p:cNvSpPr>
                      <a:spLocks noChangeArrowheads="1"/>
                    </p:cNvSpPr>
                    <p:nvPr/>
                  </p:nvSpPr>
                  <p:spPr bwMode="auto">
                    <a:xfrm>
                      <a:off x="3024" y="3401"/>
                      <a:ext cx="464" cy="59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373" name="Rectangle 1405"/>
                    <p:cNvSpPr>
                      <a:spLocks noChangeArrowheads="1"/>
                    </p:cNvSpPr>
                    <p:nvPr/>
                  </p:nvSpPr>
                  <p:spPr bwMode="auto">
                    <a:xfrm>
                      <a:off x="2763" y="3664"/>
                      <a:ext cx="743" cy="409"/>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374" name="Line 1406"/>
                  <p:cNvSpPr>
                    <a:spLocks noChangeShapeType="1"/>
                  </p:cNvSpPr>
                  <p:nvPr/>
                </p:nvSpPr>
                <p:spPr bwMode="auto">
                  <a:xfrm>
                    <a:off x="1632" y="330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375" name="Line 1407"/>
                  <p:cNvSpPr>
                    <a:spLocks noChangeShapeType="1"/>
                  </p:cNvSpPr>
                  <p:nvPr/>
                </p:nvSpPr>
                <p:spPr bwMode="auto">
                  <a:xfrm>
                    <a:off x="1917" y="3311"/>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677" name="Group 1408"/>
                  <p:cNvGrpSpPr>
                    <a:grpSpLocks/>
                  </p:cNvGrpSpPr>
                  <p:nvPr/>
                </p:nvGrpSpPr>
                <p:grpSpPr bwMode="auto">
                  <a:xfrm>
                    <a:off x="2142" y="3187"/>
                    <a:ext cx="374" cy="324"/>
                    <a:chOff x="2478" y="3355"/>
                    <a:chExt cx="814" cy="644"/>
                  </a:xfrm>
                </p:grpSpPr>
                <p:sp>
                  <p:nvSpPr>
                    <p:cNvPr id="341377" name="Oval 1409"/>
                    <p:cNvSpPr>
                      <a:spLocks noChangeArrowheads="1"/>
                    </p:cNvSpPr>
                    <p:nvPr/>
                  </p:nvSpPr>
                  <p:spPr bwMode="auto">
                    <a:xfrm>
                      <a:off x="2554" y="3306"/>
                      <a:ext cx="464" cy="6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378" name="Rectangle 1410"/>
                    <p:cNvSpPr>
                      <a:spLocks noChangeArrowheads="1"/>
                    </p:cNvSpPr>
                    <p:nvPr/>
                  </p:nvSpPr>
                  <p:spPr bwMode="auto">
                    <a:xfrm>
                      <a:off x="2447" y="3617"/>
                      <a:ext cx="804"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678" name="Group 1411"/>
                  <p:cNvGrpSpPr>
                    <a:grpSpLocks/>
                  </p:cNvGrpSpPr>
                  <p:nvPr/>
                </p:nvGrpSpPr>
                <p:grpSpPr bwMode="auto">
                  <a:xfrm rot="10800000">
                    <a:off x="2406" y="3707"/>
                    <a:ext cx="374" cy="340"/>
                    <a:chOff x="2478" y="3355"/>
                    <a:chExt cx="814" cy="644"/>
                  </a:xfrm>
                </p:grpSpPr>
                <p:sp>
                  <p:nvSpPr>
                    <p:cNvPr id="341380" name="Oval 1412"/>
                    <p:cNvSpPr>
                      <a:spLocks noChangeArrowheads="1"/>
                    </p:cNvSpPr>
                    <p:nvPr/>
                  </p:nvSpPr>
                  <p:spPr bwMode="auto">
                    <a:xfrm>
                      <a:off x="2690" y="3308"/>
                      <a:ext cx="681" cy="56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381" name="Rectangle 1413"/>
                    <p:cNvSpPr>
                      <a:spLocks noChangeArrowheads="1"/>
                    </p:cNvSpPr>
                    <p:nvPr/>
                  </p:nvSpPr>
                  <p:spPr bwMode="auto">
                    <a:xfrm>
                      <a:off x="2718" y="3571"/>
                      <a:ext cx="897" cy="36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382" name="Line 1414"/>
                  <p:cNvSpPr>
                    <a:spLocks noChangeShapeType="1"/>
                  </p:cNvSpPr>
                  <p:nvPr/>
                </p:nvSpPr>
                <p:spPr bwMode="auto">
                  <a:xfrm>
                    <a:off x="2185" y="3307"/>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383" name="Line 1415"/>
                  <p:cNvSpPr>
                    <a:spLocks noChangeShapeType="1"/>
                  </p:cNvSpPr>
                  <p:nvPr/>
                </p:nvSpPr>
                <p:spPr bwMode="auto">
                  <a:xfrm>
                    <a:off x="2457" y="3322"/>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681" name="Group 1416"/>
                  <p:cNvGrpSpPr>
                    <a:grpSpLocks/>
                  </p:cNvGrpSpPr>
                  <p:nvPr/>
                </p:nvGrpSpPr>
                <p:grpSpPr bwMode="auto">
                  <a:xfrm>
                    <a:off x="2670" y="3187"/>
                    <a:ext cx="374" cy="324"/>
                    <a:chOff x="2478" y="3355"/>
                    <a:chExt cx="814" cy="644"/>
                  </a:xfrm>
                </p:grpSpPr>
                <p:sp>
                  <p:nvSpPr>
                    <p:cNvPr id="341385" name="Oval 1417"/>
                    <p:cNvSpPr>
                      <a:spLocks noChangeArrowheads="1"/>
                    </p:cNvSpPr>
                    <p:nvPr/>
                  </p:nvSpPr>
                  <p:spPr bwMode="auto">
                    <a:xfrm>
                      <a:off x="2416" y="3328"/>
                      <a:ext cx="557" cy="60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386" name="Rectangle 1418"/>
                    <p:cNvSpPr>
                      <a:spLocks noChangeArrowheads="1"/>
                    </p:cNvSpPr>
                    <p:nvPr/>
                  </p:nvSpPr>
                  <p:spPr bwMode="auto">
                    <a:xfrm>
                      <a:off x="2344" y="3592"/>
                      <a:ext cx="712"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682" name="Group 1419"/>
                  <p:cNvGrpSpPr>
                    <a:grpSpLocks/>
                  </p:cNvGrpSpPr>
                  <p:nvPr/>
                </p:nvGrpSpPr>
                <p:grpSpPr bwMode="auto">
                  <a:xfrm rot="10800000">
                    <a:off x="2934" y="3707"/>
                    <a:ext cx="374" cy="340"/>
                    <a:chOff x="2478" y="3355"/>
                    <a:chExt cx="814" cy="644"/>
                  </a:xfrm>
                </p:grpSpPr>
                <p:sp>
                  <p:nvSpPr>
                    <p:cNvPr id="341388" name="Oval 1420"/>
                    <p:cNvSpPr>
                      <a:spLocks noChangeArrowheads="1"/>
                    </p:cNvSpPr>
                    <p:nvPr/>
                  </p:nvSpPr>
                  <p:spPr bwMode="auto">
                    <a:xfrm>
                      <a:off x="2776" y="3353"/>
                      <a:ext cx="526" cy="54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389" name="Rectangle 1421"/>
                    <p:cNvSpPr>
                      <a:spLocks noChangeArrowheads="1"/>
                    </p:cNvSpPr>
                    <p:nvPr/>
                  </p:nvSpPr>
                  <p:spPr bwMode="auto">
                    <a:xfrm>
                      <a:off x="2480" y="3564"/>
                      <a:ext cx="804" cy="37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390" name="Line 1422"/>
                  <p:cNvSpPr>
                    <a:spLocks noChangeShapeType="1"/>
                  </p:cNvSpPr>
                  <p:nvPr/>
                </p:nvSpPr>
                <p:spPr bwMode="auto">
                  <a:xfrm>
                    <a:off x="2693" y="331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391" name="Line 1423"/>
                  <p:cNvSpPr>
                    <a:spLocks noChangeShapeType="1"/>
                  </p:cNvSpPr>
                  <p:nvPr/>
                </p:nvSpPr>
                <p:spPr bwMode="auto">
                  <a:xfrm>
                    <a:off x="2979" y="3322"/>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1392" name="Line 1424"/>
                <p:cNvSpPr>
                  <a:spLocks noChangeShapeType="1"/>
                </p:cNvSpPr>
                <p:nvPr/>
              </p:nvSpPr>
              <p:spPr bwMode="auto">
                <a:xfrm flipH="1" flipV="1">
                  <a:off x="2735" y="3323"/>
                  <a:ext cx="649" cy="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393" name="Rectangle 1425"/>
                <p:cNvSpPr>
                  <a:spLocks noChangeArrowheads="1"/>
                </p:cNvSpPr>
                <p:nvPr/>
              </p:nvSpPr>
              <p:spPr bwMode="auto">
                <a:xfrm>
                  <a:off x="4538" y="3864"/>
                  <a:ext cx="324" cy="31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394" name="Line 1426"/>
                <p:cNvSpPr>
                  <a:spLocks noChangeShapeType="1"/>
                </p:cNvSpPr>
                <p:nvPr/>
              </p:nvSpPr>
              <p:spPr bwMode="auto">
                <a:xfrm>
                  <a:off x="4544" y="387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395" name="Line 1427"/>
                <p:cNvSpPr>
                  <a:spLocks noChangeShapeType="1"/>
                </p:cNvSpPr>
                <p:nvPr/>
              </p:nvSpPr>
              <p:spPr bwMode="auto">
                <a:xfrm flipH="1" flipV="1">
                  <a:off x="4304" y="3798"/>
                  <a:ext cx="246" cy="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396" name="Line 1428"/>
                <p:cNvSpPr>
                  <a:spLocks noChangeShapeType="1"/>
                </p:cNvSpPr>
                <p:nvPr/>
              </p:nvSpPr>
              <p:spPr bwMode="auto">
                <a:xfrm flipH="1">
                  <a:off x="3876" y="3792"/>
                  <a:ext cx="448" cy="24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7534" name="Group 1429"/>
              <p:cNvGrpSpPr>
                <a:grpSpLocks/>
              </p:cNvGrpSpPr>
              <p:nvPr/>
            </p:nvGrpSpPr>
            <p:grpSpPr bwMode="auto">
              <a:xfrm>
                <a:off x="2123" y="2510"/>
                <a:ext cx="136" cy="150"/>
                <a:chOff x="2516" y="2705"/>
                <a:chExt cx="296" cy="326"/>
              </a:xfrm>
            </p:grpSpPr>
            <p:sp>
              <p:nvSpPr>
                <p:cNvPr id="341398" name="Rectangle 1430"/>
                <p:cNvSpPr>
                  <a:spLocks noChangeArrowheads="1"/>
                </p:cNvSpPr>
                <p:nvPr/>
              </p:nvSpPr>
              <p:spPr bwMode="auto">
                <a:xfrm>
                  <a:off x="2516" y="2705"/>
                  <a:ext cx="222" cy="20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399" name="Line 1431"/>
                <p:cNvSpPr>
                  <a:spLocks noChangeShapeType="1"/>
                </p:cNvSpPr>
                <p:nvPr/>
              </p:nvSpPr>
              <p:spPr bwMode="auto">
                <a:xfrm>
                  <a:off x="2639" y="2902"/>
                  <a:ext cx="174"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7535" name="Group 1432"/>
              <p:cNvGrpSpPr>
                <a:grpSpLocks/>
              </p:cNvGrpSpPr>
              <p:nvPr/>
            </p:nvGrpSpPr>
            <p:grpSpPr bwMode="auto">
              <a:xfrm rot="-5400000">
                <a:off x="2510" y="2357"/>
                <a:ext cx="137" cy="151"/>
                <a:chOff x="2516" y="2705"/>
                <a:chExt cx="296" cy="326"/>
              </a:xfrm>
            </p:grpSpPr>
            <p:sp>
              <p:nvSpPr>
                <p:cNvPr id="341401" name="Rectangle 1433"/>
                <p:cNvSpPr>
                  <a:spLocks noChangeArrowheads="1"/>
                </p:cNvSpPr>
                <p:nvPr/>
              </p:nvSpPr>
              <p:spPr bwMode="auto">
                <a:xfrm>
                  <a:off x="2536" y="2685"/>
                  <a:ext cx="220" cy="20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402" name="Line 1434"/>
                <p:cNvSpPr>
                  <a:spLocks noChangeShapeType="1"/>
                </p:cNvSpPr>
                <p:nvPr/>
              </p:nvSpPr>
              <p:spPr bwMode="auto">
                <a:xfrm>
                  <a:off x="2677" y="2902"/>
                  <a:ext cx="174"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7536" name="Group 1435"/>
              <p:cNvGrpSpPr>
                <a:grpSpLocks/>
              </p:cNvGrpSpPr>
              <p:nvPr/>
            </p:nvGrpSpPr>
            <p:grpSpPr bwMode="auto">
              <a:xfrm rot="5400000">
                <a:off x="1941" y="2161"/>
                <a:ext cx="137" cy="150"/>
                <a:chOff x="2516" y="2705"/>
                <a:chExt cx="296" cy="326"/>
              </a:xfrm>
            </p:grpSpPr>
            <p:sp>
              <p:nvSpPr>
                <p:cNvPr id="341404" name="Rectangle 1436"/>
                <p:cNvSpPr>
                  <a:spLocks noChangeArrowheads="1"/>
                </p:cNvSpPr>
                <p:nvPr/>
              </p:nvSpPr>
              <p:spPr bwMode="auto">
                <a:xfrm>
                  <a:off x="2495" y="2716"/>
                  <a:ext cx="220" cy="2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405" name="Line 1437"/>
                <p:cNvSpPr>
                  <a:spLocks noChangeShapeType="1"/>
                </p:cNvSpPr>
                <p:nvPr/>
              </p:nvSpPr>
              <p:spPr bwMode="auto">
                <a:xfrm>
                  <a:off x="2617" y="2921"/>
                  <a:ext cx="161" cy="13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7537" name="Group 1438"/>
              <p:cNvGrpSpPr>
                <a:grpSpLocks/>
              </p:cNvGrpSpPr>
              <p:nvPr/>
            </p:nvGrpSpPr>
            <p:grpSpPr bwMode="auto">
              <a:xfrm rot="10800000">
                <a:off x="2333" y="2005"/>
                <a:ext cx="136" cy="150"/>
                <a:chOff x="2516" y="2705"/>
                <a:chExt cx="296" cy="326"/>
              </a:xfrm>
            </p:grpSpPr>
            <p:sp>
              <p:nvSpPr>
                <p:cNvPr id="341407" name="Rectangle 1439"/>
                <p:cNvSpPr>
                  <a:spLocks noChangeArrowheads="1"/>
                </p:cNvSpPr>
                <p:nvPr/>
              </p:nvSpPr>
              <p:spPr bwMode="auto">
                <a:xfrm>
                  <a:off x="2537" y="2725"/>
                  <a:ext cx="219" cy="20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408" name="Line 1440"/>
                <p:cNvSpPr>
                  <a:spLocks noChangeShapeType="1"/>
                </p:cNvSpPr>
                <p:nvPr/>
              </p:nvSpPr>
              <p:spPr bwMode="auto">
                <a:xfrm>
                  <a:off x="2660" y="2923"/>
                  <a:ext cx="171" cy="129"/>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7538" name="Group 1441"/>
              <p:cNvGrpSpPr>
                <a:grpSpLocks/>
              </p:cNvGrpSpPr>
              <p:nvPr/>
            </p:nvGrpSpPr>
            <p:grpSpPr bwMode="auto">
              <a:xfrm rot="5400000">
                <a:off x="1474" y="2352"/>
                <a:ext cx="515" cy="259"/>
                <a:chOff x="2736" y="3156"/>
                <a:chExt cx="2128" cy="1027"/>
              </a:xfrm>
            </p:grpSpPr>
            <p:grpSp>
              <p:nvGrpSpPr>
                <p:cNvPr id="147617" name="Group 1442"/>
                <p:cNvGrpSpPr>
                  <a:grpSpLocks/>
                </p:cNvGrpSpPr>
                <p:nvPr/>
              </p:nvGrpSpPr>
              <p:grpSpPr bwMode="auto">
                <a:xfrm rot="3638600">
                  <a:off x="3409" y="3117"/>
                  <a:ext cx="940" cy="1018"/>
                  <a:chOff x="1086" y="3179"/>
                  <a:chExt cx="2222" cy="868"/>
                </a:xfrm>
              </p:grpSpPr>
              <p:grpSp>
                <p:nvGrpSpPr>
                  <p:cNvPr id="147623" name="Group 1443"/>
                  <p:cNvGrpSpPr>
                    <a:grpSpLocks/>
                  </p:cNvGrpSpPr>
                  <p:nvPr/>
                </p:nvGrpSpPr>
                <p:grpSpPr bwMode="auto">
                  <a:xfrm>
                    <a:off x="1086" y="3179"/>
                    <a:ext cx="374" cy="324"/>
                    <a:chOff x="2478" y="3355"/>
                    <a:chExt cx="814" cy="644"/>
                  </a:xfrm>
                </p:grpSpPr>
                <p:sp>
                  <p:nvSpPr>
                    <p:cNvPr id="341412" name="Oval 1444"/>
                    <p:cNvSpPr>
                      <a:spLocks noChangeArrowheads="1"/>
                    </p:cNvSpPr>
                    <p:nvPr/>
                  </p:nvSpPr>
                  <p:spPr bwMode="auto">
                    <a:xfrm>
                      <a:off x="2711" y="3577"/>
                      <a:ext cx="480" cy="542"/>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413" name="Rectangle 1445"/>
                    <p:cNvSpPr>
                      <a:spLocks noChangeArrowheads="1"/>
                    </p:cNvSpPr>
                    <p:nvPr/>
                  </p:nvSpPr>
                  <p:spPr bwMode="auto">
                    <a:xfrm>
                      <a:off x="2529" y="3844"/>
                      <a:ext cx="705" cy="37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624" name="Group 1446"/>
                  <p:cNvGrpSpPr>
                    <a:grpSpLocks/>
                  </p:cNvGrpSpPr>
                  <p:nvPr/>
                </p:nvGrpSpPr>
                <p:grpSpPr bwMode="auto">
                  <a:xfrm rot="10800000">
                    <a:off x="1350" y="3699"/>
                    <a:ext cx="374" cy="340"/>
                    <a:chOff x="2478" y="3355"/>
                    <a:chExt cx="814" cy="644"/>
                  </a:xfrm>
                </p:grpSpPr>
                <p:sp>
                  <p:nvSpPr>
                    <p:cNvPr id="341415" name="Oval 1447"/>
                    <p:cNvSpPr>
                      <a:spLocks noChangeArrowheads="1"/>
                    </p:cNvSpPr>
                    <p:nvPr/>
                  </p:nvSpPr>
                  <p:spPr bwMode="auto">
                    <a:xfrm>
                      <a:off x="2454" y="3211"/>
                      <a:ext cx="512"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416" name="Rectangle 1448"/>
                    <p:cNvSpPr>
                      <a:spLocks noChangeArrowheads="1"/>
                    </p:cNvSpPr>
                    <p:nvPr/>
                  </p:nvSpPr>
                  <p:spPr bwMode="auto">
                    <a:xfrm>
                      <a:off x="2322" y="3475"/>
                      <a:ext cx="769" cy="39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417" name="Line 1449"/>
                  <p:cNvSpPr>
                    <a:spLocks noChangeShapeType="1"/>
                  </p:cNvSpPr>
                  <p:nvPr/>
                </p:nvSpPr>
                <p:spPr bwMode="auto">
                  <a:xfrm>
                    <a:off x="1077" y="3401"/>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418" name="Line 1450"/>
                  <p:cNvSpPr>
                    <a:spLocks noChangeShapeType="1"/>
                  </p:cNvSpPr>
                  <p:nvPr/>
                </p:nvSpPr>
                <p:spPr bwMode="auto">
                  <a:xfrm>
                    <a:off x="1360" y="3390"/>
                    <a:ext cx="0" cy="55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627" name="Group 1451"/>
                  <p:cNvGrpSpPr>
                    <a:grpSpLocks/>
                  </p:cNvGrpSpPr>
                  <p:nvPr/>
                </p:nvGrpSpPr>
                <p:grpSpPr bwMode="auto">
                  <a:xfrm>
                    <a:off x="1614" y="3179"/>
                    <a:ext cx="374" cy="324"/>
                    <a:chOff x="2478" y="3355"/>
                    <a:chExt cx="814" cy="644"/>
                  </a:xfrm>
                </p:grpSpPr>
                <p:sp>
                  <p:nvSpPr>
                    <p:cNvPr id="341420" name="Oval 1452"/>
                    <p:cNvSpPr>
                      <a:spLocks noChangeArrowheads="1"/>
                    </p:cNvSpPr>
                    <p:nvPr/>
                  </p:nvSpPr>
                  <p:spPr bwMode="auto">
                    <a:xfrm>
                      <a:off x="2693" y="3543"/>
                      <a:ext cx="480" cy="531"/>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421" name="Rectangle 1453"/>
                    <p:cNvSpPr>
                      <a:spLocks noChangeArrowheads="1"/>
                    </p:cNvSpPr>
                    <p:nvPr/>
                  </p:nvSpPr>
                  <p:spPr bwMode="auto">
                    <a:xfrm>
                      <a:off x="2565" y="3794"/>
                      <a:ext cx="673" cy="37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628" name="Group 1454"/>
                  <p:cNvGrpSpPr>
                    <a:grpSpLocks/>
                  </p:cNvGrpSpPr>
                  <p:nvPr/>
                </p:nvGrpSpPr>
                <p:grpSpPr bwMode="auto">
                  <a:xfrm rot="10800000">
                    <a:off x="1878" y="3699"/>
                    <a:ext cx="374" cy="340"/>
                    <a:chOff x="2478" y="3355"/>
                    <a:chExt cx="814" cy="644"/>
                  </a:xfrm>
                </p:grpSpPr>
                <p:sp>
                  <p:nvSpPr>
                    <p:cNvPr id="341423" name="Oval 1455"/>
                    <p:cNvSpPr>
                      <a:spLocks noChangeArrowheads="1"/>
                    </p:cNvSpPr>
                    <p:nvPr/>
                  </p:nvSpPr>
                  <p:spPr bwMode="auto">
                    <a:xfrm>
                      <a:off x="2612" y="3184"/>
                      <a:ext cx="480" cy="59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424" name="Rectangle 1456"/>
                    <p:cNvSpPr>
                      <a:spLocks noChangeArrowheads="1"/>
                    </p:cNvSpPr>
                    <p:nvPr/>
                  </p:nvSpPr>
                  <p:spPr bwMode="auto">
                    <a:xfrm>
                      <a:off x="2468" y="3452"/>
                      <a:ext cx="673" cy="40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425" name="Line 1457"/>
                  <p:cNvSpPr>
                    <a:spLocks noChangeShapeType="1"/>
                  </p:cNvSpPr>
                  <p:nvPr/>
                </p:nvSpPr>
                <p:spPr bwMode="auto">
                  <a:xfrm>
                    <a:off x="1610" y="3406"/>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426" name="Line 1458"/>
                  <p:cNvSpPr>
                    <a:spLocks noChangeShapeType="1"/>
                  </p:cNvSpPr>
                  <p:nvPr/>
                </p:nvSpPr>
                <p:spPr bwMode="auto">
                  <a:xfrm>
                    <a:off x="1873" y="3411"/>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631" name="Group 1459"/>
                  <p:cNvGrpSpPr>
                    <a:grpSpLocks/>
                  </p:cNvGrpSpPr>
                  <p:nvPr/>
                </p:nvGrpSpPr>
                <p:grpSpPr bwMode="auto">
                  <a:xfrm>
                    <a:off x="2142" y="3187"/>
                    <a:ext cx="374" cy="324"/>
                    <a:chOff x="2478" y="3355"/>
                    <a:chExt cx="814" cy="644"/>
                  </a:xfrm>
                </p:grpSpPr>
                <p:sp>
                  <p:nvSpPr>
                    <p:cNvPr id="341428" name="Oval 1460"/>
                    <p:cNvSpPr>
                      <a:spLocks noChangeArrowheads="1"/>
                    </p:cNvSpPr>
                    <p:nvPr/>
                  </p:nvSpPr>
                  <p:spPr bwMode="auto">
                    <a:xfrm>
                      <a:off x="2602" y="3501"/>
                      <a:ext cx="512" cy="59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429" name="Rectangle 1461"/>
                    <p:cNvSpPr>
                      <a:spLocks noChangeArrowheads="1"/>
                    </p:cNvSpPr>
                    <p:nvPr/>
                  </p:nvSpPr>
                  <p:spPr bwMode="auto">
                    <a:xfrm>
                      <a:off x="2563" y="3762"/>
                      <a:ext cx="673" cy="393"/>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632" name="Group 1462"/>
                  <p:cNvGrpSpPr>
                    <a:grpSpLocks/>
                  </p:cNvGrpSpPr>
                  <p:nvPr/>
                </p:nvGrpSpPr>
                <p:grpSpPr bwMode="auto">
                  <a:xfrm rot="10800000">
                    <a:off x="2406" y="3707"/>
                    <a:ext cx="374" cy="340"/>
                    <a:chOff x="2478" y="3355"/>
                    <a:chExt cx="814" cy="644"/>
                  </a:xfrm>
                </p:grpSpPr>
                <p:sp>
                  <p:nvSpPr>
                    <p:cNvPr id="341431" name="Oval 1463"/>
                    <p:cNvSpPr>
                      <a:spLocks noChangeArrowheads="1"/>
                    </p:cNvSpPr>
                    <p:nvPr/>
                  </p:nvSpPr>
                  <p:spPr bwMode="auto">
                    <a:xfrm>
                      <a:off x="2404" y="3112"/>
                      <a:ext cx="544" cy="56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432" name="Rectangle 1464"/>
                    <p:cNvSpPr>
                      <a:spLocks noChangeArrowheads="1"/>
                    </p:cNvSpPr>
                    <p:nvPr/>
                  </p:nvSpPr>
                  <p:spPr bwMode="auto">
                    <a:xfrm>
                      <a:off x="2322" y="3393"/>
                      <a:ext cx="769" cy="36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433" name="Line 1465"/>
                  <p:cNvSpPr>
                    <a:spLocks noChangeShapeType="1"/>
                  </p:cNvSpPr>
                  <p:nvPr/>
                </p:nvSpPr>
                <p:spPr bwMode="auto">
                  <a:xfrm>
                    <a:off x="2131" y="3408"/>
                    <a:ext cx="0" cy="5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434" name="Line 1466"/>
                  <p:cNvSpPr>
                    <a:spLocks noChangeShapeType="1"/>
                  </p:cNvSpPr>
                  <p:nvPr/>
                </p:nvSpPr>
                <p:spPr bwMode="auto">
                  <a:xfrm>
                    <a:off x="2412" y="3404"/>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635" name="Group 1467"/>
                  <p:cNvGrpSpPr>
                    <a:grpSpLocks/>
                  </p:cNvGrpSpPr>
                  <p:nvPr/>
                </p:nvGrpSpPr>
                <p:grpSpPr bwMode="auto">
                  <a:xfrm>
                    <a:off x="2670" y="3187"/>
                    <a:ext cx="374" cy="324"/>
                    <a:chOff x="2478" y="3355"/>
                    <a:chExt cx="814" cy="644"/>
                  </a:xfrm>
                </p:grpSpPr>
                <p:sp>
                  <p:nvSpPr>
                    <p:cNvPr id="341436" name="Oval 1468"/>
                    <p:cNvSpPr>
                      <a:spLocks noChangeArrowheads="1"/>
                    </p:cNvSpPr>
                    <p:nvPr/>
                  </p:nvSpPr>
                  <p:spPr bwMode="auto">
                    <a:xfrm>
                      <a:off x="2766" y="3599"/>
                      <a:ext cx="512" cy="58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437" name="Rectangle 1469"/>
                    <p:cNvSpPr>
                      <a:spLocks noChangeArrowheads="1"/>
                    </p:cNvSpPr>
                    <p:nvPr/>
                  </p:nvSpPr>
                  <p:spPr bwMode="auto">
                    <a:xfrm>
                      <a:off x="2607" y="3820"/>
                      <a:ext cx="737" cy="393"/>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636" name="Group 1470"/>
                  <p:cNvGrpSpPr>
                    <a:grpSpLocks/>
                  </p:cNvGrpSpPr>
                  <p:nvPr/>
                </p:nvGrpSpPr>
                <p:grpSpPr bwMode="auto">
                  <a:xfrm rot="10800000">
                    <a:off x="2934" y="3707"/>
                    <a:ext cx="374" cy="340"/>
                    <a:chOff x="2478" y="3355"/>
                    <a:chExt cx="814" cy="644"/>
                  </a:xfrm>
                </p:grpSpPr>
                <p:sp>
                  <p:nvSpPr>
                    <p:cNvPr id="341439" name="Oval 1471"/>
                    <p:cNvSpPr>
                      <a:spLocks noChangeArrowheads="1"/>
                    </p:cNvSpPr>
                    <p:nvPr/>
                  </p:nvSpPr>
                  <p:spPr bwMode="auto">
                    <a:xfrm>
                      <a:off x="2424" y="3172"/>
                      <a:ext cx="512" cy="5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440" name="Rectangle 1472"/>
                    <p:cNvSpPr>
                      <a:spLocks noChangeArrowheads="1"/>
                    </p:cNvSpPr>
                    <p:nvPr/>
                  </p:nvSpPr>
                  <p:spPr bwMode="auto">
                    <a:xfrm>
                      <a:off x="2276" y="3435"/>
                      <a:ext cx="769" cy="34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441" name="Line 1473"/>
                  <p:cNvSpPr>
                    <a:spLocks noChangeShapeType="1"/>
                  </p:cNvSpPr>
                  <p:nvPr/>
                </p:nvSpPr>
                <p:spPr bwMode="auto">
                  <a:xfrm>
                    <a:off x="2703" y="3390"/>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442" name="Line 1474"/>
                  <p:cNvSpPr>
                    <a:spLocks noChangeShapeType="1"/>
                  </p:cNvSpPr>
                  <p:nvPr/>
                </p:nvSpPr>
                <p:spPr bwMode="auto">
                  <a:xfrm>
                    <a:off x="2928" y="3386"/>
                    <a:ext cx="0" cy="5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1443" name="Line 1475"/>
                <p:cNvSpPr>
                  <a:spLocks noChangeShapeType="1"/>
                </p:cNvSpPr>
                <p:nvPr/>
              </p:nvSpPr>
              <p:spPr bwMode="auto">
                <a:xfrm flipH="1" flipV="1">
                  <a:off x="2733" y="3324"/>
                  <a:ext cx="620" cy="6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444" name="Rectangle 1476"/>
                <p:cNvSpPr>
                  <a:spLocks noChangeArrowheads="1"/>
                </p:cNvSpPr>
                <p:nvPr/>
              </p:nvSpPr>
              <p:spPr bwMode="auto">
                <a:xfrm>
                  <a:off x="4500" y="3903"/>
                  <a:ext cx="326" cy="31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445" name="Line 1477"/>
                <p:cNvSpPr>
                  <a:spLocks noChangeShapeType="1"/>
                </p:cNvSpPr>
                <p:nvPr/>
              </p:nvSpPr>
              <p:spPr bwMode="auto">
                <a:xfrm>
                  <a:off x="4513" y="3872"/>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446" name="Line 1478"/>
                <p:cNvSpPr>
                  <a:spLocks noChangeShapeType="1"/>
                </p:cNvSpPr>
                <p:nvPr/>
              </p:nvSpPr>
              <p:spPr bwMode="auto">
                <a:xfrm flipH="1" flipV="1">
                  <a:off x="4268" y="3797"/>
                  <a:ext cx="244" cy="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447" name="Line 1479"/>
                <p:cNvSpPr>
                  <a:spLocks noChangeShapeType="1"/>
                </p:cNvSpPr>
                <p:nvPr/>
              </p:nvSpPr>
              <p:spPr bwMode="auto">
                <a:xfrm flipH="1">
                  <a:off x="3842" y="3834"/>
                  <a:ext cx="445" cy="24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7539" name="Group 1480"/>
              <p:cNvGrpSpPr>
                <a:grpSpLocks/>
              </p:cNvGrpSpPr>
              <p:nvPr/>
            </p:nvGrpSpPr>
            <p:grpSpPr bwMode="auto">
              <a:xfrm rot="10800000">
                <a:off x="1864" y="1656"/>
                <a:ext cx="515" cy="259"/>
                <a:chOff x="2736" y="3156"/>
                <a:chExt cx="2128" cy="1027"/>
              </a:xfrm>
            </p:grpSpPr>
            <p:grpSp>
              <p:nvGrpSpPr>
                <p:cNvPr id="147579" name="Group 1481"/>
                <p:cNvGrpSpPr>
                  <a:grpSpLocks/>
                </p:cNvGrpSpPr>
                <p:nvPr/>
              </p:nvGrpSpPr>
              <p:grpSpPr bwMode="auto">
                <a:xfrm rot="3638600">
                  <a:off x="3409" y="3117"/>
                  <a:ext cx="940" cy="1018"/>
                  <a:chOff x="1086" y="3179"/>
                  <a:chExt cx="2222" cy="868"/>
                </a:xfrm>
              </p:grpSpPr>
              <p:grpSp>
                <p:nvGrpSpPr>
                  <p:cNvPr id="147585" name="Group 1482"/>
                  <p:cNvGrpSpPr>
                    <a:grpSpLocks/>
                  </p:cNvGrpSpPr>
                  <p:nvPr/>
                </p:nvGrpSpPr>
                <p:grpSpPr bwMode="auto">
                  <a:xfrm>
                    <a:off x="1086" y="3179"/>
                    <a:ext cx="374" cy="324"/>
                    <a:chOff x="2478" y="3355"/>
                    <a:chExt cx="814" cy="644"/>
                  </a:xfrm>
                </p:grpSpPr>
                <p:sp>
                  <p:nvSpPr>
                    <p:cNvPr id="341451" name="Oval 1483"/>
                    <p:cNvSpPr>
                      <a:spLocks noChangeArrowheads="1"/>
                    </p:cNvSpPr>
                    <p:nvPr/>
                  </p:nvSpPr>
                  <p:spPr bwMode="auto">
                    <a:xfrm>
                      <a:off x="2970" y="3204"/>
                      <a:ext cx="557"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452" name="Rectangle 1484"/>
                    <p:cNvSpPr>
                      <a:spLocks noChangeArrowheads="1"/>
                    </p:cNvSpPr>
                    <p:nvPr/>
                  </p:nvSpPr>
                  <p:spPr bwMode="auto">
                    <a:xfrm>
                      <a:off x="2879" y="3483"/>
                      <a:ext cx="773" cy="39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586" name="Group 1485"/>
                  <p:cNvGrpSpPr>
                    <a:grpSpLocks/>
                  </p:cNvGrpSpPr>
                  <p:nvPr/>
                </p:nvGrpSpPr>
                <p:grpSpPr bwMode="auto">
                  <a:xfrm rot="10800000">
                    <a:off x="1350" y="3699"/>
                    <a:ext cx="374" cy="340"/>
                    <a:chOff x="2478" y="3355"/>
                    <a:chExt cx="814" cy="644"/>
                  </a:xfrm>
                </p:grpSpPr>
                <p:sp>
                  <p:nvSpPr>
                    <p:cNvPr id="341454" name="Oval 1486"/>
                    <p:cNvSpPr>
                      <a:spLocks noChangeArrowheads="1"/>
                    </p:cNvSpPr>
                    <p:nvPr/>
                  </p:nvSpPr>
                  <p:spPr bwMode="auto">
                    <a:xfrm>
                      <a:off x="2278" y="3477"/>
                      <a:ext cx="557" cy="60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455" name="Rectangle 1487"/>
                    <p:cNvSpPr>
                      <a:spLocks noChangeArrowheads="1"/>
                    </p:cNvSpPr>
                    <p:nvPr/>
                  </p:nvSpPr>
                  <p:spPr bwMode="auto">
                    <a:xfrm>
                      <a:off x="2113" y="3739"/>
                      <a:ext cx="774" cy="38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456" name="Line 1488"/>
                  <p:cNvSpPr>
                    <a:spLocks noChangeShapeType="1"/>
                  </p:cNvSpPr>
                  <p:nvPr/>
                </p:nvSpPr>
                <p:spPr bwMode="auto">
                  <a:xfrm>
                    <a:off x="1232" y="3255"/>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457" name="Line 1489"/>
                  <p:cNvSpPr>
                    <a:spLocks noChangeShapeType="1"/>
                  </p:cNvSpPr>
                  <p:nvPr/>
                </p:nvSpPr>
                <p:spPr bwMode="auto">
                  <a:xfrm>
                    <a:off x="1487" y="3248"/>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589" name="Group 1490"/>
                  <p:cNvGrpSpPr>
                    <a:grpSpLocks/>
                  </p:cNvGrpSpPr>
                  <p:nvPr/>
                </p:nvGrpSpPr>
                <p:grpSpPr bwMode="auto">
                  <a:xfrm>
                    <a:off x="1614" y="3179"/>
                    <a:ext cx="374" cy="324"/>
                    <a:chOff x="2478" y="3355"/>
                    <a:chExt cx="814" cy="644"/>
                  </a:xfrm>
                </p:grpSpPr>
                <p:sp>
                  <p:nvSpPr>
                    <p:cNvPr id="341459" name="Oval 1491"/>
                    <p:cNvSpPr>
                      <a:spLocks noChangeArrowheads="1"/>
                    </p:cNvSpPr>
                    <p:nvPr/>
                  </p:nvSpPr>
                  <p:spPr bwMode="auto">
                    <a:xfrm>
                      <a:off x="3140" y="3269"/>
                      <a:ext cx="588" cy="594"/>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460" name="Rectangle 1492"/>
                    <p:cNvSpPr>
                      <a:spLocks noChangeArrowheads="1"/>
                    </p:cNvSpPr>
                    <p:nvPr/>
                  </p:nvSpPr>
                  <p:spPr bwMode="auto">
                    <a:xfrm>
                      <a:off x="2981" y="3536"/>
                      <a:ext cx="959"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590" name="Group 1493"/>
                  <p:cNvGrpSpPr>
                    <a:grpSpLocks/>
                  </p:cNvGrpSpPr>
                  <p:nvPr/>
                </p:nvGrpSpPr>
                <p:grpSpPr bwMode="auto">
                  <a:xfrm rot="10800000">
                    <a:off x="1878" y="3699"/>
                    <a:ext cx="374" cy="340"/>
                    <a:chOff x="2478" y="3355"/>
                    <a:chExt cx="814" cy="644"/>
                  </a:xfrm>
                </p:grpSpPr>
                <p:sp>
                  <p:nvSpPr>
                    <p:cNvPr id="341462" name="Oval 1494"/>
                    <p:cNvSpPr>
                      <a:spLocks noChangeArrowheads="1"/>
                    </p:cNvSpPr>
                    <p:nvPr/>
                  </p:nvSpPr>
                  <p:spPr bwMode="auto">
                    <a:xfrm>
                      <a:off x="2237" y="3525"/>
                      <a:ext cx="526" cy="618"/>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463" name="Rectangle 1495"/>
                    <p:cNvSpPr>
                      <a:spLocks noChangeArrowheads="1"/>
                    </p:cNvSpPr>
                    <p:nvPr/>
                  </p:nvSpPr>
                  <p:spPr bwMode="auto">
                    <a:xfrm>
                      <a:off x="2182" y="3804"/>
                      <a:ext cx="712" cy="39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464" name="Line 1496"/>
                  <p:cNvSpPr>
                    <a:spLocks noChangeShapeType="1"/>
                  </p:cNvSpPr>
                  <p:nvPr/>
                </p:nvSpPr>
                <p:spPr bwMode="auto">
                  <a:xfrm>
                    <a:off x="1773" y="3253"/>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465" name="Line 1497"/>
                  <p:cNvSpPr>
                    <a:spLocks noChangeShapeType="1"/>
                  </p:cNvSpPr>
                  <p:nvPr/>
                </p:nvSpPr>
                <p:spPr bwMode="auto">
                  <a:xfrm>
                    <a:off x="2073" y="324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593" name="Group 1498"/>
                  <p:cNvGrpSpPr>
                    <a:grpSpLocks/>
                  </p:cNvGrpSpPr>
                  <p:nvPr/>
                </p:nvGrpSpPr>
                <p:grpSpPr bwMode="auto">
                  <a:xfrm>
                    <a:off x="2142" y="3187"/>
                    <a:ext cx="374" cy="324"/>
                    <a:chOff x="2478" y="3355"/>
                    <a:chExt cx="814" cy="644"/>
                  </a:xfrm>
                </p:grpSpPr>
                <p:sp>
                  <p:nvSpPr>
                    <p:cNvPr id="341467" name="Oval 1499"/>
                    <p:cNvSpPr>
                      <a:spLocks noChangeArrowheads="1"/>
                    </p:cNvSpPr>
                    <p:nvPr/>
                  </p:nvSpPr>
                  <p:spPr bwMode="auto">
                    <a:xfrm>
                      <a:off x="3190" y="3170"/>
                      <a:ext cx="495" cy="62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468" name="Rectangle 1500"/>
                    <p:cNvSpPr>
                      <a:spLocks noChangeArrowheads="1"/>
                    </p:cNvSpPr>
                    <p:nvPr/>
                  </p:nvSpPr>
                  <p:spPr bwMode="auto">
                    <a:xfrm>
                      <a:off x="3125" y="3465"/>
                      <a:ext cx="712" cy="40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594" name="Group 1501"/>
                  <p:cNvGrpSpPr>
                    <a:grpSpLocks/>
                  </p:cNvGrpSpPr>
                  <p:nvPr/>
                </p:nvGrpSpPr>
                <p:grpSpPr bwMode="auto">
                  <a:xfrm rot="10800000">
                    <a:off x="2406" y="3707"/>
                    <a:ext cx="374" cy="340"/>
                    <a:chOff x="2478" y="3355"/>
                    <a:chExt cx="814" cy="644"/>
                  </a:xfrm>
                </p:grpSpPr>
                <p:sp>
                  <p:nvSpPr>
                    <p:cNvPr id="341470" name="Oval 1502"/>
                    <p:cNvSpPr>
                      <a:spLocks noChangeArrowheads="1"/>
                    </p:cNvSpPr>
                    <p:nvPr/>
                  </p:nvSpPr>
                  <p:spPr bwMode="auto">
                    <a:xfrm>
                      <a:off x="1947" y="3446"/>
                      <a:ext cx="712" cy="54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471" name="Rectangle 1503"/>
                    <p:cNvSpPr>
                      <a:spLocks noChangeArrowheads="1"/>
                    </p:cNvSpPr>
                    <p:nvPr/>
                  </p:nvSpPr>
                  <p:spPr bwMode="auto">
                    <a:xfrm>
                      <a:off x="1861" y="3668"/>
                      <a:ext cx="959" cy="356"/>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472" name="Line 1504"/>
                  <p:cNvSpPr>
                    <a:spLocks noChangeShapeType="1"/>
                  </p:cNvSpPr>
                  <p:nvPr/>
                </p:nvSpPr>
                <p:spPr bwMode="auto">
                  <a:xfrm>
                    <a:off x="2307" y="3256"/>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473" name="Line 1505"/>
                  <p:cNvSpPr>
                    <a:spLocks noChangeShapeType="1"/>
                  </p:cNvSpPr>
                  <p:nvPr/>
                </p:nvSpPr>
                <p:spPr bwMode="auto">
                  <a:xfrm>
                    <a:off x="2581" y="325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597" name="Group 1506"/>
                  <p:cNvGrpSpPr>
                    <a:grpSpLocks/>
                  </p:cNvGrpSpPr>
                  <p:nvPr/>
                </p:nvGrpSpPr>
                <p:grpSpPr bwMode="auto">
                  <a:xfrm>
                    <a:off x="2670" y="3187"/>
                    <a:ext cx="374" cy="324"/>
                    <a:chOff x="2478" y="3355"/>
                    <a:chExt cx="814" cy="644"/>
                  </a:xfrm>
                </p:grpSpPr>
                <p:sp>
                  <p:nvSpPr>
                    <p:cNvPr id="341475" name="Oval 1507"/>
                    <p:cNvSpPr>
                      <a:spLocks noChangeArrowheads="1"/>
                    </p:cNvSpPr>
                    <p:nvPr/>
                  </p:nvSpPr>
                  <p:spPr bwMode="auto">
                    <a:xfrm>
                      <a:off x="3177" y="3181"/>
                      <a:ext cx="495" cy="60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476" name="Rectangle 1508"/>
                    <p:cNvSpPr>
                      <a:spLocks noChangeArrowheads="1"/>
                    </p:cNvSpPr>
                    <p:nvPr/>
                  </p:nvSpPr>
                  <p:spPr bwMode="auto">
                    <a:xfrm>
                      <a:off x="2983" y="3431"/>
                      <a:ext cx="743" cy="418"/>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598" name="Group 1509"/>
                  <p:cNvGrpSpPr>
                    <a:grpSpLocks/>
                  </p:cNvGrpSpPr>
                  <p:nvPr/>
                </p:nvGrpSpPr>
                <p:grpSpPr bwMode="auto">
                  <a:xfrm rot="10800000">
                    <a:off x="2934" y="3707"/>
                    <a:ext cx="374" cy="340"/>
                    <a:chOff x="2478" y="3355"/>
                    <a:chExt cx="814" cy="644"/>
                  </a:xfrm>
                </p:grpSpPr>
                <p:sp>
                  <p:nvSpPr>
                    <p:cNvPr id="341478" name="Oval 1510"/>
                    <p:cNvSpPr>
                      <a:spLocks noChangeArrowheads="1"/>
                    </p:cNvSpPr>
                    <p:nvPr/>
                  </p:nvSpPr>
                  <p:spPr bwMode="auto">
                    <a:xfrm>
                      <a:off x="2008" y="3445"/>
                      <a:ext cx="464" cy="55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479" name="Rectangle 1511"/>
                    <p:cNvSpPr>
                      <a:spLocks noChangeArrowheads="1"/>
                    </p:cNvSpPr>
                    <p:nvPr/>
                  </p:nvSpPr>
                  <p:spPr bwMode="auto">
                    <a:xfrm>
                      <a:off x="1899" y="3722"/>
                      <a:ext cx="712" cy="367"/>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480" name="Line 1512"/>
                  <p:cNvSpPr>
                    <a:spLocks noChangeShapeType="1"/>
                  </p:cNvSpPr>
                  <p:nvPr/>
                </p:nvSpPr>
                <p:spPr bwMode="auto">
                  <a:xfrm>
                    <a:off x="2842" y="3259"/>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481" name="Line 1513"/>
                  <p:cNvSpPr>
                    <a:spLocks noChangeShapeType="1"/>
                  </p:cNvSpPr>
                  <p:nvPr/>
                </p:nvSpPr>
                <p:spPr bwMode="auto">
                  <a:xfrm>
                    <a:off x="3154" y="3257"/>
                    <a:ext cx="0" cy="5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1482" name="Line 1514"/>
                <p:cNvSpPr>
                  <a:spLocks noChangeShapeType="1"/>
                </p:cNvSpPr>
                <p:nvPr/>
              </p:nvSpPr>
              <p:spPr bwMode="auto">
                <a:xfrm flipH="1" flipV="1">
                  <a:off x="2775" y="3359"/>
                  <a:ext cx="649" cy="66"/>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483" name="Rectangle 1515"/>
                <p:cNvSpPr>
                  <a:spLocks noChangeArrowheads="1"/>
                </p:cNvSpPr>
                <p:nvPr/>
              </p:nvSpPr>
              <p:spPr bwMode="auto">
                <a:xfrm>
                  <a:off x="4578" y="3900"/>
                  <a:ext cx="324" cy="31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484" name="Line 1516"/>
                <p:cNvSpPr>
                  <a:spLocks noChangeShapeType="1"/>
                </p:cNvSpPr>
                <p:nvPr/>
              </p:nvSpPr>
              <p:spPr bwMode="auto">
                <a:xfrm>
                  <a:off x="4584" y="387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485" name="Line 1517"/>
                <p:cNvSpPr>
                  <a:spLocks noChangeShapeType="1"/>
                </p:cNvSpPr>
                <p:nvPr/>
              </p:nvSpPr>
              <p:spPr bwMode="auto">
                <a:xfrm flipH="1" flipV="1">
                  <a:off x="4344" y="3798"/>
                  <a:ext cx="246" cy="7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486" name="Line 1518"/>
                <p:cNvSpPr>
                  <a:spLocks noChangeShapeType="1"/>
                </p:cNvSpPr>
                <p:nvPr/>
              </p:nvSpPr>
              <p:spPr bwMode="auto">
                <a:xfrm flipH="1">
                  <a:off x="3955" y="3828"/>
                  <a:ext cx="448" cy="24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nvGrpSpPr>
              <p:cNvPr id="147540" name="Group 1519"/>
              <p:cNvGrpSpPr>
                <a:grpSpLocks/>
              </p:cNvGrpSpPr>
              <p:nvPr/>
            </p:nvGrpSpPr>
            <p:grpSpPr bwMode="auto">
              <a:xfrm rot="-5400000">
                <a:off x="2620" y="2010"/>
                <a:ext cx="515" cy="259"/>
                <a:chOff x="2736" y="3156"/>
                <a:chExt cx="2128" cy="1027"/>
              </a:xfrm>
            </p:grpSpPr>
            <p:grpSp>
              <p:nvGrpSpPr>
                <p:cNvPr id="147541" name="Group 1520"/>
                <p:cNvGrpSpPr>
                  <a:grpSpLocks/>
                </p:cNvGrpSpPr>
                <p:nvPr/>
              </p:nvGrpSpPr>
              <p:grpSpPr bwMode="auto">
                <a:xfrm rot="3638600">
                  <a:off x="3409" y="3117"/>
                  <a:ext cx="940" cy="1018"/>
                  <a:chOff x="1086" y="3179"/>
                  <a:chExt cx="2222" cy="868"/>
                </a:xfrm>
              </p:grpSpPr>
              <p:grpSp>
                <p:nvGrpSpPr>
                  <p:cNvPr id="147547" name="Group 1521"/>
                  <p:cNvGrpSpPr>
                    <a:grpSpLocks/>
                  </p:cNvGrpSpPr>
                  <p:nvPr/>
                </p:nvGrpSpPr>
                <p:grpSpPr bwMode="auto">
                  <a:xfrm>
                    <a:off x="1086" y="3179"/>
                    <a:ext cx="374" cy="324"/>
                    <a:chOff x="2478" y="3355"/>
                    <a:chExt cx="814" cy="644"/>
                  </a:xfrm>
                </p:grpSpPr>
                <p:sp>
                  <p:nvSpPr>
                    <p:cNvPr id="341490" name="Oval 1522"/>
                    <p:cNvSpPr>
                      <a:spLocks noChangeArrowheads="1"/>
                    </p:cNvSpPr>
                    <p:nvPr/>
                  </p:nvSpPr>
                  <p:spPr bwMode="auto">
                    <a:xfrm>
                      <a:off x="2549" y="3147"/>
                      <a:ext cx="480" cy="595"/>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491" name="Rectangle 1523"/>
                    <p:cNvSpPr>
                      <a:spLocks noChangeArrowheads="1"/>
                    </p:cNvSpPr>
                    <p:nvPr/>
                  </p:nvSpPr>
                  <p:spPr bwMode="auto">
                    <a:xfrm>
                      <a:off x="2429" y="3419"/>
                      <a:ext cx="673" cy="382"/>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548" name="Group 1524"/>
                  <p:cNvGrpSpPr>
                    <a:grpSpLocks/>
                  </p:cNvGrpSpPr>
                  <p:nvPr/>
                </p:nvGrpSpPr>
                <p:grpSpPr bwMode="auto">
                  <a:xfrm rot="10800000">
                    <a:off x="1350" y="3699"/>
                    <a:ext cx="374" cy="340"/>
                    <a:chOff x="2478" y="3355"/>
                    <a:chExt cx="814" cy="644"/>
                  </a:xfrm>
                </p:grpSpPr>
                <p:sp>
                  <p:nvSpPr>
                    <p:cNvPr id="341493" name="Oval 1525"/>
                    <p:cNvSpPr>
                      <a:spLocks noChangeArrowheads="1"/>
                    </p:cNvSpPr>
                    <p:nvPr/>
                  </p:nvSpPr>
                  <p:spPr bwMode="auto">
                    <a:xfrm>
                      <a:off x="2583" y="3557"/>
                      <a:ext cx="512" cy="53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494" name="Rectangle 1526"/>
                    <p:cNvSpPr>
                      <a:spLocks noChangeArrowheads="1"/>
                    </p:cNvSpPr>
                    <p:nvPr/>
                  </p:nvSpPr>
                  <p:spPr bwMode="auto">
                    <a:xfrm>
                      <a:off x="2535" y="3787"/>
                      <a:ext cx="737" cy="35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495" name="Line 1527"/>
                  <p:cNvSpPr>
                    <a:spLocks noChangeShapeType="1"/>
                  </p:cNvSpPr>
                  <p:nvPr/>
                </p:nvSpPr>
                <p:spPr bwMode="auto">
                  <a:xfrm>
                    <a:off x="1080" y="3230"/>
                    <a:ext cx="0" cy="58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496" name="Line 1528"/>
                  <p:cNvSpPr>
                    <a:spLocks noChangeShapeType="1"/>
                  </p:cNvSpPr>
                  <p:nvPr/>
                </p:nvSpPr>
                <p:spPr bwMode="auto">
                  <a:xfrm>
                    <a:off x="1354" y="3225"/>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551" name="Group 1529"/>
                  <p:cNvGrpSpPr>
                    <a:grpSpLocks/>
                  </p:cNvGrpSpPr>
                  <p:nvPr/>
                </p:nvGrpSpPr>
                <p:grpSpPr bwMode="auto">
                  <a:xfrm>
                    <a:off x="1614" y="3179"/>
                    <a:ext cx="374" cy="324"/>
                    <a:chOff x="2478" y="3355"/>
                    <a:chExt cx="814" cy="644"/>
                  </a:xfrm>
                </p:grpSpPr>
                <p:sp>
                  <p:nvSpPr>
                    <p:cNvPr id="341498" name="Oval 1530"/>
                    <p:cNvSpPr>
                      <a:spLocks noChangeArrowheads="1"/>
                    </p:cNvSpPr>
                    <p:nvPr/>
                  </p:nvSpPr>
                  <p:spPr bwMode="auto">
                    <a:xfrm>
                      <a:off x="2566" y="3120"/>
                      <a:ext cx="448" cy="616"/>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499" name="Rectangle 1531"/>
                    <p:cNvSpPr>
                      <a:spLocks noChangeArrowheads="1"/>
                    </p:cNvSpPr>
                    <p:nvPr/>
                  </p:nvSpPr>
                  <p:spPr bwMode="auto">
                    <a:xfrm>
                      <a:off x="2405" y="3373"/>
                      <a:ext cx="769" cy="41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552" name="Group 1532"/>
                  <p:cNvGrpSpPr>
                    <a:grpSpLocks/>
                  </p:cNvGrpSpPr>
                  <p:nvPr/>
                </p:nvGrpSpPr>
                <p:grpSpPr bwMode="auto">
                  <a:xfrm rot="10800000">
                    <a:off x="1878" y="3699"/>
                    <a:ext cx="374" cy="340"/>
                    <a:chOff x="2478" y="3355"/>
                    <a:chExt cx="814" cy="644"/>
                  </a:xfrm>
                </p:grpSpPr>
                <p:sp>
                  <p:nvSpPr>
                    <p:cNvPr id="341501" name="Oval 1533"/>
                    <p:cNvSpPr>
                      <a:spLocks noChangeArrowheads="1"/>
                    </p:cNvSpPr>
                    <p:nvPr/>
                  </p:nvSpPr>
                  <p:spPr bwMode="auto">
                    <a:xfrm>
                      <a:off x="2631" y="3525"/>
                      <a:ext cx="512" cy="55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502" name="Rectangle 1534"/>
                    <p:cNvSpPr>
                      <a:spLocks noChangeArrowheads="1"/>
                    </p:cNvSpPr>
                    <p:nvPr/>
                  </p:nvSpPr>
                  <p:spPr bwMode="auto">
                    <a:xfrm>
                      <a:off x="2535" y="3794"/>
                      <a:ext cx="769" cy="354"/>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503" name="Line 1535"/>
                  <p:cNvSpPr>
                    <a:spLocks noChangeShapeType="1"/>
                  </p:cNvSpPr>
                  <p:nvPr/>
                </p:nvSpPr>
                <p:spPr bwMode="auto">
                  <a:xfrm>
                    <a:off x="1628" y="3226"/>
                    <a:ext cx="0" cy="58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504" name="Line 1536"/>
                  <p:cNvSpPr>
                    <a:spLocks noChangeShapeType="1"/>
                  </p:cNvSpPr>
                  <p:nvPr/>
                </p:nvSpPr>
                <p:spPr bwMode="auto">
                  <a:xfrm>
                    <a:off x="1861" y="3225"/>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555" name="Group 1537"/>
                  <p:cNvGrpSpPr>
                    <a:grpSpLocks/>
                  </p:cNvGrpSpPr>
                  <p:nvPr/>
                </p:nvGrpSpPr>
                <p:grpSpPr bwMode="auto">
                  <a:xfrm>
                    <a:off x="2142" y="3187"/>
                    <a:ext cx="374" cy="324"/>
                    <a:chOff x="2478" y="3355"/>
                    <a:chExt cx="814" cy="644"/>
                  </a:xfrm>
                </p:grpSpPr>
                <p:sp>
                  <p:nvSpPr>
                    <p:cNvPr id="341506" name="Oval 1538"/>
                    <p:cNvSpPr>
                      <a:spLocks noChangeArrowheads="1"/>
                    </p:cNvSpPr>
                    <p:nvPr/>
                  </p:nvSpPr>
                  <p:spPr bwMode="auto">
                    <a:xfrm>
                      <a:off x="2544" y="3203"/>
                      <a:ext cx="480" cy="563"/>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507" name="Rectangle 1539"/>
                    <p:cNvSpPr>
                      <a:spLocks noChangeArrowheads="1"/>
                    </p:cNvSpPr>
                    <p:nvPr/>
                  </p:nvSpPr>
                  <p:spPr bwMode="auto">
                    <a:xfrm>
                      <a:off x="2481" y="3465"/>
                      <a:ext cx="705" cy="350"/>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556" name="Group 1540"/>
                  <p:cNvGrpSpPr>
                    <a:grpSpLocks/>
                  </p:cNvGrpSpPr>
                  <p:nvPr/>
                </p:nvGrpSpPr>
                <p:grpSpPr bwMode="auto">
                  <a:xfrm rot="10800000">
                    <a:off x="2406" y="3707"/>
                    <a:ext cx="374" cy="340"/>
                    <a:chOff x="2478" y="3355"/>
                    <a:chExt cx="814" cy="644"/>
                  </a:xfrm>
                </p:grpSpPr>
                <p:sp>
                  <p:nvSpPr>
                    <p:cNvPr id="341509" name="Oval 1541"/>
                    <p:cNvSpPr>
                      <a:spLocks noChangeArrowheads="1"/>
                    </p:cNvSpPr>
                    <p:nvPr/>
                  </p:nvSpPr>
                  <p:spPr bwMode="auto">
                    <a:xfrm>
                      <a:off x="2637" y="3548"/>
                      <a:ext cx="512"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510" name="Rectangle 1542"/>
                    <p:cNvSpPr>
                      <a:spLocks noChangeArrowheads="1"/>
                    </p:cNvSpPr>
                    <p:nvPr/>
                  </p:nvSpPr>
                  <p:spPr bwMode="auto">
                    <a:xfrm>
                      <a:off x="2529" y="3821"/>
                      <a:ext cx="705" cy="38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511" name="Line 1543"/>
                  <p:cNvSpPr>
                    <a:spLocks noChangeShapeType="1"/>
                  </p:cNvSpPr>
                  <p:nvPr/>
                </p:nvSpPr>
                <p:spPr bwMode="auto">
                  <a:xfrm>
                    <a:off x="2172" y="3240"/>
                    <a:ext cx="0" cy="59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512" name="Line 1544"/>
                  <p:cNvSpPr>
                    <a:spLocks noChangeShapeType="1"/>
                  </p:cNvSpPr>
                  <p:nvPr/>
                </p:nvSpPr>
                <p:spPr bwMode="auto">
                  <a:xfrm>
                    <a:off x="2404" y="3226"/>
                    <a:ext cx="0" cy="604"/>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nvGrpSpPr>
                  <p:cNvPr id="147559" name="Group 1545"/>
                  <p:cNvGrpSpPr>
                    <a:grpSpLocks/>
                  </p:cNvGrpSpPr>
                  <p:nvPr/>
                </p:nvGrpSpPr>
                <p:grpSpPr bwMode="auto">
                  <a:xfrm>
                    <a:off x="2670" y="3187"/>
                    <a:ext cx="374" cy="324"/>
                    <a:chOff x="2478" y="3355"/>
                    <a:chExt cx="814" cy="644"/>
                  </a:xfrm>
                </p:grpSpPr>
                <p:sp>
                  <p:nvSpPr>
                    <p:cNvPr id="341514" name="Oval 1546"/>
                    <p:cNvSpPr>
                      <a:spLocks noChangeArrowheads="1"/>
                    </p:cNvSpPr>
                    <p:nvPr/>
                  </p:nvSpPr>
                  <p:spPr bwMode="auto">
                    <a:xfrm>
                      <a:off x="2488" y="3177"/>
                      <a:ext cx="512" cy="542"/>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515" name="Rectangle 1547"/>
                    <p:cNvSpPr>
                      <a:spLocks noChangeArrowheads="1"/>
                    </p:cNvSpPr>
                    <p:nvPr/>
                  </p:nvSpPr>
                  <p:spPr bwMode="auto">
                    <a:xfrm>
                      <a:off x="2429" y="3423"/>
                      <a:ext cx="673" cy="350"/>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grpSp>
                <p:nvGrpSpPr>
                  <p:cNvPr id="147560" name="Group 1548"/>
                  <p:cNvGrpSpPr>
                    <a:grpSpLocks/>
                  </p:cNvGrpSpPr>
                  <p:nvPr/>
                </p:nvGrpSpPr>
                <p:grpSpPr bwMode="auto">
                  <a:xfrm rot="10800000">
                    <a:off x="2934" y="3707"/>
                    <a:ext cx="374" cy="340"/>
                    <a:chOff x="2478" y="3355"/>
                    <a:chExt cx="814" cy="644"/>
                  </a:xfrm>
                </p:grpSpPr>
                <p:sp>
                  <p:nvSpPr>
                    <p:cNvPr id="341517" name="Oval 1549"/>
                    <p:cNvSpPr>
                      <a:spLocks noChangeArrowheads="1"/>
                    </p:cNvSpPr>
                    <p:nvPr/>
                  </p:nvSpPr>
                  <p:spPr bwMode="auto">
                    <a:xfrm>
                      <a:off x="2633" y="3596"/>
                      <a:ext cx="480" cy="587"/>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518" name="Rectangle 1550"/>
                    <p:cNvSpPr>
                      <a:spLocks noChangeArrowheads="1"/>
                    </p:cNvSpPr>
                    <p:nvPr/>
                  </p:nvSpPr>
                  <p:spPr bwMode="auto">
                    <a:xfrm>
                      <a:off x="2562" y="3863"/>
                      <a:ext cx="769" cy="405"/>
                    </a:xfrm>
                    <a:prstGeom prst="rect">
                      <a:avLst/>
                    </a:prstGeom>
                    <a:solidFill>
                      <a:srgbClr val="7A007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41519" name="Line 1551"/>
                  <p:cNvSpPr>
                    <a:spLocks noChangeShapeType="1"/>
                  </p:cNvSpPr>
                  <p:nvPr/>
                </p:nvSpPr>
                <p:spPr bwMode="auto">
                  <a:xfrm>
                    <a:off x="2687" y="3234"/>
                    <a:ext cx="0" cy="59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520" name="Line 1552"/>
                  <p:cNvSpPr>
                    <a:spLocks noChangeShapeType="1"/>
                  </p:cNvSpPr>
                  <p:nvPr/>
                </p:nvSpPr>
                <p:spPr bwMode="auto">
                  <a:xfrm>
                    <a:off x="2948" y="3232"/>
                    <a:ext cx="0" cy="5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sp>
              <p:nvSpPr>
                <p:cNvPr id="341521" name="Line 1553"/>
                <p:cNvSpPr>
                  <a:spLocks noChangeShapeType="1"/>
                </p:cNvSpPr>
                <p:nvPr/>
              </p:nvSpPr>
              <p:spPr bwMode="auto">
                <a:xfrm flipH="1" flipV="1">
                  <a:off x="2733" y="3287"/>
                  <a:ext cx="652" cy="6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522" name="Rectangle 1554"/>
                <p:cNvSpPr>
                  <a:spLocks noChangeArrowheads="1"/>
                </p:cNvSpPr>
                <p:nvPr/>
              </p:nvSpPr>
              <p:spPr bwMode="auto">
                <a:xfrm>
                  <a:off x="4576" y="3866"/>
                  <a:ext cx="326" cy="31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523" name="Line 1555"/>
                <p:cNvSpPr>
                  <a:spLocks noChangeShapeType="1"/>
                </p:cNvSpPr>
                <p:nvPr/>
              </p:nvSpPr>
              <p:spPr bwMode="auto">
                <a:xfrm>
                  <a:off x="4582" y="3872"/>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524" name="Line 1556"/>
                <p:cNvSpPr>
                  <a:spLocks noChangeShapeType="1"/>
                </p:cNvSpPr>
                <p:nvPr/>
              </p:nvSpPr>
              <p:spPr bwMode="auto">
                <a:xfrm flipH="1" flipV="1">
                  <a:off x="4382" y="3797"/>
                  <a:ext cx="244" cy="7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525" name="Line 1557"/>
                <p:cNvSpPr>
                  <a:spLocks noChangeShapeType="1"/>
                </p:cNvSpPr>
                <p:nvPr/>
              </p:nvSpPr>
              <p:spPr bwMode="auto">
                <a:xfrm flipH="1">
                  <a:off x="3912" y="3797"/>
                  <a:ext cx="451" cy="24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grpSp>
        </p:grpSp>
        <p:sp>
          <p:nvSpPr>
            <p:cNvPr id="341526" name="Rectangle 1558"/>
            <p:cNvSpPr>
              <a:spLocks noChangeArrowheads="1"/>
            </p:cNvSpPr>
            <p:nvPr/>
          </p:nvSpPr>
          <p:spPr bwMode="auto">
            <a:xfrm>
              <a:off x="4286250" y="5176838"/>
              <a:ext cx="4857750" cy="276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527" name="Oval 1559"/>
            <p:cNvSpPr>
              <a:spLocks noChangeArrowheads="1"/>
            </p:cNvSpPr>
            <p:nvPr/>
          </p:nvSpPr>
          <p:spPr bwMode="auto">
            <a:xfrm>
              <a:off x="4781550" y="1558925"/>
              <a:ext cx="95250" cy="9525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528" name="Oval 1560"/>
            <p:cNvSpPr>
              <a:spLocks noChangeArrowheads="1"/>
            </p:cNvSpPr>
            <p:nvPr/>
          </p:nvSpPr>
          <p:spPr bwMode="auto">
            <a:xfrm>
              <a:off x="4787900" y="3033713"/>
              <a:ext cx="95250" cy="9525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529" name="Oval 1561"/>
            <p:cNvSpPr>
              <a:spLocks noChangeArrowheads="1"/>
            </p:cNvSpPr>
            <p:nvPr/>
          </p:nvSpPr>
          <p:spPr bwMode="auto">
            <a:xfrm>
              <a:off x="5626100" y="1649413"/>
              <a:ext cx="95250" cy="9525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530" name="Oval 1562"/>
            <p:cNvSpPr>
              <a:spLocks noChangeArrowheads="1"/>
            </p:cNvSpPr>
            <p:nvPr/>
          </p:nvSpPr>
          <p:spPr bwMode="auto">
            <a:xfrm>
              <a:off x="7150100" y="1658938"/>
              <a:ext cx="95250" cy="9525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531" name="Oval 1563"/>
            <p:cNvSpPr>
              <a:spLocks noChangeArrowheads="1"/>
            </p:cNvSpPr>
            <p:nvPr/>
          </p:nvSpPr>
          <p:spPr bwMode="auto">
            <a:xfrm>
              <a:off x="6664325" y="5002213"/>
              <a:ext cx="95250" cy="9525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532" name="Oval 1564"/>
            <p:cNvSpPr>
              <a:spLocks noChangeArrowheads="1"/>
            </p:cNvSpPr>
            <p:nvPr/>
          </p:nvSpPr>
          <p:spPr bwMode="auto">
            <a:xfrm>
              <a:off x="7788275" y="4554538"/>
              <a:ext cx="95250" cy="9525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533" name="Oval 1565"/>
            <p:cNvSpPr>
              <a:spLocks noChangeArrowheads="1"/>
            </p:cNvSpPr>
            <p:nvPr/>
          </p:nvSpPr>
          <p:spPr bwMode="auto">
            <a:xfrm>
              <a:off x="8197850" y="2030413"/>
              <a:ext cx="95250" cy="9525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534" name="Oval 1566"/>
            <p:cNvSpPr>
              <a:spLocks noChangeArrowheads="1"/>
            </p:cNvSpPr>
            <p:nvPr/>
          </p:nvSpPr>
          <p:spPr bwMode="auto">
            <a:xfrm>
              <a:off x="8683625" y="1677988"/>
              <a:ext cx="95250" cy="9525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535" name="Oval 1567"/>
            <p:cNvSpPr>
              <a:spLocks noChangeArrowheads="1"/>
            </p:cNvSpPr>
            <p:nvPr/>
          </p:nvSpPr>
          <p:spPr bwMode="auto">
            <a:xfrm>
              <a:off x="5245100" y="1192213"/>
              <a:ext cx="95250" cy="9525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536" name="Oval 1568"/>
            <p:cNvSpPr>
              <a:spLocks noChangeArrowheads="1"/>
            </p:cNvSpPr>
            <p:nvPr/>
          </p:nvSpPr>
          <p:spPr bwMode="auto">
            <a:xfrm>
              <a:off x="5264150" y="2687638"/>
              <a:ext cx="95250" cy="9525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537" name="Oval 1569"/>
            <p:cNvSpPr>
              <a:spLocks noChangeArrowheads="1"/>
            </p:cNvSpPr>
            <p:nvPr/>
          </p:nvSpPr>
          <p:spPr bwMode="auto">
            <a:xfrm>
              <a:off x="5264150" y="4192588"/>
              <a:ext cx="95250" cy="9525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538" name="Oval 1570"/>
            <p:cNvSpPr>
              <a:spLocks noChangeArrowheads="1"/>
            </p:cNvSpPr>
            <p:nvPr/>
          </p:nvSpPr>
          <p:spPr bwMode="auto">
            <a:xfrm>
              <a:off x="4797425" y="4516438"/>
              <a:ext cx="95250" cy="9525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539" name="Oval 1571"/>
            <p:cNvSpPr>
              <a:spLocks noChangeArrowheads="1"/>
            </p:cNvSpPr>
            <p:nvPr/>
          </p:nvSpPr>
          <p:spPr bwMode="auto">
            <a:xfrm>
              <a:off x="6283325" y="4545013"/>
              <a:ext cx="95250" cy="9525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540" name="Oval 1572"/>
            <p:cNvSpPr>
              <a:spLocks noChangeArrowheads="1"/>
            </p:cNvSpPr>
            <p:nvPr/>
          </p:nvSpPr>
          <p:spPr bwMode="auto">
            <a:xfrm>
              <a:off x="8140700" y="5011738"/>
              <a:ext cx="95250" cy="9525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541" name="Oval 1573"/>
            <p:cNvSpPr>
              <a:spLocks noChangeArrowheads="1"/>
            </p:cNvSpPr>
            <p:nvPr/>
          </p:nvSpPr>
          <p:spPr bwMode="auto">
            <a:xfrm>
              <a:off x="8655050" y="3163888"/>
              <a:ext cx="95250" cy="9525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542" name="Oval 1574"/>
            <p:cNvSpPr>
              <a:spLocks noChangeArrowheads="1"/>
            </p:cNvSpPr>
            <p:nvPr/>
          </p:nvSpPr>
          <p:spPr bwMode="auto">
            <a:xfrm>
              <a:off x="8169275" y="3525838"/>
              <a:ext cx="95250" cy="9525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sp>
          <p:nvSpPr>
            <p:cNvPr id="341543" name="Line 1575"/>
            <p:cNvSpPr>
              <a:spLocks noChangeShapeType="1"/>
            </p:cNvSpPr>
            <p:nvPr/>
          </p:nvSpPr>
          <p:spPr bwMode="auto">
            <a:xfrm>
              <a:off x="6859588" y="1055688"/>
              <a:ext cx="290512" cy="573087"/>
            </a:xfrm>
            <a:prstGeom prst="line">
              <a:avLst/>
            </a:prstGeom>
            <a:noFill/>
            <a:ln w="603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544" name="Line 1576"/>
            <p:cNvSpPr>
              <a:spLocks noChangeShapeType="1"/>
            </p:cNvSpPr>
            <p:nvPr/>
          </p:nvSpPr>
          <p:spPr bwMode="auto">
            <a:xfrm>
              <a:off x="4884738" y="1679575"/>
              <a:ext cx="746125" cy="1458913"/>
            </a:xfrm>
            <a:prstGeom prst="line">
              <a:avLst/>
            </a:prstGeom>
            <a:noFill/>
            <a:ln w="603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545" name="Line 1577"/>
            <p:cNvSpPr>
              <a:spLocks noChangeShapeType="1"/>
            </p:cNvSpPr>
            <p:nvPr/>
          </p:nvSpPr>
          <p:spPr bwMode="auto">
            <a:xfrm>
              <a:off x="6370638" y="4679950"/>
              <a:ext cx="260350" cy="496888"/>
            </a:xfrm>
            <a:prstGeom prst="line">
              <a:avLst/>
            </a:prstGeom>
            <a:noFill/>
            <a:ln w="603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546" name="Line 1578"/>
            <p:cNvSpPr>
              <a:spLocks noChangeShapeType="1"/>
            </p:cNvSpPr>
            <p:nvPr/>
          </p:nvSpPr>
          <p:spPr bwMode="auto">
            <a:xfrm>
              <a:off x="7866063" y="4699000"/>
              <a:ext cx="260350" cy="496888"/>
            </a:xfrm>
            <a:prstGeom prst="line">
              <a:avLst/>
            </a:prstGeom>
            <a:noFill/>
            <a:ln w="603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547" name="Line 1579"/>
            <p:cNvSpPr>
              <a:spLocks noChangeShapeType="1"/>
            </p:cNvSpPr>
            <p:nvPr/>
          </p:nvSpPr>
          <p:spPr bwMode="auto">
            <a:xfrm>
              <a:off x="4884738" y="4679950"/>
              <a:ext cx="260350" cy="496888"/>
            </a:xfrm>
            <a:prstGeom prst="line">
              <a:avLst/>
            </a:prstGeom>
            <a:noFill/>
            <a:ln w="603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548" name="Line 1580"/>
            <p:cNvSpPr>
              <a:spLocks noChangeShapeType="1"/>
            </p:cNvSpPr>
            <p:nvPr/>
          </p:nvSpPr>
          <p:spPr bwMode="auto">
            <a:xfrm flipH="1">
              <a:off x="8302625" y="3179763"/>
              <a:ext cx="666750" cy="334962"/>
            </a:xfrm>
            <a:prstGeom prst="line">
              <a:avLst/>
            </a:prstGeom>
            <a:noFill/>
            <a:ln w="603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549" name="Line 1581"/>
            <p:cNvSpPr>
              <a:spLocks noChangeShapeType="1"/>
            </p:cNvSpPr>
            <p:nvPr/>
          </p:nvSpPr>
          <p:spPr bwMode="auto">
            <a:xfrm flipH="1">
              <a:off x="8264525" y="4656138"/>
              <a:ext cx="733425" cy="363537"/>
            </a:xfrm>
            <a:prstGeom prst="line">
              <a:avLst/>
            </a:prstGeom>
            <a:noFill/>
            <a:ln w="603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550" name="Line 1582"/>
            <p:cNvSpPr>
              <a:spLocks noChangeShapeType="1"/>
            </p:cNvSpPr>
            <p:nvPr/>
          </p:nvSpPr>
          <p:spPr bwMode="auto">
            <a:xfrm flipH="1">
              <a:off x="4521200" y="4275138"/>
              <a:ext cx="685800" cy="344487"/>
            </a:xfrm>
            <a:prstGeom prst="line">
              <a:avLst/>
            </a:prstGeom>
            <a:noFill/>
            <a:ln w="603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551" name="Line 1583"/>
            <p:cNvSpPr>
              <a:spLocks noChangeShapeType="1"/>
            </p:cNvSpPr>
            <p:nvPr/>
          </p:nvSpPr>
          <p:spPr bwMode="auto">
            <a:xfrm flipH="1">
              <a:off x="4521200" y="2779713"/>
              <a:ext cx="685800" cy="344487"/>
            </a:xfrm>
            <a:prstGeom prst="line">
              <a:avLst/>
            </a:prstGeom>
            <a:noFill/>
            <a:ln w="603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552" name="Line 1584"/>
            <p:cNvSpPr>
              <a:spLocks noChangeShapeType="1"/>
            </p:cNvSpPr>
            <p:nvPr/>
          </p:nvSpPr>
          <p:spPr bwMode="auto">
            <a:xfrm flipH="1">
              <a:off x="4511675" y="1274763"/>
              <a:ext cx="685800" cy="344487"/>
            </a:xfrm>
            <a:prstGeom prst="line">
              <a:avLst/>
            </a:prstGeom>
            <a:noFill/>
            <a:ln w="603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553" name="Line 1585"/>
            <p:cNvSpPr>
              <a:spLocks noChangeShapeType="1"/>
            </p:cNvSpPr>
            <p:nvPr/>
          </p:nvSpPr>
          <p:spPr bwMode="auto">
            <a:xfrm flipH="1">
              <a:off x="8302625" y="1693863"/>
              <a:ext cx="685800" cy="344487"/>
            </a:xfrm>
            <a:prstGeom prst="line">
              <a:avLst/>
            </a:prstGeom>
            <a:noFill/>
            <a:ln w="603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554" name="Line 1586"/>
            <p:cNvSpPr>
              <a:spLocks noChangeShapeType="1"/>
            </p:cNvSpPr>
            <p:nvPr/>
          </p:nvSpPr>
          <p:spPr bwMode="auto">
            <a:xfrm>
              <a:off x="8393113" y="1074738"/>
              <a:ext cx="290512" cy="573087"/>
            </a:xfrm>
            <a:prstGeom prst="line">
              <a:avLst/>
            </a:prstGeom>
            <a:noFill/>
            <a:ln w="603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cs typeface="Arial" charset="0"/>
              </a:endParaRPr>
            </a:p>
          </p:txBody>
        </p:sp>
        <p:sp>
          <p:nvSpPr>
            <p:cNvPr id="341555" name="Oval 1587"/>
            <p:cNvSpPr>
              <a:spLocks noChangeArrowheads="1"/>
            </p:cNvSpPr>
            <p:nvPr/>
          </p:nvSpPr>
          <p:spPr bwMode="auto">
            <a:xfrm>
              <a:off x="5138738" y="4981575"/>
              <a:ext cx="96837" cy="93663"/>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grpSp>
      <p:sp>
        <p:nvSpPr>
          <p:cNvPr id="339971" name="Rectangle 3"/>
          <p:cNvSpPr>
            <a:spLocks noGrp="1" noChangeArrowheads="1"/>
          </p:cNvSpPr>
          <p:nvPr>
            <p:ph type="title"/>
          </p:nvPr>
        </p:nvSpPr>
        <p:spPr>
          <a:xfrm>
            <a:off x="0" y="-192088"/>
            <a:ext cx="8229600" cy="1143001"/>
          </a:xfrm>
        </p:spPr>
        <p:txBody>
          <a:bodyPr/>
          <a:lstStyle/>
          <a:p>
            <a:pPr eaLnBrk="1" hangingPunct="1">
              <a:defRPr/>
            </a:pPr>
            <a:r>
              <a:rPr lang="en-US" sz="2800" dirty="0" smtClean="0">
                <a:solidFill>
                  <a:srgbClr val="3333FF"/>
                </a:solidFill>
              </a:rPr>
              <a:t>“Realistic” chip layout of </a:t>
            </a:r>
            <a:r>
              <a:rPr lang="en-US" sz="2800" dirty="0" err="1" smtClean="0">
                <a:solidFill>
                  <a:srgbClr val="3333FF"/>
                </a:solidFill>
              </a:rPr>
              <a:t>qubits</a:t>
            </a:r>
            <a:r>
              <a:rPr lang="en-US" sz="2800" dirty="0" smtClean="0">
                <a:solidFill>
                  <a:srgbClr val="3333FF"/>
                </a:solidFill>
              </a:rPr>
              <a:t> and resonators</a:t>
            </a:r>
            <a:endParaRPr lang="en-US" sz="2400" dirty="0" smtClean="0"/>
          </a:p>
        </p:txBody>
      </p:sp>
      <p:sp>
        <p:nvSpPr>
          <p:cNvPr id="147532" name="TextBox 1"/>
          <p:cNvSpPr txBox="1">
            <a:spLocks noChangeArrowheads="1"/>
          </p:cNvSpPr>
          <p:nvPr/>
        </p:nvSpPr>
        <p:spPr bwMode="auto">
          <a:xfrm>
            <a:off x="5546337" y="6113067"/>
            <a:ext cx="35638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DP. DiVincenzo</a:t>
            </a:r>
            <a:r>
              <a:rPr lang="en-US" sz="1400" dirty="0" smtClean="0"/>
              <a:t>, </a:t>
            </a:r>
            <a:r>
              <a:rPr lang="en-US" sz="1400" dirty="0"/>
              <a:t>“Fault </a:t>
            </a:r>
            <a:r>
              <a:rPr lang="en-US" sz="1400" dirty="0" smtClean="0"/>
              <a:t>tolerant architectures for superconducting</a:t>
            </a:r>
            <a:endParaRPr lang="en-US" sz="1400" dirty="0"/>
          </a:p>
          <a:p>
            <a:pPr eaLnBrk="1" hangingPunct="1"/>
            <a:r>
              <a:rPr lang="en-US" sz="1400" dirty="0"/>
              <a:t> </a:t>
            </a:r>
            <a:r>
              <a:rPr lang="en-US" sz="1400" dirty="0" err="1"/>
              <a:t>qubits</a:t>
            </a:r>
            <a:r>
              <a:rPr lang="en-US" sz="1400" dirty="0"/>
              <a:t>,” </a:t>
            </a:r>
            <a:r>
              <a:rPr lang="en-US" sz="1400" dirty="0" smtClean="0"/>
              <a:t>Phys</a:t>
            </a:r>
            <a:r>
              <a:rPr lang="en-US" sz="1400" dirty="0"/>
              <a:t>. Scr. T </a:t>
            </a:r>
            <a:r>
              <a:rPr lang="en-US" sz="1400" b="1" dirty="0" smtClean="0"/>
              <a:t>137 </a:t>
            </a:r>
            <a:r>
              <a:rPr lang="en-US" sz="1400" dirty="0" smtClean="0"/>
              <a:t>(</a:t>
            </a:r>
            <a:r>
              <a:rPr lang="en-US" sz="1400" dirty="0"/>
              <a:t>2009) 014020.</a:t>
            </a:r>
          </a:p>
        </p:txBody>
      </p:sp>
    </p:spTree>
    <p:extLst>
      <p:ext uri="{BB962C8B-B14F-4D97-AF65-F5344CB8AC3E}">
        <p14:creationId xmlns:p14="http://schemas.microsoft.com/office/powerpoint/2010/main" val="9350745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24563" y="1196752"/>
            <a:ext cx="4738377" cy="3414480"/>
          </a:xfrm>
          <a:prstGeom prst="rect">
            <a:avLst/>
          </a:prstGeom>
        </p:spPr>
      </p:pic>
      <p:pic>
        <p:nvPicPr>
          <p:cNvPr id="3" name="Picture 2"/>
          <p:cNvPicPr>
            <a:picLocks noChangeAspect="1"/>
          </p:cNvPicPr>
          <p:nvPr/>
        </p:nvPicPr>
        <p:blipFill>
          <a:blip r:embed="rId3"/>
          <a:stretch>
            <a:fillRect/>
          </a:stretch>
        </p:blipFill>
        <p:spPr>
          <a:xfrm>
            <a:off x="0" y="3286387"/>
            <a:ext cx="4768680" cy="3429588"/>
          </a:xfrm>
          <a:prstGeom prst="rect">
            <a:avLst/>
          </a:prstGeom>
        </p:spPr>
      </p:pic>
      <p:sp>
        <p:nvSpPr>
          <p:cNvPr id="4" name="Rectangle 3"/>
          <p:cNvSpPr>
            <a:spLocks noGrp="1" noChangeArrowheads="1"/>
          </p:cNvSpPr>
          <p:nvPr>
            <p:ph type="title"/>
          </p:nvPr>
        </p:nvSpPr>
        <p:spPr>
          <a:xfrm>
            <a:off x="0" y="-192088"/>
            <a:ext cx="8229600" cy="1143001"/>
          </a:xfrm>
        </p:spPr>
        <p:txBody>
          <a:bodyPr/>
          <a:lstStyle/>
          <a:p>
            <a:pPr eaLnBrk="1" hangingPunct="1">
              <a:defRPr/>
            </a:pPr>
            <a:r>
              <a:rPr lang="en-US" sz="2800" dirty="0" smtClean="0">
                <a:solidFill>
                  <a:srgbClr val="3333FF"/>
                </a:solidFill>
              </a:rPr>
              <a:t>Another “Realistic” surface code layout in 3D circuit-QED architecture</a:t>
            </a:r>
            <a:endParaRPr lang="en-US" sz="2400" dirty="0" smtClean="0"/>
          </a:p>
        </p:txBody>
      </p:sp>
      <p:sp>
        <p:nvSpPr>
          <p:cNvPr id="5" name="TextBox 4"/>
          <p:cNvSpPr txBox="1"/>
          <p:nvPr/>
        </p:nvSpPr>
        <p:spPr>
          <a:xfrm>
            <a:off x="4742134" y="6488668"/>
            <a:ext cx="4401866" cy="369332"/>
          </a:xfrm>
          <a:prstGeom prst="rect">
            <a:avLst/>
          </a:prstGeom>
          <a:noFill/>
        </p:spPr>
        <p:txBody>
          <a:bodyPr wrap="none" rtlCol="0">
            <a:spAutoFit/>
          </a:bodyPr>
          <a:lstStyle/>
          <a:p>
            <a:r>
              <a:rPr lang="en-US" dirty="0" smtClean="0"/>
              <a:t>DiVincenzo &amp; </a:t>
            </a:r>
            <a:r>
              <a:rPr lang="en-US" dirty="0" err="1" smtClean="0"/>
              <a:t>Solgun</a:t>
            </a:r>
            <a:r>
              <a:rPr lang="en-US" dirty="0" smtClean="0"/>
              <a:t>, New J. Phys. 2013</a:t>
            </a:r>
            <a:endParaRPr lang="en-US" dirty="0"/>
          </a:p>
        </p:txBody>
      </p:sp>
      <p:sp>
        <p:nvSpPr>
          <p:cNvPr id="6" name="TextBox 5"/>
          <p:cNvSpPr txBox="1"/>
          <p:nvPr/>
        </p:nvSpPr>
        <p:spPr>
          <a:xfrm>
            <a:off x="5004049" y="5085184"/>
            <a:ext cx="4139952" cy="646331"/>
          </a:xfrm>
          <a:prstGeom prst="rect">
            <a:avLst/>
          </a:prstGeom>
          <a:noFill/>
        </p:spPr>
        <p:txBody>
          <a:bodyPr wrap="square" rtlCol="0">
            <a:spAutoFit/>
          </a:bodyPr>
          <a:lstStyle/>
          <a:p>
            <a:r>
              <a:rPr lang="en-US" dirty="0" smtClean="0"/>
              <a:t>Syndrome measurements without the execution of a quantum circuit</a:t>
            </a:r>
            <a:endParaRPr lang="en-US" dirty="0"/>
          </a:p>
        </p:txBody>
      </p:sp>
    </p:spTree>
    <p:extLst>
      <p:ext uri="{BB962C8B-B14F-4D97-AF65-F5344CB8AC3E}">
        <p14:creationId xmlns:p14="http://schemas.microsoft.com/office/powerpoint/2010/main" val="1978520379"/>
      </p:ext>
    </p:extLst>
  </p:cSld>
  <p:clrMapOvr>
    <a:masterClrMapping/>
  </p:clrMapOvr>
  <mc:AlternateContent xmlns:mc="http://schemas.openxmlformats.org/markup-compatibility/2006">
    <mc:Choice xmlns:p14="http://schemas.microsoft.com/office/powerpoint/2010/main" Requires="p14">
      <p:transition spd="slow" p14:dur="2000" advTm="9563"/>
    </mc:Choice>
    <mc:Fallback>
      <p:transition xmlns:p14="http://schemas.microsoft.com/office/powerpoint/2010/main" spd="slow" advTm="9563"/>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980728"/>
            <a:ext cx="6120680" cy="5242114"/>
          </a:xfrm>
          <a:prstGeom prst="rect">
            <a:avLst/>
          </a:prstGeom>
        </p:spPr>
      </p:pic>
      <p:sp>
        <p:nvSpPr>
          <p:cNvPr id="6" name="Rectangle 3"/>
          <p:cNvSpPr>
            <a:spLocks noGrp="1" noChangeArrowheads="1"/>
          </p:cNvSpPr>
          <p:nvPr>
            <p:ph type="title"/>
          </p:nvPr>
        </p:nvSpPr>
        <p:spPr>
          <a:xfrm>
            <a:off x="0" y="-192088"/>
            <a:ext cx="8229600" cy="1143001"/>
          </a:xfrm>
        </p:spPr>
        <p:txBody>
          <a:bodyPr/>
          <a:lstStyle/>
          <a:p>
            <a:pPr eaLnBrk="1" hangingPunct="1">
              <a:defRPr/>
            </a:pPr>
            <a:r>
              <a:rPr lang="en-US" sz="2800" dirty="0" smtClean="0">
                <a:solidFill>
                  <a:srgbClr val="3333FF"/>
                </a:solidFill>
              </a:rPr>
              <a:t>Another “Realistic” surface code layout for double-quantum-dot </a:t>
            </a:r>
            <a:r>
              <a:rPr lang="en-US" sz="2800" dirty="0" err="1" smtClean="0">
                <a:solidFill>
                  <a:srgbClr val="3333FF"/>
                </a:solidFill>
              </a:rPr>
              <a:t>qubit</a:t>
            </a:r>
            <a:endParaRPr lang="en-US" sz="2400" dirty="0" smtClean="0"/>
          </a:p>
        </p:txBody>
      </p:sp>
      <p:sp>
        <p:nvSpPr>
          <p:cNvPr id="7" name="TextBox 6"/>
          <p:cNvSpPr txBox="1"/>
          <p:nvPr/>
        </p:nvSpPr>
        <p:spPr>
          <a:xfrm>
            <a:off x="6516217" y="2708920"/>
            <a:ext cx="2627784" cy="1754327"/>
          </a:xfrm>
          <a:prstGeom prst="rect">
            <a:avLst/>
          </a:prstGeom>
          <a:noFill/>
        </p:spPr>
        <p:txBody>
          <a:bodyPr wrap="square" rtlCol="0">
            <a:spAutoFit/>
          </a:bodyPr>
          <a:lstStyle/>
          <a:p>
            <a:r>
              <a:rPr lang="en-US" dirty="0" err="1" smtClean="0"/>
              <a:t>Mehl</a:t>
            </a:r>
            <a:r>
              <a:rPr lang="en-US" dirty="0" smtClean="0"/>
              <a:t>, </a:t>
            </a:r>
            <a:r>
              <a:rPr lang="en-US" dirty="0" err="1" smtClean="0"/>
              <a:t>Bluhm</a:t>
            </a:r>
            <a:r>
              <a:rPr lang="en-US" dirty="0"/>
              <a:t>, DiVincenzo “Fault-Tolerant Quantum Computation for Singlet-Triplet </a:t>
            </a:r>
            <a:r>
              <a:rPr lang="en-US" dirty="0" err="1"/>
              <a:t>Qubits</a:t>
            </a:r>
            <a:r>
              <a:rPr lang="en-US" dirty="0"/>
              <a:t> with Leakage </a:t>
            </a:r>
            <a:r>
              <a:rPr lang="en-US" dirty="0" smtClean="0"/>
              <a:t>Errors,” in preparation</a:t>
            </a:r>
            <a:endParaRPr lang="en-US" dirty="0"/>
          </a:p>
        </p:txBody>
      </p:sp>
    </p:spTree>
    <p:extLst>
      <p:ext uri="{BB962C8B-B14F-4D97-AF65-F5344CB8AC3E}">
        <p14:creationId xmlns:p14="http://schemas.microsoft.com/office/powerpoint/2010/main" val="381373157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14308</TotalTime>
  <Words>2124</Words>
  <Application>Microsoft Macintosh PowerPoint</Application>
  <PresentationFormat>On-screen Show (4:3)</PresentationFormat>
  <Paragraphs>596</Paragraphs>
  <Slides>49</Slides>
  <Notes>9</Notes>
  <HiddenSlides>0</HiddenSlides>
  <MMClips>0</MMClips>
  <ScaleCrop>false</ScaleCrop>
  <HeadingPairs>
    <vt:vector size="6" baseType="variant">
      <vt:variant>
        <vt:lpstr>Theme</vt:lpstr>
      </vt:variant>
      <vt:variant>
        <vt:i4>7</vt:i4>
      </vt:variant>
      <vt:variant>
        <vt:lpstr>Embedded OLE Servers</vt:lpstr>
      </vt:variant>
      <vt:variant>
        <vt:i4>2</vt:i4>
      </vt:variant>
      <vt:variant>
        <vt:lpstr>Slide Titles</vt:lpstr>
      </vt:variant>
      <vt:variant>
        <vt:i4>49</vt:i4>
      </vt:variant>
    </vt:vector>
  </HeadingPairs>
  <TitlesOfParts>
    <vt:vector size="58" baseType="lpstr">
      <vt:lpstr>Larissa</vt:lpstr>
      <vt:lpstr>Office Theme</vt:lpstr>
      <vt:lpstr>1_Office Theme</vt:lpstr>
      <vt:lpstr>2_Default Design</vt:lpstr>
      <vt:lpstr>2_Office Theme</vt:lpstr>
      <vt:lpstr>3_Office Theme</vt:lpstr>
      <vt:lpstr>4_Office Theme</vt:lpstr>
      <vt:lpstr>Equation</vt:lpstr>
      <vt:lpstr>Microsoft Equation</vt:lpstr>
      <vt:lpstr>What’s QEC to Solid State Physics David DiVincenzo  17.12.2014 QEC14</vt:lpstr>
      <vt:lpstr>Outline</vt:lpstr>
      <vt:lpstr>PowerPoint Presentation</vt:lpstr>
      <vt:lpstr>PowerPoint Presentation</vt:lpstr>
      <vt:lpstr>PowerPoint Presentation</vt:lpstr>
      <vt:lpstr>PowerPoint Presentation</vt:lpstr>
      <vt:lpstr>“Realistic” chip layout of qubits and resonators</vt:lpstr>
      <vt:lpstr>Another “Realistic” surface code layout in 3D circuit-QED architecture</vt:lpstr>
      <vt:lpstr>Another “Realistic” surface code layout for double-quantum-dot qubit</vt:lpstr>
      <vt:lpstr>PowerPoint Presentation</vt:lpstr>
      <vt:lpstr>PowerPoint Presentation</vt:lpstr>
      <vt:lpstr>PowerPoint Presentation</vt:lpstr>
      <vt:lpstr>PowerPoint Presentation</vt:lpstr>
      <vt:lpstr>Two-electron spin qubits</vt:lpstr>
      <vt:lpstr>Qubit manipulation</vt:lpstr>
      <vt:lpstr>There are many kinds of noise (e.g., charge noise)</vt:lpstr>
      <vt:lpstr>Representative gate</vt:lpstr>
      <vt:lpstr>First experimental steps – Pascal Cerfontaine  and Hendrik Bluhm</vt:lpstr>
      <vt:lpstr>Entangling operation of STQs</vt:lpstr>
      <vt:lpstr>Essential: Leakage Reduction Units Similar (but not worse than) entangling gates</vt:lpstr>
      <vt:lpstr>Vision: Scalable architecture</vt:lpstr>
      <vt:lpstr>PowerPoint Presentation</vt:lpstr>
      <vt:lpstr>PowerPoint Presentation</vt:lpstr>
      <vt:lpstr>PowerPoint Presentation</vt:lpstr>
      <vt:lpstr>PowerPoint Presentation</vt:lpstr>
      <vt:lpstr>PowerPoint Presentation</vt:lpstr>
      <vt:lpstr>An architecture to do surface code operations without using the circuit model</vt:lpstr>
      <vt:lpstr>PowerPoint Presentation</vt:lpstr>
      <vt:lpstr>PowerPoint Presentation</vt:lpstr>
      <vt:lpstr>PowerPoint Presentation</vt:lpstr>
      <vt:lpstr>PowerPoint Presentation</vt:lpstr>
      <vt:lpstr>PowerPoint Presentation</vt:lpstr>
      <vt:lpstr>Quantum Circuit for Measuring Bp</vt:lpstr>
      <vt:lpstr>Gate Count</vt:lpstr>
      <vt:lpstr>Outline</vt:lpstr>
      <vt:lpstr>PowerPoint Presentation</vt:lpstr>
      <vt:lpstr>PowerPoint Presentation</vt:lpstr>
      <vt:lpstr>Project group A</vt:lpstr>
      <vt:lpstr>PowerPoint Presentation</vt:lpstr>
      <vt:lpstr>PowerPoint Presentation</vt:lpstr>
      <vt:lpstr>PowerPoint Presentation</vt:lpstr>
      <vt:lpstr>PowerPoint Presentation</vt:lpstr>
      <vt:lpstr>PowerPoint Presentation</vt:lpstr>
      <vt:lpstr>PowerPoint Presentation</vt:lpstr>
      <vt:lpstr>Project group B</vt:lpstr>
      <vt:lpstr>High fidelity gates</vt:lpstr>
      <vt:lpstr>Dephasing due to nuclear spins</vt:lpstr>
      <vt:lpstr>Triple Quantum Dot Qubit</vt:lpstr>
      <vt:lpstr>Triple Quantum Dot Qubit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Hendrik Bluhm</dc:creator>
  <cp:lastModifiedBy>David DiVincenzo</cp:lastModifiedBy>
  <cp:revision>248</cp:revision>
  <cp:lastPrinted>2014-10-20T09:59:49Z</cp:lastPrinted>
  <dcterms:created xsi:type="dcterms:W3CDTF">2012-08-16T08:58:04Z</dcterms:created>
  <dcterms:modified xsi:type="dcterms:W3CDTF">2014-12-17T07:40:54Z</dcterms:modified>
</cp:coreProperties>
</file>