
<file path=[Content_Types].xml><?xml version="1.0" encoding="utf-8"?>
<Types xmlns="http://schemas.openxmlformats.org/package/2006/content-types">
  <Default Extension="xml" ContentType="application/xml"/>
  <Default Extension="bin" ContentType="application/vnd.openxmlformats-officedocument.presentationml.printerSettings"/>
  <Default Extension="png" ContentType="image/png"/>
  <Default Extension="vml" ContentType="application/vnd.openxmlformats-officedocument.vmlDrawing"/>
  <Default Extension="emf" ContentType="image/x-emf"/>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embeddings/oleObject1.bin" ContentType="application/vnd.openxmlformats-officedocument.oleObject"/>
  <Override PartName="/ppt/embeddings/oleObject2.bin" ContentType="application/vnd.openxmlformats-officedocument.oleObject"/>
  <Override PartName="/ppt/embeddings/oleObject3.bin" ContentType="application/vnd.openxmlformats-officedocument.oleObject"/>
  <Override PartName="/ppt/embeddings/oleObject4.bin" ContentType="application/vnd.openxmlformats-officedocument.oleObject"/>
  <Override PartName="/ppt/embeddings/oleObject5.bin" ContentType="application/vnd.openxmlformats-officedocument.oleObject"/>
  <Override PartName="/ppt/embeddings/Microsoft_Equation1.bin" ContentType="application/vnd.openxmlformats-officedocument.oleObject"/>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9" r:id="rId1"/>
  </p:sldMasterIdLst>
  <p:notesMasterIdLst>
    <p:notesMasterId r:id="rId30"/>
  </p:notesMasterIdLst>
  <p:handoutMasterIdLst>
    <p:handoutMasterId r:id="rId31"/>
  </p:handoutMasterIdLst>
  <p:sldIdLst>
    <p:sldId id="258" r:id="rId2"/>
    <p:sldId id="257" r:id="rId3"/>
    <p:sldId id="259" r:id="rId4"/>
    <p:sldId id="260" r:id="rId5"/>
    <p:sldId id="280" r:id="rId6"/>
    <p:sldId id="289" r:id="rId7"/>
    <p:sldId id="290" r:id="rId8"/>
    <p:sldId id="268" r:id="rId9"/>
    <p:sldId id="291" r:id="rId10"/>
    <p:sldId id="292" r:id="rId11"/>
    <p:sldId id="293" r:id="rId12"/>
    <p:sldId id="271" r:id="rId13"/>
    <p:sldId id="267" r:id="rId14"/>
    <p:sldId id="294" r:id="rId15"/>
    <p:sldId id="295" r:id="rId16"/>
    <p:sldId id="296" r:id="rId17"/>
    <p:sldId id="297" r:id="rId18"/>
    <p:sldId id="298" r:id="rId19"/>
    <p:sldId id="299" r:id="rId20"/>
    <p:sldId id="300" r:id="rId21"/>
    <p:sldId id="301" r:id="rId22"/>
    <p:sldId id="302" r:id="rId23"/>
    <p:sldId id="303" r:id="rId24"/>
    <p:sldId id="304" r:id="rId25"/>
    <p:sldId id="305" r:id="rId26"/>
    <p:sldId id="272" r:id="rId27"/>
    <p:sldId id="278" r:id="rId28"/>
    <p:sldId id="279" r:id="rId29"/>
  </p:sldIdLst>
  <p:sldSz cx="9144000" cy="6858000" type="screen4x3"/>
  <p:notesSz cx="6858000" cy="9144000"/>
  <p:defaultTextStyle>
    <a:defPPr>
      <a:defRPr lang="en-US"/>
    </a:defPPr>
    <a:lvl1pPr algn="l" rtl="0" eaLnBrk="0" fontAlgn="base" hangingPunct="0">
      <a:spcBef>
        <a:spcPct val="0"/>
      </a:spcBef>
      <a:spcAft>
        <a:spcPct val="0"/>
      </a:spcAft>
      <a:defRPr sz="2400" kern="1200">
        <a:solidFill>
          <a:schemeClr val="tx1"/>
        </a:solidFill>
        <a:latin typeface="Times" charset="0"/>
        <a:ea typeface="ＭＳ Ｐゴシック" charset="0"/>
        <a:cs typeface="+mn-cs"/>
      </a:defRPr>
    </a:lvl1pPr>
    <a:lvl2pPr marL="457200" algn="l" rtl="0" eaLnBrk="0" fontAlgn="base" hangingPunct="0">
      <a:spcBef>
        <a:spcPct val="0"/>
      </a:spcBef>
      <a:spcAft>
        <a:spcPct val="0"/>
      </a:spcAft>
      <a:defRPr sz="2400" kern="1200">
        <a:solidFill>
          <a:schemeClr val="tx1"/>
        </a:solidFill>
        <a:latin typeface="Times" charset="0"/>
        <a:ea typeface="ＭＳ Ｐゴシック" charset="0"/>
        <a:cs typeface="+mn-cs"/>
      </a:defRPr>
    </a:lvl2pPr>
    <a:lvl3pPr marL="914400" algn="l" rtl="0" eaLnBrk="0" fontAlgn="base" hangingPunct="0">
      <a:spcBef>
        <a:spcPct val="0"/>
      </a:spcBef>
      <a:spcAft>
        <a:spcPct val="0"/>
      </a:spcAft>
      <a:defRPr sz="2400" kern="1200">
        <a:solidFill>
          <a:schemeClr val="tx1"/>
        </a:solidFill>
        <a:latin typeface="Times" charset="0"/>
        <a:ea typeface="ＭＳ Ｐゴシック" charset="0"/>
        <a:cs typeface="+mn-cs"/>
      </a:defRPr>
    </a:lvl3pPr>
    <a:lvl4pPr marL="1371600" algn="l" rtl="0" eaLnBrk="0" fontAlgn="base" hangingPunct="0">
      <a:spcBef>
        <a:spcPct val="0"/>
      </a:spcBef>
      <a:spcAft>
        <a:spcPct val="0"/>
      </a:spcAft>
      <a:defRPr sz="2400" kern="1200">
        <a:solidFill>
          <a:schemeClr val="tx1"/>
        </a:solidFill>
        <a:latin typeface="Times" charset="0"/>
        <a:ea typeface="ＭＳ Ｐゴシック" charset="0"/>
        <a:cs typeface="+mn-cs"/>
      </a:defRPr>
    </a:lvl4pPr>
    <a:lvl5pPr marL="1828800" algn="l" rtl="0" eaLnBrk="0" fontAlgn="base" hangingPunct="0">
      <a:spcBef>
        <a:spcPct val="0"/>
      </a:spcBef>
      <a:spcAft>
        <a:spcPct val="0"/>
      </a:spcAft>
      <a:defRPr sz="2400" kern="1200">
        <a:solidFill>
          <a:schemeClr val="tx1"/>
        </a:solidFill>
        <a:latin typeface="Times" charset="0"/>
        <a:ea typeface="ＭＳ Ｐゴシック" charset="0"/>
        <a:cs typeface="+mn-cs"/>
      </a:defRPr>
    </a:lvl5pPr>
    <a:lvl6pPr marL="2286000" algn="l" defTabSz="457200" rtl="0" eaLnBrk="1" latinLnBrk="0" hangingPunct="1">
      <a:defRPr sz="2400" kern="1200">
        <a:solidFill>
          <a:schemeClr val="tx1"/>
        </a:solidFill>
        <a:latin typeface="Times" charset="0"/>
        <a:ea typeface="ＭＳ Ｐゴシック" charset="0"/>
        <a:cs typeface="+mn-cs"/>
      </a:defRPr>
    </a:lvl6pPr>
    <a:lvl7pPr marL="2743200" algn="l" defTabSz="457200" rtl="0" eaLnBrk="1" latinLnBrk="0" hangingPunct="1">
      <a:defRPr sz="2400" kern="1200">
        <a:solidFill>
          <a:schemeClr val="tx1"/>
        </a:solidFill>
        <a:latin typeface="Times" charset="0"/>
        <a:ea typeface="ＭＳ Ｐゴシック" charset="0"/>
        <a:cs typeface="+mn-cs"/>
      </a:defRPr>
    </a:lvl7pPr>
    <a:lvl8pPr marL="3200400" algn="l" defTabSz="457200" rtl="0" eaLnBrk="1" latinLnBrk="0" hangingPunct="1">
      <a:defRPr sz="2400" kern="1200">
        <a:solidFill>
          <a:schemeClr val="tx1"/>
        </a:solidFill>
        <a:latin typeface="Times" charset="0"/>
        <a:ea typeface="ＭＳ Ｐゴシック" charset="0"/>
        <a:cs typeface="+mn-cs"/>
      </a:defRPr>
    </a:lvl8pPr>
    <a:lvl9pPr marL="3657600" algn="l" defTabSz="457200" rtl="0" eaLnBrk="1" latinLnBrk="0" hangingPunct="1">
      <a:defRPr sz="2400" kern="1200">
        <a:solidFill>
          <a:schemeClr val="tx1"/>
        </a:solidFill>
        <a:latin typeface="Times" charset="0"/>
        <a:ea typeface="ＭＳ Ｐゴシック" charset="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90000"/>
    <a:srgbClr val="990100"/>
    <a:srgbClr val="FFCC00"/>
    <a:srgbClr val="F5BD2C"/>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2787"/>
    <p:restoredTop sz="89404" autoAdjust="0"/>
  </p:normalViewPr>
  <p:slideViewPr>
    <p:cSldViewPr>
      <p:cViewPr varScale="1">
        <p:scale>
          <a:sx n="87" d="100"/>
          <a:sy n="87" d="100"/>
        </p:scale>
        <p:origin x="-576" y="-96"/>
      </p:cViewPr>
      <p:guideLst>
        <p:guide orient="horz" pos="2160"/>
        <p:guide pos="2880"/>
      </p:guideLst>
    </p:cSldViewPr>
  </p:slideViewPr>
  <p:notesTextViewPr>
    <p:cViewPr>
      <p:scale>
        <a:sx n="100" d="100"/>
        <a:sy n="100" d="100"/>
      </p:scale>
      <p:origin x="0" y="0"/>
    </p:cViewPr>
  </p:notesTextViewPr>
  <p:notesViewPr>
    <p:cSldViewPr>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notesMaster" Target="notesMasters/notesMaster1.xml"/><Relationship Id="rId31" Type="http://schemas.openxmlformats.org/officeDocument/2006/relationships/handoutMaster" Target="handoutMasters/handoutMaster1.xml"/><Relationship Id="rId32" Type="http://schemas.openxmlformats.org/officeDocument/2006/relationships/printerSettings" Target="printerSettings/printerSettings1.bin"/><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presProps" Target="presProps.xml"/><Relationship Id="rId34" Type="http://schemas.openxmlformats.org/officeDocument/2006/relationships/viewProps" Target="viewProps.xml"/><Relationship Id="rId35" Type="http://schemas.openxmlformats.org/officeDocument/2006/relationships/theme" Target="theme/theme1.xml"/><Relationship Id="rId36"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9.emf"/><Relationship Id="rId2" Type="http://schemas.openxmlformats.org/officeDocument/2006/relationships/image" Target="../media/image10.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2.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3.emf"/><Relationship Id="rId2" Type="http://schemas.openxmlformats.org/officeDocument/2006/relationships/image" Target="../media/image14.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23.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lvl1pPr>
              <a:defRPr sz="1200"/>
            </a:lvl1pPr>
          </a:lstStyle>
          <a:p>
            <a:endParaRPr lang="en-US"/>
          </a:p>
        </p:txBody>
      </p:sp>
      <p:sp>
        <p:nvSpPr>
          <p:cNvPr id="3075" name="Rectangle 3"/>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3076" name="Rectangle 4"/>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1440" tIns="45720" rIns="91440" bIns="45720" numCol="1" anchor="b" anchorCtr="0" compatLnSpc="1">
            <a:prstTxWarp prst="textNoShape">
              <a:avLst/>
            </a:prstTxWarp>
          </a:bodyPr>
          <a:lstStyle>
            <a:lvl1pPr>
              <a:defRPr sz="1200"/>
            </a:lvl1pPr>
          </a:lstStyle>
          <a:p>
            <a:endParaRPr lang="en-US"/>
          </a:p>
        </p:txBody>
      </p:sp>
      <p:sp>
        <p:nvSpPr>
          <p:cNvPr id="3077" name="Rectangle 5"/>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1440" tIns="45720" rIns="91440" bIns="45720" numCol="1" anchor="b" anchorCtr="0" compatLnSpc="1">
            <a:prstTxWarp prst="textNoShape">
              <a:avLst/>
            </a:prstTxWarp>
          </a:bodyPr>
          <a:lstStyle>
            <a:lvl1pPr algn="r">
              <a:defRPr sz="1200"/>
            </a:lvl1pPr>
          </a:lstStyle>
          <a:p>
            <a:fld id="{F84AE4C2-637D-DB4A-A9C5-BF513C187938}" type="slidenum">
              <a:rPr lang="en-US"/>
              <a:pPr/>
              <a:t>‹#›</a:t>
            </a:fld>
            <a:endParaRPr lang="en-US"/>
          </a:p>
        </p:txBody>
      </p:sp>
    </p:spTree>
    <p:extLst>
      <p:ext uri="{BB962C8B-B14F-4D97-AF65-F5344CB8AC3E}">
        <p14:creationId xmlns:p14="http://schemas.microsoft.com/office/powerpoint/2010/main" val="359991870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lvl1pPr>
              <a:defRPr sz="1200"/>
            </a:lvl1pPr>
          </a:lstStyle>
          <a:p>
            <a:endParaRPr lang="en-US"/>
          </a:p>
        </p:txBody>
      </p:sp>
      <p:sp>
        <p:nvSpPr>
          <p:cNvPr id="5123" name="Rectangle 3"/>
          <p:cNvSpPr>
            <a:spLocks noGrp="1" noChangeArrowheads="1"/>
          </p:cNvSpPr>
          <p:nvPr>
            <p:ph type="dt"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512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5125" name="Rectangle 5"/>
          <p:cNvSpPr>
            <a:spLocks noGrp="1" noChangeArrowheads="1"/>
          </p:cNvSpPr>
          <p:nvPr>
            <p:ph type="body" sz="quarter" idx="3"/>
          </p:nvPr>
        </p:nvSpPr>
        <p:spPr bwMode="auto">
          <a:xfrm>
            <a:off x="914400" y="4343400"/>
            <a:ext cx="5029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126" name="Rectangle 6"/>
          <p:cNvSpPr>
            <a:spLocks noGrp="1" noChangeArrowheads="1"/>
          </p:cNvSpPr>
          <p:nvPr>
            <p:ph type="ftr" sz="quarter" idx="4"/>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1440" tIns="45720" rIns="91440" bIns="45720" numCol="1" anchor="b" anchorCtr="0" compatLnSpc="1">
            <a:prstTxWarp prst="textNoShape">
              <a:avLst/>
            </a:prstTxWarp>
          </a:bodyPr>
          <a:lstStyle>
            <a:lvl1pPr>
              <a:defRPr sz="1200"/>
            </a:lvl1pPr>
          </a:lstStyle>
          <a:p>
            <a:endParaRPr lang="en-US"/>
          </a:p>
        </p:txBody>
      </p:sp>
      <p:sp>
        <p:nvSpPr>
          <p:cNvPr id="5127" name="Rectangle 7"/>
          <p:cNvSpPr>
            <a:spLocks noGrp="1" noChangeArrowheads="1"/>
          </p:cNvSpPr>
          <p:nvPr>
            <p:ph type="sldNum" sz="quarter" idx="5"/>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1440" tIns="45720" rIns="91440" bIns="45720" numCol="1" anchor="b" anchorCtr="0" compatLnSpc="1">
            <a:prstTxWarp prst="textNoShape">
              <a:avLst/>
            </a:prstTxWarp>
          </a:bodyPr>
          <a:lstStyle>
            <a:lvl1pPr algn="r">
              <a:defRPr sz="1200"/>
            </a:lvl1pPr>
          </a:lstStyle>
          <a:p>
            <a:fld id="{C436C3ED-591B-9348-A3F7-C2330EF4397B}" type="slidenum">
              <a:rPr lang="en-US"/>
              <a:pPr/>
              <a:t>‹#›</a:t>
            </a:fld>
            <a:endParaRPr lang="en-US"/>
          </a:p>
        </p:txBody>
      </p:sp>
    </p:spTree>
    <p:extLst>
      <p:ext uri="{BB962C8B-B14F-4D97-AF65-F5344CB8AC3E}">
        <p14:creationId xmlns:p14="http://schemas.microsoft.com/office/powerpoint/2010/main" val="556408619"/>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Times" charset="0"/>
        <a:ea typeface="ＭＳ Ｐゴシック" charset="0"/>
        <a:cs typeface="+mn-cs"/>
      </a:defRPr>
    </a:lvl1pPr>
    <a:lvl2pPr marL="457200" algn="l" rtl="0" fontAlgn="base">
      <a:spcBef>
        <a:spcPct val="30000"/>
      </a:spcBef>
      <a:spcAft>
        <a:spcPct val="0"/>
      </a:spcAft>
      <a:defRPr sz="1200" kern="1200">
        <a:solidFill>
          <a:schemeClr val="tx1"/>
        </a:solidFill>
        <a:latin typeface="Times" charset="0"/>
        <a:ea typeface="ＭＳ Ｐゴシック" charset="0"/>
        <a:cs typeface="+mn-cs"/>
      </a:defRPr>
    </a:lvl2pPr>
    <a:lvl3pPr marL="914400" algn="l" rtl="0" fontAlgn="base">
      <a:spcBef>
        <a:spcPct val="30000"/>
      </a:spcBef>
      <a:spcAft>
        <a:spcPct val="0"/>
      </a:spcAft>
      <a:defRPr sz="1200" kern="1200">
        <a:solidFill>
          <a:schemeClr val="tx1"/>
        </a:solidFill>
        <a:latin typeface="Times" charset="0"/>
        <a:ea typeface="ＭＳ Ｐゴシック" charset="0"/>
        <a:cs typeface="+mn-cs"/>
      </a:defRPr>
    </a:lvl3pPr>
    <a:lvl4pPr marL="1371600" algn="l" rtl="0" fontAlgn="base">
      <a:spcBef>
        <a:spcPct val="30000"/>
      </a:spcBef>
      <a:spcAft>
        <a:spcPct val="0"/>
      </a:spcAft>
      <a:defRPr sz="1200" kern="1200">
        <a:solidFill>
          <a:schemeClr val="tx1"/>
        </a:solidFill>
        <a:latin typeface="Times" charset="0"/>
        <a:ea typeface="ＭＳ Ｐゴシック" charset="0"/>
        <a:cs typeface="+mn-cs"/>
      </a:defRPr>
    </a:lvl4pPr>
    <a:lvl5pPr marL="1828800" algn="l" rtl="0" fontAlgn="base">
      <a:spcBef>
        <a:spcPct val="30000"/>
      </a:spcBef>
      <a:spcAft>
        <a:spcPct val="0"/>
      </a:spcAft>
      <a:defRPr sz="1200" kern="1200">
        <a:solidFill>
          <a:schemeClr val="tx1"/>
        </a:solidFill>
        <a:latin typeface="Times"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6.png"/><Relationship Id="rId4" Type="http://schemas.openxmlformats.org/officeDocument/2006/relationships/image" Target="../media/image7.png"/><Relationship Id="rId1" Type="http://schemas.openxmlformats.org/officeDocument/2006/relationships/slideMaster" Target="../slideMasters/slideMaster1.xml"/><Relationship Id="rId2" Type="http://schemas.openxmlformats.org/officeDocument/2006/relationships/image" Target="../media/image5.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1"/>
        </a:solidFill>
        <a:effectLst/>
      </p:bgPr>
    </p:bg>
    <p:spTree>
      <p:nvGrpSpPr>
        <p:cNvPr id="1" name=""/>
        <p:cNvGrpSpPr/>
        <p:nvPr/>
      </p:nvGrpSpPr>
      <p:grpSpPr>
        <a:xfrm>
          <a:off x="0" y="0"/>
          <a:ext cx="0" cy="0"/>
          <a:chOff x="0" y="0"/>
          <a:chExt cx="0" cy="0"/>
        </a:xfrm>
      </p:grpSpPr>
      <p:sp>
        <p:nvSpPr>
          <p:cNvPr id="47118" name="Rectangle 14"/>
          <p:cNvSpPr>
            <a:spLocks noChangeArrowheads="1"/>
          </p:cNvSpPr>
          <p:nvPr/>
        </p:nvSpPr>
        <p:spPr bwMode="auto">
          <a:xfrm>
            <a:off x="0" y="0"/>
            <a:ext cx="9144000" cy="6858000"/>
          </a:xfrm>
          <a:prstGeom prst="rect">
            <a:avLst/>
          </a:prstGeom>
          <a:solidFill>
            <a:srgbClr val="FFCC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47106" name="Text Box 2"/>
          <p:cNvSpPr txBox="1">
            <a:spLocks noChangeArrowheads="1"/>
          </p:cNvSpPr>
          <p:nvPr/>
        </p:nvSpPr>
        <p:spPr bwMode="auto">
          <a:xfrm>
            <a:off x="2209800" y="1447800"/>
            <a:ext cx="6019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endParaRPr lang="en-US"/>
          </a:p>
        </p:txBody>
      </p:sp>
      <p:pic>
        <p:nvPicPr>
          <p:cNvPr id="47115" name="Picture 11" descr="&#10;sig_B1.gif                                                     00026135ART Q-Z                        B3E1BC0B:"/>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4800" y="344488"/>
            <a:ext cx="2449513" cy="874712"/>
          </a:xfrm>
          <a:prstGeom prst="rect">
            <a:avLst/>
          </a:prstGeom>
          <a:noFill/>
          <a:extLst>
            <a:ext uri="{909E8E84-426E-40dd-AFC4-6F175D3DCCD1}">
              <a14:hiddenFill xmlns:a14="http://schemas.microsoft.com/office/drawing/2010/main">
                <a:solidFill>
                  <a:srgbClr val="FFFFFF"/>
                </a:solidFill>
              </a14:hiddenFill>
            </a:ext>
          </a:extLst>
        </p:spPr>
      </p:pic>
      <p:pic>
        <p:nvPicPr>
          <p:cNvPr id="47116" name="Picture 12" descr="mark_B1.gif                                                    00026135ART Q-Z                        B3E1BC0B:"/>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45200" y="3849688"/>
            <a:ext cx="3098800" cy="3008312"/>
          </a:xfrm>
          <a:prstGeom prst="rect">
            <a:avLst/>
          </a:prstGeom>
          <a:noFill/>
          <a:extLst>
            <a:ext uri="{909E8E84-426E-40dd-AFC4-6F175D3DCCD1}">
              <a14:hiddenFill xmlns:a14="http://schemas.microsoft.com/office/drawing/2010/main">
                <a:solidFill>
                  <a:srgbClr val="FFFFFF"/>
                </a:solidFill>
              </a14:hiddenFill>
            </a:ext>
          </a:extLst>
        </p:spPr>
      </p:pic>
      <p:sp>
        <p:nvSpPr>
          <p:cNvPr id="47112" name="Rectangle 8"/>
          <p:cNvSpPr>
            <a:spLocks noGrp="1" noChangeArrowheads="1"/>
          </p:cNvSpPr>
          <p:nvPr>
            <p:ph type="subTitle" idx="1"/>
          </p:nvPr>
        </p:nvSpPr>
        <p:spPr>
          <a:xfrm>
            <a:off x="304800" y="5027613"/>
            <a:ext cx="6248400" cy="609600"/>
          </a:xfrm>
        </p:spPr>
        <p:txBody>
          <a:bodyPr/>
          <a:lstStyle>
            <a:lvl1pPr marL="0" indent="0">
              <a:defRPr sz="1800"/>
            </a:lvl1pPr>
          </a:lstStyle>
          <a:p>
            <a:pPr lvl="0"/>
            <a:r>
              <a:rPr lang="en-US" noProof="0" smtClean="0"/>
              <a:t>Click to edit Master subtitle style</a:t>
            </a:r>
          </a:p>
        </p:txBody>
      </p:sp>
      <p:sp>
        <p:nvSpPr>
          <p:cNvPr id="47114" name="Rectangle 10"/>
          <p:cNvSpPr>
            <a:spLocks noChangeArrowheads="1"/>
          </p:cNvSpPr>
          <p:nvPr/>
        </p:nvSpPr>
        <p:spPr bwMode="auto">
          <a:xfrm>
            <a:off x="0" y="2667000"/>
            <a:ext cx="9144000" cy="1481138"/>
          </a:xfrm>
          <a:prstGeom prst="rect">
            <a:avLst/>
          </a:prstGeom>
          <a:solidFill>
            <a:srgbClr val="99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47111" name="Rectangle 7"/>
          <p:cNvSpPr>
            <a:spLocks noGrp="1" noChangeArrowheads="1"/>
          </p:cNvSpPr>
          <p:nvPr>
            <p:ph type="ctrTitle"/>
          </p:nvPr>
        </p:nvSpPr>
        <p:spPr>
          <a:xfrm>
            <a:off x="0" y="3124200"/>
            <a:ext cx="9144000" cy="990600"/>
          </a:xfrm>
        </p:spPr>
        <p:txBody>
          <a:bodyPr/>
          <a:lstStyle>
            <a:lvl1pPr algn="ctr">
              <a:defRPr sz="2200">
                <a:solidFill>
                  <a:schemeClr val="bg1"/>
                </a:solidFill>
              </a:defRPr>
            </a:lvl1pPr>
          </a:lstStyle>
          <a:p>
            <a:pPr lvl="0"/>
            <a:r>
              <a:rPr lang="en-US" noProof="0" smtClean="0"/>
              <a:t>Click to edit Master title style</a:t>
            </a:r>
          </a:p>
        </p:txBody>
      </p:sp>
      <p:pic>
        <p:nvPicPr>
          <p:cNvPr id="47117" name="Picture 13" descr="&#10;usc_b1.gif                                                     00026135ART Q-Z                        B3E1BC0B:"/>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50825" y="5903913"/>
            <a:ext cx="1196975" cy="801687"/>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8268521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57988" y="455613"/>
            <a:ext cx="154305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2128838" y="455613"/>
            <a:ext cx="447675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1796044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8064816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5632993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2128838" y="1827213"/>
            <a:ext cx="30099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291138" y="1827213"/>
            <a:ext cx="30099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40807564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5757026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37722620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9246202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3677316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41441560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1.png"/><Relationship Id="rId14" Type="http://schemas.openxmlformats.org/officeDocument/2006/relationships/image" Target="../media/image2.png"/><Relationship Id="rId15" Type="http://schemas.openxmlformats.org/officeDocument/2006/relationships/image" Target="../media/image3.png"/><Relationship Id="rId16" Type="http://schemas.openxmlformats.org/officeDocument/2006/relationships/image" Target="../media/image4.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45058" name="Text Box 2"/>
          <p:cNvSpPr txBox="1">
            <a:spLocks noChangeArrowheads="1"/>
          </p:cNvSpPr>
          <p:nvPr/>
        </p:nvSpPr>
        <p:spPr bwMode="auto">
          <a:xfrm>
            <a:off x="2209800" y="1447800"/>
            <a:ext cx="6019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endParaRPr lang="en-US"/>
          </a:p>
        </p:txBody>
      </p:sp>
      <p:sp>
        <p:nvSpPr>
          <p:cNvPr id="45059" name="Rectangle 3"/>
          <p:cNvSpPr>
            <a:spLocks noChangeArrowheads="1"/>
          </p:cNvSpPr>
          <p:nvPr/>
        </p:nvSpPr>
        <p:spPr bwMode="auto">
          <a:xfrm>
            <a:off x="0" y="0"/>
            <a:ext cx="9144000" cy="1352550"/>
          </a:xfrm>
          <a:prstGeom prst="rect">
            <a:avLst/>
          </a:prstGeom>
          <a:solidFill>
            <a:srgbClr val="FFCC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pic>
        <p:nvPicPr>
          <p:cNvPr id="45060" name="Picture 4" descr=" USCb3.gif                                                      00026135ART Q-Z                        B3E1BC0B:"/>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152400" y="5961063"/>
            <a:ext cx="1123950" cy="744537"/>
          </a:xfrm>
          <a:prstGeom prst="rect">
            <a:avLst/>
          </a:prstGeom>
          <a:noFill/>
          <a:extLst>
            <a:ext uri="{909E8E84-426E-40dd-AFC4-6F175D3DCCD1}">
              <a14:hiddenFill xmlns:a14="http://schemas.microsoft.com/office/drawing/2010/main">
                <a:solidFill>
                  <a:srgbClr val="FFFFFF"/>
                </a:solidFill>
              </a14:hiddenFill>
            </a:ext>
          </a:extLst>
        </p:spPr>
      </p:pic>
      <p:pic>
        <p:nvPicPr>
          <p:cNvPr id="45061" name="Picture 5" descr="&#10;markb3.gif                                                     00026135ART Q-Z                        B3E1BC0B:"/>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5716588" y="3495675"/>
            <a:ext cx="3427412" cy="3362325"/>
          </a:xfrm>
          <a:prstGeom prst="rect">
            <a:avLst/>
          </a:prstGeom>
          <a:noFill/>
          <a:extLst>
            <a:ext uri="{909E8E84-426E-40dd-AFC4-6F175D3DCCD1}">
              <a14:hiddenFill xmlns:a14="http://schemas.microsoft.com/office/drawing/2010/main">
                <a:solidFill>
                  <a:srgbClr val="FFFFFF"/>
                </a:solidFill>
              </a14:hiddenFill>
            </a:ext>
          </a:extLst>
        </p:spPr>
      </p:pic>
      <p:pic>
        <p:nvPicPr>
          <p:cNvPr id="45062" name="Picture 6" descr=" SigB3.gif                                                      00026135ART Q-Z                        B3E1BC0B:"/>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152400" y="444500"/>
            <a:ext cx="1654175" cy="698500"/>
          </a:xfrm>
          <a:prstGeom prst="rect">
            <a:avLst/>
          </a:prstGeom>
          <a:noFill/>
          <a:extLst>
            <a:ext uri="{909E8E84-426E-40dd-AFC4-6F175D3DCCD1}">
              <a14:hiddenFill xmlns:a14="http://schemas.microsoft.com/office/drawing/2010/main">
                <a:solidFill>
                  <a:srgbClr val="FFFFFF"/>
                </a:solidFill>
              </a14:hiddenFill>
            </a:ext>
          </a:extLst>
        </p:spPr>
      </p:pic>
      <p:sp>
        <p:nvSpPr>
          <p:cNvPr id="45063" name="Rectangle 7"/>
          <p:cNvSpPr>
            <a:spLocks noGrp="1" noChangeArrowheads="1"/>
          </p:cNvSpPr>
          <p:nvPr>
            <p:ph type="title"/>
          </p:nvPr>
        </p:nvSpPr>
        <p:spPr bwMode="auto">
          <a:xfrm>
            <a:off x="2128838" y="455613"/>
            <a:ext cx="58674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a:t>Click to edit Master title style</a:t>
            </a:r>
          </a:p>
        </p:txBody>
      </p:sp>
      <p:sp>
        <p:nvSpPr>
          <p:cNvPr id="45064" name="Rectangle 8"/>
          <p:cNvSpPr>
            <a:spLocks noGrp="1" noChangeArrowheads="1"/>
          </p:cNvSpPr>
          <p:nvPr>
            <p:ph type="body" idx="1"/>
          </p:nvPr>
        </p:nvSpPr>
        <p:spPr bwMode="auto">
          <a:xfrm>
            <a:off x="2128838" y="1827213"/>
            <a:ext cx="6172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a:p>
            <a:pPr lvl="4"/>
            <a:endParaRPr lang="en-US"/>
          </a:p>
          <a:p>
            <a:pPr lvl="4"/>
            <a:endParaRPr lang="en-US"/>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txStyles>
    <p:titleStyle>
      <a:lvl1pPr algn="l" rtl="0" fontAlgn="base">
        <a:lnSpc>
          <a:spcPct val="110000"/>
        </a:lnSpc>
        <a:spcBef>
          <a:spcPct val="0"/>
        </a:spcBef>
        <a:spcAft>
          <a:spcPct val="0"/>
        </a:spcAft>
        <a:defRPr b="1">
          <a:solidFill>
            <a:schemeClr val="tx2"/>
          </a:solidFill>
          <a:latin typeface="+mj-lt"/>
          <a:ea typeface="+mj-ea"/>
          <a:cs typeface="+mj-cs"/>
        </a:defRPr>
      </a:lvl1pPr>
      <a:lvl2pPr algn="l" rtl="0" fontAlgn="base">
        <a:lnSpc>
          <a:spcPct val="110000"/>
        </a:lnSpc>
        <a:spcBef>
          <a:spcPct val="0"/>
        </a:spcBef>
        <a:spcAft>
          <a:spcPct val="0"/>
        </a:spcAft>
        <a:defRPr b="1">
          <a:solidFill>
            <a:schemeClr val="tx2"/>
          </a:solidFill>
          <a:latin typeface="Tahoma" charset="0"/>
          <a:ea typeface="ＭＳ Ｐゴシック" charset="0"/>
        </a:defRPr>
      </a:lvl2pPr>
      <a:lvl3pPr algn="l" rtl="0" fontAlgn="base">
        <a:lnSpc>
          <a:spcPct val="110000"/>
        </a:lnSpc>
        <a:spcBef>
          <a:spcPct val="0"/>
        </a:spcBef>
        <a:spcAft>
          <a:spcPct val="0"/>
        </a:spcAft>
        <a:defRPr b="1">
          <a:solidFill>
            <a:schemeClr val="tx2"/>
          </a:solidFill>
          <a:latin typeface="Tahoma" charset="0"/>
          <a:ea typeface="ＭＳ Ｐゴシック" charset="0"/>
        </a:defRPr>
      </a:lvl3pPr>
      <a:lvl4pPr algn="l" rtl="0" fontAlgn="base">
        <a:lnSpc>
          <a:spcPct val="110000"/>
        </a:lnSpc>
        <a:spcBef>
          <a:spcPct val="0"/>
        </a:spcBef>
        <a:spcAft>
          <a:spcPct val="0"/>
        </a:spcAft>
        <a:defRPr b="1">
          <a:solidFill>
            <a:schemeClr val="tx2"/>
          </a:solidFill>
          <a:latin typeface="Tahoma" charset="0"/>
          <a:ea typeface="ＭＳ Ｐゴシック" charset="0"/>
        </a:defRPr>
      </a:lvl4pPr>
      <a:lvl5pPr algn="l" rtl="0" fontAlgn="base">
        <a:lnSpc>
          <a:spcPct val="110000"/>
        </a:lnSpc>
        <a:spcBef>
          <a:spcPct val="0"/>
        </a:spcBef>
        <a:spcAft>
          <a:spcPct val="0"/>
        </a:spcAft>
        <a:defRPr b="1">
          <a:solidFill>
            <a:schemeClr val="tx2"/>
          </a:solidFill>
          <a:latin typeface="Tahoma" charset="0"/>
          <a:ea typeface="ＭＳ Ｐゴシック" charset="0"/>
        </a:defRPr>
      </a:lvl5pPr>
      <a:lvl6pPr marL="457200" algn="l" rtl="0" fontAlgn="base">
        <a:lnSpc>
          <a:spcPct val="110000"/>
        </a:lnSpc>
        <a:spcBef>
          <a:spcPct val="0"/>
        </a:spcBef>
        <a:spcAft>
          <a:spcPct val="0"/>
        </a:spcAft>
        <a:defRPr b="1">
          <a:solidFill>
            <a:schemeClr val="tx2"/>
          </a:solidFill>
          <a:latin typeface="Tahoma" charset="0"/>
          <a:ea typeface="ＭＳ Ｐゴシック" charset="0"/>
        </a:defRPr>
      </a:lvl6pPr>
      <a:lvl7pPr marL="914400" algn="l" rtl="0" fontAlgn="base">
        <a:lnSpc>
          <a:spcPct val="110000"/>
        </a:lnSpc>
        <a:spcBef>
          <a:spcPct val="0"/>
        </a:spcBef>
        <a:spcAft>
          <a:spcPct val="0"/>
        </a:spcAft>
        <a:defRPr b="1">
          <a:solidFill>
            <a:schemeClr val="tx2"/>
          </a:solidFill>
          <a:latin typeface="Tahoma" charset="0"/>
          <a:ea typeface="ＭＳ Ｐゴシック" charset="0"/>
        </a:defRPr>
      </a:lvl7pPr>
      <a:lvl8pPr marL="1371600" algn="l" rtl="0" fontAlgn="base">
        <a:lnSpc>
          <a:spcPct val="110000"/>
        </a:lnSpc>
        <a:spcBef>
          <a:spcPct val="0"/>
        </a:spcBef>
        <a:spcAft>
          <a:spcPct val="0"/>
        </a:spcAft>
        <a:defRPr b="1">
          <a:solidFill>
            <a:schemeClr val="tx2"/>
          </a:solidFill>
          <a:latin typeface="Tahoma" charset="0"/>
          <a:ea typeface="ＭＳ Ｐゴシック" charset="0"/>
        </a:defRPr>
      </a:lvl8pPr>
      <a:lvl9pPr marL="1828800" algn="l" rtl="0" fontAlgn="base">
        <a:lnSpc>
          <a:spcPct val="110000"/>
        </a:lnSpc>
        <a:spcBef>
          <a:spcPct val="0"/>
        </a:spcBef>
        <a:spcAft>
          <a:spcPct val="0"/>
        </a:spcAft>
        <a:defRPr b="1">
          <a:solidFill>
            <a:schemeClr val="tx2"/>
          </a:solidFill>
          <a:latin typeface="Tahoma" charset="0"/>
          <a:ea typeface="ＭＳ Ｐゴシック" charset="0"/>
        </a:defRPr>
      </a:lvl9pPr>
    </p:titleStyle>
    <p:bodyStyle>
      <a:lvl1pPr marL="342900" indent="-342900" algn="l" rtl="0" fontAlgn="base">
        <a:spcBef>
          <a:spcPct val="20000"/>
        </a:spcBef>
        <a:spcAft>
          <a:spcPct val="0"/>
        </a:spcAft>
        <a:defRPr sz="1700" b="1">
          <a:solidFill>
            <a:srgbClr val="990100"/>
          </a:solidFill>
          <a:latin typeface="+mn-lt"/>
          <a:ea typeface="+mn-ea"/>
          <a:cs typeface="+mn-cs"/>
        </a:defRPr>
      </a:lvl1pPr>
      <a:lvl2pPr marL="742950" indent="-285750" algn="l" rtl="0" fontAlgn="base">
        <a:spcBef>
          <a:spcPct val="20000"/>
        </a:spcBef>
        <a:spcAft>
          <a:spcPct val="0"/>
        </a:spcAft>
        <a:buClr>
          <a:schemeClr val="hlink"/>
        </a:buClr>
        <a:buFont typeface="Times" charset="0"/>
        <a:buChar char="•"/>
        <a:defRPr sz="1600">
          <a:solidFill>
            <a:schemeClr val="tx1"/>
          </a:solidFill>
          <a:latin typeface="+mn-lt"/>
          <a:ea typeface="+mn-ea"/>
        </a:defRPr>
      </a:lvl2pPr>
      <a:lvl3pPr marL="1143000" indent="-228600" algn="l" rtl="0" fontAlgn="base">
        <a:spcBef>
          <a:spcPct val="20000"/>
        </a:spcBef>
        <a:spcAft>
          <a:spcPct val="0"/>
        </a:spcAft>
        <a:buFont typeface="Times" charset="0"/>
        <a:buChar char="•"/>
        <a:defRPr sz="1600" i="1">
          <a:solidFill>
            <a:schemeClr val="tx1"/>
          </a:solidFill>
          <a:latin typeface="+mn-lt"/>
          <a:ea typeface="+mn-ea"/>
        </a:defRPr>
      </a:lvl3pPr>
      <a:lvl4pPr marL="1600200" indent="-228600" algn="l" rtl="0" fontAlgn="base">
        <a:spcBef>
          <a:spcPct val="20000"/>
        </a:spcBef>
        <a:spcAft>
          <a:spcPct val="0"/>
        </a:spcAft>
        <a:buFont typeface="Times" charset="0"/>
        <a:buChar char="•"/>
        <a:defRPr sz="1400">
          <a:solidFill>
            <a:schemeClr val="tx1"/>
          </a:solidFill>
          <a:latin typeface="+mn-lt"/>
          <a:ea typeface="+mn-ea"/>
        </a:defRPr>
      </a:lvl4pPr>
      <a:lvl5pPr marL="2057400" indent="-228600" algn="l" rtl="0" fontAlgn="base">
        <a:spcBef>
          <a:spcPct val="20000"/>
        </a:spcBef>
        <a:spcAft>
          <a:spcPct val="0"/>
        </a:spcAft>
        <a:buFont typeface="Times" charset="0"/>
        <a:buChar char="•"/>
        <a:defRPr sz="1400" i="1">
          <a:solidFill>
            <a:schemeClr val="tx1"/>
          </a:solidFill>
          <a:latin typeface="+mn-lt"/>
          <a:ea typeface="+mn-ea"/>
        </a:defRPr>
      </a:lvl5pPr>
      <a:lvl6pPr marL="2514600" indent="-228600" algn="l" rtl="0" fontAlgn="base">
        <a:spcBef>
          <a:spcPct val="20000"/>
        </a:spcBef>
        <a:spcAft>
          <a:spcPct val="0"/>
        </a:spcAft>
        <a:buFont typeface="Times" charset="0"/>
        <a:buChar char="•"/>
        <a:defRPr sz="1400" i="1">
          <a:solidFill>
            <a:schemeClr val="tx1"/>
          </a:solidFill>
          <a:latin typeface="+mn-lt"/>
          <a:ea typeface="+mn-ea"/>
        </a:defRPr>
      </a:lvl6pPr>
      <a:lvl7pPr marL="2971800" indent="-228600" algn="l" rtl="0" fontAlgn="base">
        <a:spcBef>
          <a:spcPct val="20000"/>
        </a:spcBef>
        <a:spcAft>
          <a:spcPct val="0"/>
        </a:spcAft>
        <a:buFont typeface="Times" charset="0"/>
        <a:buChar char="•"/>
        <a:defRPr sz="1400" i="1">
          <a:solidFill>
            <a:schemeClr val="tx1"/>
          </a:solidFill>
          <a:latin typeface="+mn-lt"/>
          <a:ea typeface="+mn-ea"/>
        </a:defRPr>
      </a:lvl7pPr>
      <a:lvl8pPr marL="3429000" indent="-228600" algn="l" rtl="0" fontAlgn="base">
        <a:spcBef>
          <a:spcPct val="20000"/>
        </a:spcBef>
        <a:spcAft>
          <a:spcPct val="0"/>
        </a:spcAft>
        <a:buFont typeface="Times" charset="0"/>
        <a:buChar char="•"/>
        <a:defRPr sz="1400" i="1">
          <a:solidFill>
            <a:schemeClr val="tx1"/>
          </a:solidFill>
          <a:latin typeface="+mn-lt"/>
          <a:ea typeface="+mn-ea"/>
        </a:defRPr>
      </a:lvl8pPr>
      <a:lvl9pPr marL="3886200" indent="-228600" algn="l" rtl="0" fontAlgn="base">
        <a:spcBef>
          <a:spcPct val="20000"/>
        </a:spcBef>
        <a:spcAft>
          <a:spcPct val="0"/>
        </a:spcAft>
        <a:buFont typeface="Times" charset="0"/>
        <a:buChar char="•"/>
        <a:defRPr sz="1400" i="1">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oleObject" Target="../embeddings/oleObject4.bin"/><Relationship Id="rId4" Type="http://schemas.openxmlformats.org/officeDocument/2006/relationships/image" Target="../media/image13.emf"/><Relationship Id="rId5" Type="http://schemas.openxmlformats.org/officeDocument/2006/relationships/oleObject" Target="../embeddings/oleObject5.bin"/><Relationship Id="rId6" Type="http://schemas.openxmlformats.org/officeDocument/2006/relationships/image" Target="../media/image14.emf"/><Relationship Id="rId1" Type="http://schemas.openxmlformats.org/officeDocument/2006/relationships/vmlDrawing" Target="../drawings/vmlDrawing3.vml"/><Relationship Id="rId2"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5.emf"/></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6.emf"/><Relationship Id="rId3" Type="http://schemas.openxmlformats.org/officeDocument/2006/relationships/image" Target="../media/image17.emf"/></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8.emf"/></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9.emf"/></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0.emf"/></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1.emf"/></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2.emf"/></Relationships>
</file>

<file path=ppt/slides/_rels/slide25.xml.rels><?xml version="1.0" encoding="UTF-8" standalone="yes"?>
<Relationships xmlns="http://schemas.openxmlformats.org/package/2006/relationships"><Relationship Id="rId3" Type="http://schemas.openxmlformats.org/officeDocument/2006/relationships/oleObject" Target="../embeddings/Microsoft_Equation1.bin"/><Relationship Id="rId4" Type="http://schemas.openxmlformats.org/officeDocument/2006/relationships/image" Target="../media/image23.emf"/><Relationship Id="rId1" Type="http://schemas.openxmlformats.org/officeDocument/2006/relationships/vmlDrawing" Target="../drawings/vmlDrawing4.vml"/><Relationship Id="rId2"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8.emf"/></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oleObject" Target="../embeddings/oleObject1.bin"/><Relationship Id="rId4" Type="http://schemas.openxmlformats.org/officeDocument/2006/relationships/image" Target="../media/image9.emf"/><Relationship Id="rId5" Type="http://schemas.openxmlformats.org/officeDocument/2006/relationships/oleObject" Target="../embeddings/oleObject2.bin"/><Relationship Id="rId6" Type="http://schemas.openxmlformats.org/officeDocument/2006/relationships/image" Target="../media/image10.emf"/><Relationship Id="rId1" Type="http://schemas.openxmlformats.org/officeDocument/2006/relationships/vmlDrawing" Target="../drawings/vmlDrawing1.vml"/><Relationship Id="rId2"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1.emf"/></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oleObject" Target="../embeddings/oleObject3.bin"/><Relationship Id="rId4" Type="http://schemas.openxmlformats.org/officeDocument/2006/relationships/image" Target="../media/image12.emf"/><Relationship Id="rId1" Type="http://schemas.openxmlformats.org/officeDocument/2006/relationships/vmlDrawing" Target="../drawings/vmlDrawing2.vml"/><Relationship Id="rId2"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ctrTitle"/>
          </p:nvPr>
        </p:nvSpPr>
        <p:spPr/>
        <p:txBody>
          <a:bodyPr/>
          <a:lstStyle/>
          <a:p>
            <a:r>
              <a:rPr lang="en-US" dirty="0"/>
              <a:t>Fault</a:t>
            </a:r>
            <a:r>
              <a:rPr lang="en-US" dirty="0" smtClean="0"/>
              <a:t>-</a:t>
            </a:r>
            <a:r>
              <a:rPr lang="en-US" dirty="0"/>
              <a:t>T</a:t>
            </a:r>
            <a:r>
              <a:rPr lang="en-US" dirty="0" smtClean="0"/>
              <a:t>olerant Quantum Computation in Multi-</a:t>
            </a:r>
            <a:r>
              <a:rPr lang="en-US" dirty="0" err="1" smtClean="0"/>
              <a:t>Qubit</a:t>
            </a:r>
            <a:r>
              <a:rPr lang="en-US" dirty="0" smtClean="0"/>
              <a:t> Block Codes</a:t>
            </a:r>
            <a:endParaRPr lang="en-US" dirty="0"/>
          </a:p>
        </p:txBody>
      </p:sp>
      <p:sp>
        <p:nvSpPr>
          <p:cNvPr id="48131" name="Rectangle 3"/>
          <p:cNvSpPr>
            <a:spLocks noGrp="1" noChangeArrowheads="1"/>
          </p:cNvSpPr>
          <p:nvPr>
            <p:ph type="subTitle" idx="1"/>
          </p:nvPr>
        </p:nvSpPr>
        <p:spPr/>
        <p:txBody>
          <a:bodyPr/>
          <a:lstStyle/>
          <a:p>
            <a:r>
              <a:rPr lang="en-US" dirty="0" smtClean="0"/>
              <a:t>Todd A. Brun</a:t>
            </a:r>
          </a:p>
          <a:p>
            <a:r>
              <a:rPr lang="en-US" dirty="0" smtClean="0"/>
              <a:t>University of Southern California</a:t>
            </a:r>
            <a:endParaRPr lang="en-US" dirty="0"/>
          </a:p>
        </p:txBody>
      </p:sp>
      <p:sp>
        <p:nvSpPr>
          <p:cNvPr id="2" name="TextBox 1"/>
          <p:cNvSpPr txBox="1"/>
          <p:nvPr/>
        </p:nvSpPr>
        <p:spPr>
          <a:xfrm>
            <a:off x="3886200" y="228600"/>
            <a:ext cx="4090934" cy="461665"/>
          </a:xfrm>
          <a:prstGeom prst="rect">
            <a:avLst/>
          </a:prstGeom>
          <a:noFill/>
        </p:spPr>
        <p:txBody>
          <a:bodyPr wrap="none" rtlCol="0">
            <a:spAutoFit/>
          </a:bodyPr>
          <a:lstStyle/>
          <a:p>
            <a:r>
              <a:rPr lang="en-US" dirty="0" smtClean="0"/>
              <a:t>QEC 2014, Zurich, Switzerland</a:t>
            </a:r>
            <a:endParaRPr lang="en-US" dirty="0"/>
          </a:p>
        </p:txBody>
      </p:sp>
      <p:sp>
        <p:nvSpPr>
          <p:cNvPr id="3" name="TextBox 2"/>
          <p:cNvSpPr txBox="1"/>
          <p:nvPr/>
        </p:nvSpPr>
        <p:spPr>
          <a:xfrm>
            <a:off x="1676400" y="6248400"/>
            <a:ext cx="6824705" cy="461665"/>
          </a:xfrm>
          <a:prstGeom prst="rect">
            <a:avLst/>
          </a:prstGeom>
          <a:noFill/>
        </p:spPr>
        <p:txBody>
          <a:bodyPr wrap="none" rtlCol="0">
            <a:spAutoFit/>
          </a:bodyPr>
          <a:lstStyle/>
          <a:p>
            <a:r>
              <a:rPr lang="en-US" dirty="0" smtClean="0"/>
              <a:t>With </a:t>
            </a:r>
            <a:r>
              <a:rPr lang="en-US" dirty="0" err="1" smtClean="0"/>
              <a:t>Ching</a:t>
            </a:r>
            <a:r>
              <a:rPr lang="en-US" dirty="0" smtClean="0"/>
              <a:t>-Yi Lai, Yi-Cong </a:t>
            </a:r>
            <a:r>
              <a:rPr lang="en-US" dirty="0" err="1" smtClean="0"/>
              <a:t>Zheng</a:t>
            </a:r>
            <a:r>
              <a:rPr lang="en-US" dirty="0" smtClean="0"/>
              <a:t>, Kung-</a:t>
            </a:r>
            <a:r>
              <a:rPr lang="en-US" dirty="0" err="1" smtClean="0"/>
              <a:t>Chuan</a:t>
            </a:r>
            <a:r>
              <a:rPr lang="en-US" dirty="0" smtClean="0"/>
              <a:t> Hsu</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Clifford gates</a:t>
            </a:r>
            <a:endParaRPr lang="en-US" dirty="0"/>
          </a:p>
        </p:txBody>
      </p:sp>
      <p:sp>
        <p:nvSpPr>
          <p:cNvPr id="3" name="Content Placeholder 2"/>
          <p:cNvSpPr>
            <a:spLocks noGrp="1"/>
          </p:cNvSpPr>
          <p:nvPr>
            <p:ph idx="1"/>
          </p:nvPr>
        </p:nvSpPr>
        <p:spPr>
          <a:xfrm>
            <a:off x="1219200" y="1828800"/>
            <a:ext cx="6629400" cy="4114800"/>
          </a:xfrm>
        </p:spPr>
        <p:txBody>
          <a:bodyPr/>
          <a:lstStyle/>
          <a:p>
            <a:r>
              <a:rPr lang="en-US" dirty="0" smtClean="0"/>
              <a:t>If we have a </a:t>
            </a:r>
            <a:r>
              <a:rPr lang="en-US" i="1" dirty="0" smtClean="0"/>
              <a:t>buffer</a:t>
            </a:r>
            <a:r>
              <a:rPr lang="en-US" dirty="0" smtClean="0"/>
              <a:t> </a:t>
            </a:r>
            <a:r>
              <a:rPr lang="en-US" dirty="0" err="1" smtClean="0"/>
              <a:t>qubit</a:t>
            </a:r>
            <a:r>
              <a:rPr lang="en-US" dirty="0" smtClean="0"/>
              <a:t> in addition to the </a:t>
            </a:r>
            <a:r>
              <a:rPr lang="en-US" dirty="0" err="1" smtClean="0"/>
              <a:t>qubit</a:t>
            </a:r>
            <a:r>
              <a:rPr lang="en-US" dirty="0" smtClean="0"/>
              <a:t>(s) we wish to act on, we can do arbitrary Clifford gates by measuring a sequence of logical operators.</a:t>
            </a:r>
          </a:p>
          <a:p>
            <a:r>
              <a:rPr lang="en-US" dirty="0" smtClean="0"/>
              <a:t>Suppose we have two </a:t>
            </a:r>
            <a:r>
              <a:rPr lang="en-US" dirty="0" err="1" smtClean="0"/>
              <a:t>qubits</a:t>
            </a:r>
            <a:r>
              <a:rPr lang="en-US" dirty="0" smtClean="0"/>
              <a:t> and a buffer </a:t>
            </a:r>
            <a:r>
              <a:rPr lang="en-US" dirty="0" err="1" smtClean="0"/>
              <a:t>qubit</a:t>
            </a:r>
            <a:r>
              <a:rPr lang="en-US" dirty="0" smtClean="0"/>
              <a:t> in the state</a:t>
            </a:r>
          </a:p>
          <a:p>
            <a:endParaRPr lang="en-US" dirty="0"/>
          </a:p>
          <a:p>
            <a:endParaRPr lang="en-US" dirty="0" smtClean="0"/>
          </a:p>
          <a:p>
            <a:r>
              <a:rPr lang="en-US" dirty="0"/>
              <a:t>	</a:t>
            </a:r>
            <a:r>
              <a:rPr lang="en-US" dirty="0" smtClean="0"/>
              <a:t>We can carry out a CNOT gate by measuring this sequence of logical operators: </a:t>
            </a:r>
            <a:r>
              <a:rPr lang="en-US" i="1" dirty="0" smtClean="0"/>
              <a:t>X</a:t>
            </a:r>
            <a:r>
              <a:rPr lang="en-US" baseline="-25000" dirty="0" smtClean="0"/>
              <a:t>2</a:t>
            </a:r>
            <a:r>
              <a:rPr lang="en-US" i="1" dirty="0" smtClean="0"/>
              <a:t>X</a:t>
            </a:r>
            <a:r>
              <a:rPr lang="en-US" baseline="-25000" dirty="0" smtClean="0"/>
              <a:t>3</a:t>
            </a:r>
            <a:r>
              <a:rPr lang="en-US" dirty="0" smtClean="0"/>
              <a:t>, </a:t>
            </a:r>
            <a:r>
              <a:rPr lang="en-US" i="1" dirty="0" smtClean="0"/>
              <a:t>Z</a:t>
            </a:r>
            <a:r>
              <a:rPr lang="en-US" baseline="-25000" dirty="0" smtClean="0"/>
              <a:t>1</a:t>
            </a:r>
            <a:r>
              <a:rPr lang="en-US" i="1" dirty="0" smtClean="0"/>
              <a:t>Z</a:t>
            </a:r>
            <a:r>
              <a:rPr lang="en-US" baseline="-25000" dirty="0" smtClean="0"/>
              <a:t>2</a:t>
            </a:r>
            <a:r>
              <a:rPr lang="en-US" dirty="0" smtClean="0"/>
              <a:t>, and </a:t>
            </a:r>
            <a:r>
              <a:rPr lang="en-US" i="1" dirty="0" smtClean="0"/>
              <a:t>X</a:t>
            </a:r>
            <a:r>
              <a:rPr lang="en-US" baseline="-25000" dirty="0" smtClean="0"/>
              <a:t>1</a:t>
            </a:r>
            <a:r>
              <a:rPr lang="en-US" dirty="0" smtClean="0"/>
              <a:t>.  This leaves the three </a:t>
            </a:r>
            <a:r>
              <a:rPr lang="en-US" dirty="0" err="1" smtClean="0"/>
              <a:t>qubits</a:t>
            </a:r>
            <a:r>
              <a:rPr lang="en-US" dirty="0" smtClean="0"/>
              <a:t> in the state</a:t>
            </a:r>
          </a:p>
          <a:p>
            <a:endParaRPr lang="en-US" dirty="0"/>
          </a:p>
          <a:p>
            <a:endParaRPr lang="en-US" dirty="0" smtClean="0"/>
          </a:p>
          <a:p>
            <a:r>
              <a:rPr lang="en-US" dirty="0"/>
              <a:t>	</a:t>
            </a:r>
            <a:r>
              <a:rPr lang="en-US" dirty="0" smtClean="0"/>
              <a:t>where </a:t>
            </a:r>
            <a:r>
              <a:rPr lang="en-US" i="1" dirty="0" smtClean="0"/>
              <a:t>P</a:t>
            </a:r>
            <a:r>
              <a:rPr lang="en-US" dirty="0" smtClean="0"/>
              <a:t> is a (known) Pauli operator acting on the three logical </a:t>
            </a:r>
            <a:r>
              <a:rPr lang="en-US" dirty="0" err="1" smtClean="0"/>
              <a:t>qubits</a:t>
            </a:r>
            <a:r>
              <a:rPr lang="en-US" dirty="0" smtClean="0"/>
              <a:t>.  This can either be corrected, or kept track of, along with the Pauli operators from the syndrome extraction.</a:t>
            </a:r>
            <a:endParaRPr lang="en-US" dirty="0"/>
          </a:p>
        </p:txBody>
      </p:sp>
      <p:sp>
        <p:nvSpPr>
          <p:cNvPr id="4" name="TextBox 3"/>
          <p:cNvSpPr txBox="1"/>
          <p:nvPr/>
        </p:nvSpPr>
        <p:spPr>
          <a:xfrm>
            <a:off x="1970768" y="6409073"/>
            <a:ext cx="4517783" cy="338554"/>
          </a:xfrm>
          <a:prstGeom prst="rect">
            <a:avLst/>
          </a:prstGeom>
          <a:noFill/>
        </p:spPr>
        <p:txBody>
          <a:bodyPr wrap="none" rtlCol="0">
            <a:spAutoFit/>
          </a:bodyPr>
          <a:lstStyle/>
          <a:p>
            <a:r>
              <a:rPr lang="en-US" sz="1600" dirty="0" smtClean="0"/>
              <a:t>See, e.g., D. </a:t>
            </a:r>
            <a:r>
              <a:rPr lang="en-US" sz="1600" dirty="0" err="1" smtClean="0"/>
              <a:t>Gottesman</a:t>
            </a:r>
            <a:r>
              <a:rPr lang="en-US" sz="1600" dirty="0" smtClean="0"/>
              <a:t>, Caltech Ph.D. Thesis, 1997.</a:t>
            </a:r>
            <a:endParaRPr lang="en-US" sz="1600" dirty="0"/>
          </a:p>
        </p:txBody>
      </p:sp>
      <p:graphicFrame>
        <p:nvGraphicFramePr>
          <p:cNvPr id="5" name="Object 4"/>
          <p:cNvGraphicFramePr>
            <a:graphicFrameLocks noChangeAspect="1"/>
          </p:cNvGraphicFramePr>
          <p:nvPr>
            <p:extLst>
              <p:ext uri="{D42A27DB-BD31-4B8C-83A1-F6EECF244321}">
                <p14:modId xmlns:p14="http://schemas.microsoft.com/office/powerpoint/2010/main" val="1166913243"/>
              </p:ext>
            </p:extLst>
          </p:nvPr>
        </p:nvGraphicFramePr>
        <p:xfrm>
          <a:off x="3494088" y="3106738"/>
          <a:ext cx="1489075" cy="442912"/>
        </p:xfrm>
        <a:graphic>
          <a:graphicData uri="http://schemas.openxmlformats.org/presentationml/2006/ole">
            <mc:AlternateContent xmlns:mc="http://schemas.openxmlformats.org/markup-compatibility/2006">
              <mc:Choice xmlns:v="urn:schemas-microsoft-com:vml" Requires="v">
                <p:oleObj spid="_x0000_s7231" name="Equation" r:id="rId3" imgW="812800" imgH="241300" progId="Equation.3">
                  <p:embed/>
                </p:oleObj>
              </mc:Choice>
              <mc:Fallback>
                <p:oleObj name="Equation" r:id="rId3" imgW="812800" imgH="241300" progId="Equation.3">
                  <p:embed/>
                  <p:pic>
                    <p:nvPicPr>
                      <p:cNvPr id="0" name=""/>
                      <p:cNvPicPr/>
                      <p:nvPr/>
                    </p:nvPicPr>
                    <p:blipFill>
                      <a:blip r:embed="rId4"/>
                      <a:stretch>
                        <a:fillRect/>
                      </a:stretch>
                    </p:blipFill>
                    <p:spPr>
                      <a:xfrm>
                        <a:off x="3494088" y="3106738"/>
                        <a:ext cx="1489075" cy="442912"/>
                      </a:xfrm>
                      <a:prstGeom prst="rect">
                        <a:avLst/>
                      </a:prstGeom>
                    </p:spPr>
                  </p:pic>
                </p:oleObj>
              </mc:Fallback>
            </mc:AlternateContent>
          </a:graphicData>
        </a:graphic>
      </p:graphicFrame>
      <p:graphicFrame>
        <p:nvGraphicFramePr>
          <p:cNvPr id="6" name="Object 5"/>
          <p:cNvGraphicFramePr>
            <a:graphicFrameLocks noChangeAspect="1"/>
          </p:cNvGraphicFramePr>
          <p:nvPr>
            <p:extLst>
              <p:ext uri="{D42A27DB-BD31-4B8C-83A1-F6EECF244321}">
                <p14:modId xmlns:p14="http://schemas.microsoft.com/office/powerpoint/2010/main" val="928554595"/>
              </p:ext>
            </p:extLst>
          </p:nvPr>
        </p:nvGraphicFramePr>
        <p:xfrm>
          <a:off x="3308350" y="4548188"/>
          <a:ext cx="2187575" cy="490537"/>
        </p:xfrm>
        <a:graphic>
          <a:graphicData uri="http://schemas.openxmlformats.org/presentationml/2006/ole">
            <mc:AlternateContent xmlns:mc="http://schemas.openxmlformats.org/markup-compatibility/2006">
              <mc:Choice xmlns:v="urn:schemas-microsoft-com:vml" Requires="v">
                <p:oleObj spid="_x0000_s7232" name="Equation" r:id="rId5" imgW="1193800" imgH="266700" progId="Equation.3">
                  <p:embed/>
                </p:oleObj>
              </mc:Choice>
              <mc:Fallback>
                <p:oleObj name="Equation" r:id="rId5" imgW="1193800" imgH="266700" progId="Equation.3">
                  <p:embed/>
                  <p:pic>
                    <p:nvPicPr>
                      <p:cNvPr id="0" name=""/>
                      <p:cNvPicPr/>
                      <p:nvPr/>
                    </p:nvPicPr>
                    <p:blipFill>
                      <a:blip r:embed="rId6"/>
                      <a:stretch>
                        <a:fillRect/>
                      </a:stretch>
                    </p:blipFill>
                    <p:spPr>
                      <a:xfrm>
                        <a:off x="3308350" y="4548188"/>
                        <a:ext cx="2187575" cy="490537"/>
                      </a:xfrm>
                      <a:prstGeom prst="rect">
                        <a:avLst/>
                      </a:prstGeom>
                    </p:spPr>
                  </p:pic>
                </p:oleObj>
              </mc:Fallback>
            </mc:AlternateContent>
          </a:graphicData>
        </a:graphic>
      </p:graphicFrame>
    </p:spTree>
    <p:extLst>
      <p:ext uri="{BB962C8B-B14F-4D97-AF65-F5344CB8AC3E}">
        <p14:creationId xmlns:p14="http://schemas.microsoft.com/office/powerpoint/2010/main" val="189439092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90600" y="1600200"/>
            <a:ext cx="7391400" cy="4114800"/>
          </a:xfrm>
        </p:spPr>
        <p:txBody>
          <a:bodyPr/>
          <a:lstStyle/>
          <a:p>
            <a:r>
              <a:rPr lang="en-US" dirty="0" smtClean="0"/>
              <a:t>We can similarly do a </a:t>
            </a:r>
            <a:r>
              <a:rPr lang="en-US" dirty="0" err="1" smtClean="0"/>
              <a:t>Hadamard</a:t>
            </a:r>
            <a:r>
              <a:rPr lang="en-US" dirty="0" smtClean="0"/>
              <a:t> gate by measuring </a:t>
            </a:r>
            <a:r>
              <a:rPr lang="en-US" i="1" dirty="0" smtClean="0"/>
              <a:t>ZX</a:t>
            </a:r>
            <a:r>
              <a:rPr lang="en-US" dirty="0" smtClean="0"/>
              <a:t> and </a:t>
            </a:r>
            <a:r>
              <a:rPr lang="en-US" i="1" dirty="0" smtClean="0"/>
              <a:t>XI</a:t>
            </a:r>
            <a:r>
              <a:rPr lang="en-US" dirty="0" smtClean="0"/>
              <a:t>, and a Phase gate by measuring </a:t>
            </a:r>
            <a:r>
              <a:rPr lang="en-US" i="1" dirty="0" smtClean="0"/>
              <a:t>XY</a:t>
            </a:r>
            <a:r>
              <a:rPr lang="en-US" dirty="0" smtClean="0"/>
              <a:t> and </a:t>
            </a:r>
            <a:r>
              <a:rPr lang="en-US" i="1" dirty="0" smtClean="0"/>
              <a:t>ZI</a:t>
            </a:r>
            <a:r>
              <a:rPr lang="en-US" dirty="0" smtClean="0"/>
              <a:t>.  One can also do SWAPs, and reset the buffer </a:t>
            </a:r>
            <a:r>
              <a:rPr lang="en-US" dirty="0" err="1" smtClean="0"/>
              <a:t>qubit</a:t>
            </a:r>
            <a:r>
              <a:rPr lang="en-US" dirty="0" smtClean="0"/>
              <a:t> in the </a:t>
            </a:r>
            <a:r>
              <a:rPr lang="en-US" i="1" dirty="0" smtClean="0"/>
              <a:t>Z</a:t>
            </a:r>
            <a:r>
              <a:rPr lang="en-US" dirty="0" smtClean="0"/>
              <a:t> or </a:t>
            </a:r>
            <a:r>
              <a:rPr lang="en-US" i="1" dirty="0" smtClean="0"/>
              <a:t>X</a:t>
            </a:r>
            <a:r>
              <a:rPr lang="en-US" dirty="0" smtClean="0"/>
              <a:t> basis.</a:t>
            </a:r>
          </a:p>
          <a:p>
            <a:endParaRPr lang="en-US" dirty="0"/>
          </a:p>
          <a:p>
            <a:r>
              <a:rPr lang="en-US" dirty="0" smtClean="0"/>
              <a:t>Notice that the CNOT can be done by measuring pure </a:t>
            </a:r>
            <a:r>
              <a:rPr lang="en-US" i="1" dirty="0" smtClean="0"/>
              <a:t>X</a:t>
            </a:r>
            <a:r>
              <a:rPr lang="en-US" dirty="0" smtClean="0"/>
              <a:t> and pure </a:t>
            </a:r>
            <a:r>
              <a:rPr lang="en-US" i="1" dirty="0" smtClean="0"/>
              <a:t>Z</a:t>
            </a:r>
            <a:r>
              <a:rPr lang="en-US" dirty="0" smtClean="0"/>
              <a:t> operators, but the </a:t>
            </a:r>
            <a:r>
              <a:rPr lang="en-US" dirty="0" err="1" smtClean="0"/>
              <a:t>Hadamard</a:t>
            </a:r>
            <a:r>
              <a:rPr lang="en-US" dirty="0" smtClean="0"/>
              <a:t> and Phase gates require us to measure products of both.</a:t>
            </a:r>
          </a:p>
          <a:p>
            <a:endParaRPr lang="en-US" dirty="0"/>
          </a:p>
          <a:p>
            <a:r>
              <a:rPr lang="en-US" dirty="0" smtClean="0"/>
              <a:t>One Clifford gate, by this method, takes 2 or 3 “rounds” of the computation—more, if we need to repeat measurements.  Some overhead may also be necessary if we must return the buffer </a:t>
            </a:r>
            <a:r>
              <a:rPr lang="en-US" dirty="0" err="1" smtClean="0"/>
              <a:t>qubit</a:t>
            </a:r>
            <a:r>
              <a:rPr lang="en-US" dirty="0" smtClean="0"/>
              <a:t> to its original state and location.</a:t>
            </a:r>
            <a:endParaRPr lang="en-US" dirty="0"/>
          </a:p>
        </p:txBody>
      </p:sp>
    </p:spTree>
    <p:extLst>
      <p:ext uri="{BB962C8B-B14F-4D97-AF65-F5344CB8AC3E}">
        <p14:creationId xmlns:p14="http://schemas.microsoft.com/office/powerpoint/2010/main" val="98752094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Performing non-Clifford logical gates</a:t>
            </a:r>
            <a:endParaRPr lang="en-US" dirty="0"/>
          </a:p>
        </p:txBody>
      </p:sp>
      <p:sp>
        <p:nvSpPr>
          <p:cNvPr id="3" name="Content Placeholder 2"/>
          <p:cNvSpPr>
            <a:spLocks noGrp="1"/>
          </p:cNvSpPr>
          <p:nvPr>
            <p:ph idx="1"/>
          </p:nvPr>
        </p:nvSpPr>
        <p:spPr>
          <a:xfrm>
            <a:off x="1219200" y="1600200"/>
            <a:ext cx="7162800" cy="4341813"/>
          </a:xfrm>
        </p:spPr>
        <p:txBody>
          <a:bodyPr/>
          <a:lstStyle/>
          <a:p>
            <a:r>
              <a:rPr lang="en-US" dirty="0" smtClean="0"/>
              <a:t>The above scheme allows us perform an arbitrary Clifford operation on the logical </a:t>
            </a:r>
            <a:r>
              <a:rPr lang="en-US" dirty="0" err="1" smtClean="0"/>
              <a:t>qubits</a:t>
            </a:r>
            <a:r>
              <a:rPr lang="en-US" dirty="0" smtClean="0"/>
              <a:t> within a single storage block.  But it does not allow us to transfer logical </a:t>
            </a:r>
            <a:r>
              <a:rPr lang="en-US" dirty="0" err="1" smtClean="0"/>
              <a:t>qubits</a:t>
            </a:r>
            <a:r>
              <a:rPr lang="en-US" dirty="0" smtClean="0"/>
              <a:t> </a:t>
            </a:r>
            <a:r>
              <a:rPr lang="en-US" i="1" dirty="0" smtClean="0"/>
              <a:t>between</a:t>
            </a:r>
            <a:r>
              <a:rPr lang="en-US" dirty="0" smtClean="0"/>
              <a:t> blocks.  We also need the ability to do at least one non-Clifford gate to get universality.</a:t>
            </a:r>
          </a:p>
          <a:p>
            <a:r>
              <a:rPr lang="en-US" dirty="0" smtClean="0"/>
              <a:t>For both of these purposes we use </a:t>
            </a:r>
            <a:r>
              <a:rPr lang="en-US" i="1" dirty="0" smtClean="0"/>
              <a:t>logical teleportation</a:t>
            </a:r>
            <a:r>
              <a:rPr lang="en-US" dirty="0" smtClean="0"/>
              <a:t>.</a:t>
            </a:r>
          </a:p>
          <a:p>
            <a:r>
              <a:rPr lang="en-US" dirty="0" smtClean="0"/>
              <a:t>We can teleport a </a:t>
            </a:r>
            <a:r>
              <a:rPr lang="en-US" dirty="0" err="1" smtClean="0"/>
              <a:t>qubit</a:t>
            </a:r>
            <a:r>
              <a:rPr lang="en-US" dirty="0" smtClean="0"/>
              <a:t> to another storage block to allow CNOTs between blocks.</a:t>
            </a:r>
          </a:p>
          <a:p>
            <a:r>
              <a:rPr lang="en-US" dirty="0" smtClean="0"/>
              <a:t>For a non-Clifford gate, we teleport the </a:t>
            </a:r>
            <a:r>
              <a:rPr lang="en-US" dirty="0" err="1" smtClean="0"/>
              <a:t>qubit</a:t>
            </a:r>
            <a:r>
              <a:rPr lang="en-US" dirty="0" smtClean="0"/>
              <a:t> into a </a:t>
            </a:r>
            <a:r>
              <a:rPr lang="en-US" i="1" dirty="0" smtClean="0"/>
              <a:t>processor</a:t>
            </a:r>
            <a:r>
              <a:rPr lang="en-US" dirty="0" smtClean="0"/>
              <a:t> block, which allows a transversal gate outside the Clifford group.  For example, the concatenated [[15,1,3]] truncated Reed-Muller code allows a transversal T gate.</a:t>
            </a:r>
            <a:endParaRPr lang="en-US" dirty="0"/>
          </a:p>
        </p:txBody>
      </p:sp>
    </p:spTree>
    <p:extLst>
      <p:ext uri="{BB962C8B-B14F-4D97-AF65-F5344CB8AC3E}">
        <p14:creationId xmlns:p14="http://schemas.microsoft.com/office/powerpoint/2010/main" val="82425687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Logical teleportation</a:t>
            </a:r>
            <a:endParaRPr lang="en-US" dirty="0"/>
          </a:p>
        </p:txBody>
      </p:sp>
      <p:sp>
        <p:nvSpPr>
          <p:cNvPr id="3" name="Content Placeholder 2"/>
          <p:cNvSpPr>
            <a:spLocks noGrp="1"/>
          </p:cNvSpPr>
          <p:nvPr>
            <p:ph idx="1"/>
          </p:nvPr>
        </p:nvSpPr>
        <p:spPr>
          <a:xfrm>
            <a:off x="914400" y="1676400"/>
            <a:ext cx="7620000" cy="4648200"/>
          </a:xfrm>
        </p:spPr>
        <p:txBody>
          <a:bodyPr/>
          <a:lstStyle/>
          <a:p>
            <a:r>
              <a:rPr lang="en-US" dirty="0" smtClean="0"/>
              <a:t>We can teleport logical </a:t>
            </a:r>
            <a:r>
              <a:rPr lang="en-US" dirty="0" err="1" smtClean="0"/>
              <a:t>qubits</a:t>
            </a:r>
            <a:r>
              <a:rPr lang="en-US" dirty="0" smtClean="0"/>
              <a:t> between code blocks by measuring an appropriate set of logical operators fault-tolerantly.  Suppose our [[</a:t>
            </a:r>
            <a:r>
              <a:rPr lang="en-US" i="1" dirty="0" err="1" smtClean="0"/>
              <a:t>n,k,d</a:t>
            </a:r>
            <a:r>
              <a:rPr lang="en-US" dirty="0" smtClean="0"/>
              <a:t>]] code has </a:t>
            </a:r>
            <a:r>
              <a:rPr lang="en-US" i="1" dirty="0" smtClean="0"/>
              <a:t>k</a:t>
            </a:r>
            <a:r>
              <a:rPr lang="en-US" dirty="0" smtClean="0"/>
              <a:t> pairs of logical operators (</a:t>
            </a:r>
            <a:r>
              <a:rPr lang="en-US" i="1" dirty="0" smtClean="0"/>
              <a:t>X</a:t>
            </a:r>
            <a:r>
              <a:rPr lang="en-US" baseline="-25000" dirty="0" smtClean="0"/>
              <a:t>1</a:t>
            </a:r>
            <a:r>
              <a:rPr lang="en-US" i="1" dirty="0" smtClean="0"/>
              <a:t>,Z</a:t>
            </a:r>
            <a:r>
              <a:rPr lang="en-US" baseline="-25000" dirty="0" smtClean="0"/>
              <a:t>1</a:t>
            </a:r>
            <a:r>
              <a:rPr lang="en-US" dirty="0" smtClean="0"/>
              <a:t>), </a:t>
            </a:r>
            <a:r>
              <a:rPr lang="en-US" dirty="0"/>
              <a:t>(</a:t>
            </a:r>
            <a:r>
              <a:rPr lang="en-US" i="1" dirty="0" smtClean="0"/>
              <a:t>X</a:t>
            </a:r>
            <a:r>
              <a:rPr lang="en-US" baseline="-25000" dirty="0" smtClean="0"/>
              <a:t>2</a:t>
            </a:r>
            <a:r>
              <a:rPr lang="en-US" i="1" dirty="0" smtClean="0"/>
              <a:t>,Z</a:t>
            </a:r>
            <a:r>
              <a:rPr lang="en-US" baseline="-25000" dirty="0" smtClean="0"/>
              <a:t>2</a:t>
            </a:r>
            <a:r>
              <a:rPr lang="en-US" dirty="0" smtClean="0"/>
              <a:t>)</a:t>
            </a:r>
            <a:r>
              <a:rPr lang="en-US" dirty="0"/>
              <a:t>, </a:t>
            </a:r>
            <a:r>
              <a:rPr lang="en-US" dirty="0" smtClean="0"/>
              <a:t>…, </a:t>
            </a:r>
            <a:r>
              <a:rPr lang="en-US" dirty="0"/>
              <a:t>(</a:t>
            </a:r>
            <a:r>
              <a:rPr lang="en-US" i="1" dirty="0" err="1" smtClean="0"/>
              <a:t>X</a:t>
            </a:r>
            <a:r>
              <a:rPr lang="en-US" i="1" baseline="-25000" dirty="0" err="1"/>
              <a:t>k</a:t>
            </a:r>
            <a:r>
              <a:rPr lang="en-US" i="1" dirty="0" err="1" smtClean="0"/>
              <a:t>,Z</a:t>
            </a:r>
            <a:r>
              <a:rPr lang="en-US" i="1" baseline="-25000" dirty="0" err="1" smtClean="0"/>
              <a:t>k</a:t>
            </a:r>
            <a:r>
              <a:rPr lang="en-US" dirty="0" smtClean="0"/>
              <a:t>)</a:t>
            </a:r>
            <a:r>
              <a:rPr lang="en-US" dirty="0"/>
              <a:t>, </a:t>
            </a:r>
            <a:r>
              <a:rPr lang="en-US" dirty="0" smtClean="0"/>
              <a:t>and we want to teleport into another code block with a pair of logical operators </a:t>
            </a:r>
            <a:r>
              <a:rPr lang="en-US" dirty="0"/>
              <a:t>(</a:t>
            </a:r>
            <a:r>
              <a:rPr lang="en-US" i="1" dirty="0" smtClean="0"/>
              <a:t>X</a:t>
            </a:r>
            <a:r>
              <a:rPr lang="en-US" baseline="-25000" dirty="0" smtClean="0"/>
              <a:t>0</a:t>
            </a:r>
            <a:r>
              <a:rPr lang="en-US" i="1" dirty="0" smtClean="0"/>
              <a:t>,Z</a:t>
            </a:r>
            <a:r>
              <a:rPr lang="en-US" baseline="-25000" dirty="0" smtClean="0"/>
              <a:t>0</a:t>
            </a:r>
            <a:r>
              <a:rPr lang="en-US" dirty="0" smtClean="0"/>
              <a:t>).  We will use logical </a:t>
            </a:r>
            <a:r>
              <a:rPr lang="en-US" dirty="0" err="1" smtClean="0"/>
              <a:t>qubit</a:t>
            </a:r>
            <a:r>
              <a:rPr lang="en-US" dirty="0" smtClean="0"/>
              <a:t> 1 as a </a:t>
            </a:r>
            <a:r>
              <a:rPr lang="en-US" i="1" dirty="0" smtClean="0"/>
              <a:t>buffer</a:t>
            </a:r>
            <a:r>
              <a:rPr lang="en-US" dirty="0" smtClean="0"/>
              <a:t> to hold half of an entangled pair, and logical </a:t>
            </a:r>
            <a:r>
              <a:rPr lang="en-US" dirty="0" err="1" smtClean="0"/>
              <a:t>qubits</a:t>
            </a:r>
            <a:r>
              <a:rPr lang="en-US" dirty="0" smtClean="0"/>
              <a:t> 2,…,</a:t>
            </a:r>
            <a:r>
              <a:rPr lang="en-US" i="1" dirty="0" smtClean="0"/>
              <a:t>k</a:t>
            </a:r>
            <a:r>
              <a:rPr lang="en-US" dirty="0"/>
              <a:t> </a:t>
            </a:r>
            <a:r>
              <a:rPr lang="en-US" dirty="0" smtClean="0"/>
              <a:t>hold actual </a:t>
            </a:r>
            <a:r>
              <a:rPr lang="en-US" dirty="0" err="1" smtClean="0"/>
              <a:t>qubits</a:t>
            </a:r>
            <a:r>
              <a:rPr lang="en-US" dirty="0" smtClean="0"/>
              <a:t> to be stored.  Suppose we wish to act on logical </a:t>
            </a:r>
            <a:r>
              <a:rPr lang="en-US" dirty="0" err="1" smtClean="0"/>
              <a:t>qubit</a:t>
            </a:r>
            <a:r>
              <a:rPr lang="en-US" dirty="0" smtClean="0"/>
              <a:t> 2.</a:t>
            </a:r>
            <a:endParaRPr lang="en-US" dirty="0"/>
          </a:p>
          <a:p>
            <a:pPr>
              <a:buFont typeface="+mj-lt"/>
              <a:buAutoNum type="arabicPeriod"/>
            </a:pPr>
            <a:r>
              <a:rPr lang="en-US" dirty="0" smtClean="0"/>
              <a:t>Measure logical operators </a:t>
            </a:r>
            <a:r>
              <a:rPr lang="en-US" i="1" dirty="0" smtClean="0"/>
              <a:t>X</a:t>
            </a:r>
            <a:r>
              <a:rPr lang="en-US" baseline="-25000" dirty="0" smtClean="0"/>
              <a:t>0</a:t>
            </a:r>
            <a:r>
              <a:rPr lang="en-US" i="1" dirty="0" smtClean="0"/>
              <a:t>X</a:t>
            </a:r>
            <a:r>
              <a:rPr lang="en-US" baseline="-25000" dirty="0" smtClean="0"/>
              <a:t>1</a:t>
            </a:r>
            <a:r>
              <a:rPr lang="en-US" dirty="0" smtClean="0"/>
              <a:t> and </a:t>
            </a:r>
            <a:r>
              <a:rPr lang="en-US" i="1" dirty="0" smtClean="0"/>
              <a:t>Z</a:t>
            </a:r>
            <a:r>
              <a:rPr lang="en-US" baseline="-25000" dirty="0" smtClean="0"/>
              <a:t>0</a:t>
            </a:r>
            <a:r>
              <a:rPr lang="en-US" i="1" dirty="0" smtClean="0"/>
              <a:t>Z</a:t>
            </a:r>
            <a:r>
              <a:rPr lang="en-US" baseline="-25000" dirty="0" smtClean="0"/>
              <a:t>1</a:t>
            </a:r>
            <a:r>
              <a:rPr lang="en-US" dirty="0" smtClean="0"/>
              <a:t> to prepare a logical Bell state.</a:t>
            </a:r>
          </a:p>
          <a:p>
            <a:pPr>
              <a:buFont typeface="+mj-lt"/>
              <a:buAutoNum type="arabicPeriod"/>
            </a:pPr>
            <a:r>
              <a:rPr lang="en-US" dirty="0"/>
              <a:t>Measure logical operators </a:t>
            </a:r>
            <a:r>
              <a:rPr lang="en-US" i="1" dirty="0" smtClean="0"/>
              <a:t>X</a:t>
            </a:r>
            <a:r>
              <a:rPr lang="en-US" baseline="-25000" dirty="0" smtClean="0"/>
              <a:t>1</a:t>
            </a:r>
            <a:r>
              <a:rPr lang="en-US" i="1" dirty="0" smtClean="0"/>
              <a:t>X</a:t>
            </a:r>
            <a:r>
              <a:rPr lang="en-US" baseline="-25000" dirty="0" smtClean="0"/>
              <a:t>2</a:t>
            </a:r>
            <a:r>
              <a:rPr lang="en-US" dirty="0" smtClean="0"/>
              <a:t> </a:t>
            </a:r>
            <a:r>
              <a:rPr lang="en-US" dirty="0"/>
              <a:t>and </a:t>
            </a:r>
            <a:r>
              <a:rPr lang="en-US" i="1" dirty="0" smtClean="0"/>
              <a:t>Z</a:t>
            </a:r>
            <a:r>
              <a:rPr lang="en-US" baseline="-25000" dirty="0" smtClean="0"/>
              <a:t>1</a:t>
            </a:r>
            <a:r>
              <a:rPr lang="en-US" i="1" dirty="0" smtClean="0"/>
              <a:t>Z</a:t>
            </a:r>
            <a:r>
              <a:rPr lang="en-US" baseline="-25000" dirty="0" smtClean="0"/>
              <a:t>2</a:t>
            </a:r>
            <a:r>
              <a:rPr lang="en-US" dirty="0" smtClean="0"/>
              <a:t> </a:t>
            </a:r>
            <a:r>
              <a:rPr lang="en-US" dirty="0"/>
              <a:t>to </a:t>
            </a:r>
            <a:r>
              <a:rPr lang="en-US" dirty="0" smtClean="0"/>
              <a:t>teleport.</a:t>
            </a:r>
          </a:p>
          <a:p>
            <a:pPr>
              <a:buFont typeface="+mj-lt"/>
              <a:buAutoNum type="arabicPeriod"/>
            </a:pPr>
            <a:r>
              <a:rPr lang="en-US" dirty="0" smtClean="0"/>
              <a:t>Do a transversal circuit on the second </a:t>
            </a:r>
            <a:r>
              <a:rPr lang="en-US" dirty="0" err="1" smtClean="0"/>
              <a:t>codeword</a:t>
            </a:r>
            <a:r>
              <a:rPr lang="en-US" dirty="0" smtClean="0"/>
              <a:t> to correct (if necessary) and apply the desired logical gate.</a:t>
            </a:r>
          </a:p>
          <a:p>
            <a:pPr>
              <a:buFont typeface="+mj-lt"/>
              <a:buAutoNum type="arabicPeriod"/>
            </a:pPr>
            <a:r>
              <a:rPr lang="en-US" dirty="0"/>
              <a:t>Measure logical operators </a:t>
            </a:r>
            <a:r>
              <a:rPr lang="en-US" i="1" dirty="0" smtClean="0"/>
              <a:t>X</a:t>
            </a:r>
            <a:r>
              <a:rPr lang="en-US" baseline="-25000" dirty="0" smtClean="0"/>
              <a:t>0</a:t>
            </a:r>
            <a:r>
              <a:rPr lang="en-US" i="1" dirty="0" smtClean="0"/>
              <a:t>X</a:t>
            </a:r>
            <a:r>
              <a:rPr lang="en-US" baseline="-25000" dirty="0" smtClean="0"/>
              <a:t>1</a:t>
            </a:r>
            <a:r>
              <a:rPr lang="en-US" dirty="0" smtClean="0"/>
              <a:t> </a:t>
            </a:r>
            <a:r>
              <a:rPr lang="en-US" dirty="0"/>
              <a:t>and </a:t>
            </a:r>
            <a:r>
              <a:rPr lang="en-US" i="1" dirty="0" smtClean="0"/>
              <a:t>Z</a:t>
            </a:r>
            <a:r>
              <a:rPr lang="en-US" baseline="-25000" dirty="0" smtClean="0"/>
              <a:t>0</a:t>
            </a:r>
            <a:r>
              <a:rPr lang="en-US" i="1" dirty="0" smtClean="0"/>
              <a:t>Z</a:t>
            </a:r>
            <a:r>
              <a:rPr lang="en-US" baseline="-25000" dirty="0" smtClean="0"/>
              <a:t>1</a:t>
            </a:r>
            <a:r>
              <a:rPr lang="en-US" dirty="0" smtClean="0"/>
              <a:t> </a:t>
            </a:r>
            <a:r>
              <a:rPr lang="en-US" dirty="0"/>
              <a:t>to </a:t>
            </a:r>
            <a:r>
              <a:rPr lang="en-US" dirty="0" smtClean="0"/>
              <a:t>teleport back.</a:t>
            </a:r>
          </a:p>
          <a:p>
            <a:pPr>
              <a:buFont typeface="+mj-lt"/>
              <a:buAutoNum type="arabicPeriod"/>
            </a:pPr>
            <a:r>
              <a:rPr lang="en-US" dirty="0"/>
              <a:t>Do a transversal circuit on the </a:t>
            </a:r>
            <a:r>
              <a:rPr lang="en-US" dirty="0" smtClean="0"/>
              <a:t>first </a:t>
            </a:r>
            <a:r>
              <a:rPr lang="en-US" dirty="0" err="1" smtClean="0"/>
              <a:t>codeword</a:t>
            </a:r>
            <a:r>
              <a:rPr lang="en-US" dirty="0" smtClean="0"/>
              <a:t> </a:t>
            </a:r>
            <a:r>
              <a:rPr lang="en-US" dirty="0"/>
              <a:t>to correct (if necessary</a:t>
            </a:r>
            <a:r>
              <a:rPr lang="en-US" dirty="0" smtClean="0"/>
              <a:t>).</a:t>
            </a:r>
            <a:endParaRPr lang="en-US" dirty="0"/>
          </a:p>
        </p:txBody>
      </p:sp>
    </p:spTree>
    <p:extLst>
      <p:ext uri="{BB962C8B-B14F-4D97-AF65-F5344CB8AC3E}">
        <p14:creationId xmlns:p14="http://schemas.microsoft.com/office/powerpoint/2010/main" val="36310983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90600" y="1600200"/>
            <a:ext cx="7315200" cy="4114800"/>
          </a:xfrm>
        </p:spPr>
        <p:txBody>
          <a:bodyPr/>
          <a:lstStyle/>
          <a:p>
            <a:r>
              <a:rPr lang="en-US" dirty="0" smtClean="0"/>
              <a:t>Logical teleportation, as we see, can also be done by measuring logical operators.  But now we must measure products of logical operators on </a:t>
            </a:r>
            <a:r>
              <a:rPr lang="en-US" i="1" dirty="0" smtClean="0"/>
              <a:t>different</a:t>
            </a:r>
            <a:r>
              <a:rPr lang="en-US" dirty="0" smtClean="0"/>
              <a:t> code blocks.</a:t>
            </a:r>
          </a:p>
          <a:p>
            <a:r>
              <a:rPr lang="en-US" dirty="0" smtClean="0"/>
              <a:t>We do this in exactly the same way as measuring any other logical operator, but now we must prepare the </a:t>
            </a:r>
            <a:r>
              <a:rPr lang="en-US" dirty="0" err="1" smtClean="0"/>
              <a:t>ancillas</a:t>
            </a:r>
            <a:r>
              <a:rPr lang="en-US" dirty="0" smtClean="0"/>
              <a:t> of two </a:t>
            </a:r>
            <a:r>
              <a:rPr lang="en-US" i="1" dirty="0" smtClean="0"/>
              <a:t>different</a:t>
            </a:r>
            <a:r>
              <a:rPr lang="en-US" dirty="0" smtClean="0"/>
              <a:t> code blocks in an entangled state.</a:t>
            </a:r>
          </a:p>
          <a:p>
            <a:r>
              <a:rPr lang="en-US" dirty="0" smtClean="0"/>
              <a:t>(We can also use this trick to directly do CNOTS between logical </a:t>
            </a:r>
            <a:r>
              <a:rPr lang="en-US" dirty="0" err="1" smtClean="0"/>
              <a:t>qubits</a:t>
            </a:r>
            <a:r>
              <a:rPr lang="en-US" dirty="0" smtClean="0"/>
              <a:t> of two different storage blocks.</a:t>
            </a:r>
            <a:r>
              <a:rPr lang="en-US" dirty="0" smtClean="0"/>
              <a:t>)</a:t>
            </a:r>
            <a:endParaRPr lang="en-US" dirty="0"/>
          </a:p>
        </p:txBody>
      </p:sp>
    </p:spTree>
    <p:extLst>
      <p:ext uri="{BB962C8B-B14F-4D97-AF65-F5344CB8AC3E}">
        <p14:creationId xmlns:p14="http://schemas.microsoft.com/office/powerpoint/2010/main" val="400954252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Performance of the scheme</a:t>
            </a:r>
            <a:endParaRPr lang="en-US" dirty="0"/>
          </a:p>
        </p:txBody>
      </p:sp>
      <p:sp>
        <p:nvSpPr>
          <p:cNvPr id="3" name="Content Placeholder 2"/>
          <p:cNvSpPr>
            <a:spLocks noGrp="1"/>
          </p:cNvSpPr>
          <p:nvPr>
            <p:ph idx="1"/>
          </p:nvPr>
        </p:nvSpPr>
        <p:spPr>
          <a:xfrm>
            <a:off x="1143000" y="1828800"/>
            <a:ext cx="7162800" cy="4114800"/>
          </a:xfrm>
        </p:spPr>
        <p:txBody>
          <a:bodyPr/>
          <a:lstStyle/>
          <a:p>
            <a:r>
              <a:rPr lang="en-US" dirty="0" smtClean="0"/>
              <a:t>How well does this scheme perform in practice?  To see, we must choose particular codes for the storage and processor blocks, and do a combination of analysis and numerical simulation.  For a first start, we are trying to estimate the code lifetimes for different choices of codes.</a:t>
            </a:r>
          </a:p>
          <a:p>
            <a:r>
              <a:rPr lang="en-US" dirty="0" smtClean="0"/>
              <a:t>Such an analysis should, in general, include all the different sources of noise in the system.  These include:</a:t>
            </a:r>
          </a:p>
          <a:p>
            <a:pPr>
              <a:buFont typeface="Arial"/>
              <a:buChar char="•"/>
            </a:pPr>
            <a:r>
              <a:rPr lang="en-US" dirty="0" smtClean="0"/>
              <a:t>Gate errors</a:t>
            </a:r>
          </a:p>
          <a:p>
            <a:pPr>
              <a:buFont typeface="Arial"/>
              <a:buChar char="•"/>
            </a:pPr>
            <a:r>
              <a:rPr lang="en-US" dirty="0" smtClean="0"/>
              <a:t>Memory errors</a:t>
            </a:r>
          </a:p>
          <a:p>
            <a:pPr>
              <a:buFont typeface="Arial"/>
              <a:buChar char="•"/>
            </a:pPr>
            <a:r>
              <a:rPr lang="en-US" dirty="0" smtClean="0"/>
              <a:t>Measurement errors</a:t>
            </a:r>
          </a:p>
          <a:p>
            <a:pPr>
              <a:buFont typeface="Arial"/>
              <a:buChar char="•"/>
            </a:pPr>
            <a:r>
              <a:rPr lang="en-US" dirty="0" err="1" smtClean="0"/>
              <a:t>Ancilla</a:t>
            </a:r>
            <a:r>
              <a:rPr lang="en-US" dirty="0" smtClean="0"/>
              <a:t> preparation errors</a:t>
            </a:r>
          </a:p>
          <a:p>
            <a:r>
              <a:rPr lang="en-US" dirty="0" smtClean="0"/>
              <a:t>To simplify the analysis, we first transform all these noise sources into a single </a:t>
            </a:r>
            <a:r>
              <a:rPr lang="en-US" i="1" dirty="0" smtClean="0"/>
              <a:t>effective error process</a:t>
            </a:r>
            <a:r>
              <a:rPr lang="en-US" dirty="0" smtClean="0"/>
              <a:t>, which we can treat as acting only between rounds of the computation.</a:t>
            </a:r>
            <a:endParaRPr lang="en-US" dirty="0"/>
          </a:p>
        </p:txBody>
      </p:sp>
    </p:spTree>
    <p:extLst>
      <p:ext uri="{BB962C8B-B14F-4D97-AF65-F5344CB8AC3E}">
        <p14:creationId xmlns:p14="http://schemas.microsoft.com/office/powerpoint/2010/main" val="84145663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Effective Errors</a:t>
            </a:r>
            <a:endParaRPr lang="en-US" dirty="0"/>
          </a:p>
        </p:txBody>
      </p:sp>
      <p:sp>
        <p:nvSpPr>
          <p:cNvPr id="3" name="Content Placeholder 2"/>
          <p:cNvSpPr>
            <a:spLocks noGrp="1"/>
          </p:cNvSpPr>
          <p:nvPr>
            <p:ph idx="1"/>
          </p:nvPr>
        </p:nvSpPr>
        <p:spPr>
          <a:xfrm>
            <a:off x="838200" y="4495800"/>
            <a:ext cx="7924800" cy="2057400"/>
          </a:xfrm>
        </p:spPr>
        <p:txBody>
          <a:bodyPr/>
          <a:lstStyle/>
          <a:p>
            <a:r>
              <a:rPr lang="en-US" dirty="0" smtClean="0"/>
              <a:t>The individual </a:t>
            </a:r>
            <a:r>
              <a:rPr lang="en-US" dirty="0" err="1" smtClean="0"/>
              <a:t>qubits</a:t>
            </a:r>
            <a:r>
              <a:rPr lang="en-US" dirty="0" smtClean="0"/>
              <a:t> in </a:t>
            </a:r>
            <a:r>
              <a:rPr lang="en-US" dirty="0" err="1" smtClean="0"/>
              <a:t>Steane</a:t>
            </a:r>
            <a:r>
              <a:rPr lang="en-US" dirty="0" smtClean="0"/>
              <a:t> extraction undergo transversal circuits like the one above.  We have marked the locations where errors can occur.  Crucially, we assume that these errors are uncorrelated </a:t>
            </a:r>
            <a:r>
              <a:rPr lang="en-US" i="1" dirty="0" smtClean="0"/>
              <a:t>between</a:t>
            </a:r>
            <a:r>
              <a:rPr lang="en-US" dirty="0" smtClean="0"/>
              <a:t> </a:t>
            </a:r>
            <a:r>
              <a:rPr lang="en-US" dirty="0" err="1" smtClean="0"/>
              <a:t>qubits</a:t>
            </a:r>
            <a:r>
              <a:rPr lang="en-US" dirty="0" smtClean="0"/>
              <a:t>.</a:t>
            </a:r>
          </a:p>
          <a:p>
            <a:r>
              <a:rPr lang="en-US" dirty="0" smtClean="0"/>
              <a:t>The effective error process acts before and after the circuit, which we treat as ideal.  The errors, however, are now generally correlated in </a:t>
            </a:r>
            <a:r>
              <a:rPr lang="en-US" i="1" dirty="0" smtClean="0"/>
              <a:t>time</a:t>
            </a:r>
            <a:r>
              <a:rPr lang="en-US" dirty="0" smtClean="0"/>
              <a:t>.  These correlations are potentially useful in diagnosing errors.</a:t>
            </a:r>
            <a:endParaRPr lang="en-US" dirty="0"/>
          </a:p>
        </p:txBody>
      </p:sp>
      <p:pic>
        <p:nvPicPr>
          <p:cNvPr id="4" name="Picture 3" descr="effective_error.pdf"/>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892341"/>
            <a:ext cx="9144000" cy="2463800"/>
          </a:xfrm>
          <a:prstGeom prst="rect">
            <a:avLst/>
          </a:prstGeom>
        </p:spPr>
      </p:pic>
    </p:spTree>
    <p:extLst>
      <p:ext uri="{BB962C8B-B14F-4D97-AF65-F5344CB8AC3E}">
        <p14:creationId xmlns:p14="http://schemas.microsoft.com/office/powerpoint/2010/main" val="131114986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idx="1"/>
          </p:nvPr>
        </p:nvSpPr>
        <p:spPr>
          <a:xfrm>
            <a:off x="1371600" y="6019800"/>
            <a:ext cx="7239000" cy="609600"/>
          </a:xfrm>
        </p:spPr>
        <p:txBody>
          <a:bodyPr/>
          <a:lstStyle/>
          <a:p>
            <a:r>
              <a:rPr lang="en-US" dirty="0" err="1" smtClean="0"/>
              <a:t>Ancilla</a:t>
            </a:r>
            <a:r>
              <a:rPr lang="en-US" dirty="0" smtClean="0"/>
              <a:t> preparation errors can produce correlated errors.</a:t>
            </a:r>
            <a:endParaRPr lang="en-US" dirty="0"/>
          </a:p>
        </p:txBody>
      </p:sp>
      <p:pic>
        <p:nvPicPr>
          <p:cNvPr id="9" name="Picture 8" descr="prep1.pdf"/>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600201"/>
            <a:ext cx="4374186" cy="3809999"/>
          </a:xfrm>
          <a:prstGeom prst="rect">
            <a:avLst/>
          </a:prstGeom>
        </p:spPr>
      </p:pic>
      <p:pic>
        <p:nvPicPr>
          <p:cNvPr id="10" name="Picture 9" descr="prep2.pdf"/>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800600" y="1524000"/>
            <a:ext cx="4343400" cy="3862372"/>
          </a:xfrm>
          <a:prstGeom prst="rect">
            <a:avLst/>
          </a:prstGeom>
        </p:spPr>
      </p:pic>
    </p:spTree>
    <p:extLst>
      <p:ext uri="{BB962C8B-B14F-4D97-AF65-F5344CB8AC3E}">
        <p14:creationId xmlns:p14="http://schemas.microsoft.com/office/powerpoint/2010/main" val="345235465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0" y="533400"/>
            <a:ext cx="6172200" cy="684213"/>
          </a:xfrm>
        </p:spPr>
        <p:txBody>
          <a:bodyPr/>
          <a:lstStyle/>
          <a:p>
            <a:r>
              <a:rPr lang="en-US" dirty="0" smtClean="0"/>
              <a:t>Gate errors...</a:t>
            </a:r>
            <a:endParaRPr lang="en-US" dirty="0"/>
          </a:p>
        </p:txBody>
      </p:sp>
      <p:pic>
        <p:nvPicPr>
          <p:cNvPr id="4" name="Picture 3" descr="effective_error_gate_measurement.pdf"/>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43000" y="1371600"/>
            <a:ext cx="6858000" cy="5486400"/>
          </a:xfrm>
          <a:prstGeom prst="rect">
            <a:avLst/>
          </a:prstGeom>
        </p:spPr>
      </p:pic>
    </p:spTree>
    <p:extLst>
      <p:ext uri="{BB962C8B-B14F-4D97-AF65-F5344CB8AC3E}">
        <p14:creationId xmlns:p14="http://schemas.microsoft.com/office/powerpoint/2010/main" val="8817846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905000" y="6019800"/>
            <a:ext cx="6172200" cy="531813"/>
          </a:xfrm>
        </p:spPr>
        <p:txBody>
          <a:bodyPr/>
          <a:lstStyle/>
          <a:p>
            <a:r>
              <a:rPr lang="en-US" dirty="0" smtClean="0"/>
              <a:t>Measurement errors...</a:t>
            </a:r>
            <a:endParaRPr lang="en-US" dirty="0"/>
          </a:p>
        </p:txBody>
      </p:sp>
      <p:pic>
        <p:nvPicPr>
          <p:cNvPr id="4" name="Picture 3" descr="effective_error_measurement.pdf"/>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4800" y="1402080"/>
            <a:ext cx="7696200" cy="4617720"/>
          </a:xfrm>
          <a:prstGeom prst="rect">
            <a:avLst/>
          </a:prstGeom>
        </p:spPr>
      </p:pic>
    </p:spTree>
    <p:extLst>
      <p:ext uri="{BB962C8B-B14F-4D97-AF65-F5344CB8AC3E}">
        <p14:creationId xmlns:p14="http://schemas.microsoft.com/office/powerpoint/2010/main" val="10802299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p:txBody>
          <a:bodyPr/>
          <a:lstStyle/>
          <a:p>
            <a:r>
              <a:rPr lang="en-US" dirty="0" smtClean="0"/>
              <a:t>Why large block codes?</a:t>
            </a:r>
            <a:endParaRPr lang="en-US" dirty="0"/>
          </a:p>
        </p:txBody>
      </p:sp>
      <p:sp>
        <p:nvSpPr>
          <p:cNvPr id="1027" name="Rectangle 3"/>
          <p:cNvSpPr>
            <a:spLocks noGrp="1" noChangeArrowheads="1"/>
          </p:cNvSpPr>
          <p:nvPr>
            <p:ph type="body" idx="1"/>
          </p:nvPr>
        </p:nvSpPr>
        <p:spPr>
          <a:xfrm>
            <a:off x="838200" y="1600200"/>
            <a:ext cx="7924800" cy="4800600"/>
          </a:xfrm>
        </p:spPr>
        <p:txBody>
          <a:bodyPr/>
          <a:lstStyle/>
          <a:p>
            <a:r>
              <a:rPr lang="en-US" dirty="0" smtClean="0"/>
              <a:t>Many schemes for fault-tolerant quantum error correction have been proposed.  All require relatively low rates of error, though the ability to tolerate errors has slowly been improved by a long string of theoretical developments.  Most also require a large amount of overhead—in some cases, a very large amount.  A logical </a:t>
            </a:r>
            <a:r>
              <a:rPr lang="en-US" dirty="0" err="1" smtClean="0"/>
              <a:t>qubit</a:t>
            </a:r>
            <a:r>
              <a:rPr lang="en-US" dirty="0" smtClean="0"/>
              <a:t> is encoded in hundreds or thousands of physical </a:t>
            </a:r>
            <a:r>
              <a:rPr lang="en-US" dirty="0" err="1" smtClean="0"/>
              <a:t>qubits</a:t>
            </a:r>
            <a:r>
              <a:rPr lang="en-US" dirty="0" smtClean="0"/>
              <a:t>, if not more.</a:t>
            </a:r>
          </a:p>
          <a:p>
            <a:r>
              <a:rPr lang="en-US" dirty="0" smtClean="0"/>
              <a:t>It was long ago observed (by </a:t>
            </a:r>
            <a:r>
              <a:rPr lang="en-US" dirty="0" err="1" smtClean="0"/>
              <a:t>Steane</a:t>
            </a:r>
            <a:r>
              <a:rPr lang="en-US" dirty="0" smtClean="0"/>
              <a:t>, and others) that codes encoding multiple </a:t>
            </a:r>
            <a:r>
              <a:rPr lang="en-US" dirty="0" err="1" smtClean="0"/>
              <a:t>qubits</a:t>
            </a:r>
            <a:r>
              <a:rPr lang="en-US" dirty="0" smtClean="0"/>
              <a:t> can achieve significantly higher rates for the same level of protection from errors.  But performing logical gates in such block codes is difficult.</a:t>
            </a:r>
          </a:p>
          <a:p>
            <a:r>
              <a:rPr lang="en-US" dirty="0" smtClean="0"/>
              <a:t>I will briefly sketch a scheme for computation where multi-</a:t>
            </a:r>
            <a:r>
              <a:rPr lang="en-US" dirty="0" err="1" smtClean="0"/>
              <a:t>qubit</a:t>
            </a:r>
            <a:r>
              <a:rPr lang="en-US" dirty="0" smtClean="0"/>
              <a:t> block codes are used for storage (</a:t>
            </a:r>
            <a:r>
              <a:rPr lang="en-US" i="1" dirty="0" smtClean="0"/>
              <a:t>storage blocks</a:t>
            </a:r>
            <a:r>
              <a:rPr lang="en-US" dirty="0" smtClean="0"/>
              <a:t>).  Clifford gates and logical teleportation are done by measuring logical operators, and a different code (</a:t>
            </a:r>
            <a:r>
              <a:rPr lang="en-US" i="1" dirty="0" smtClean="0"/>
              <a:t>the processor block</a:t>
            </a:r>
            <a:r>
              <a:rPr lang="en-US" dirty="0" smtClean="0"/>
              <a:t>) is used with a non-Clifford transversal gate for universality.  Syndromes and logical operators are measured by </a:t>
            </a:r>
            <a:r>
              <a:rPr lang="en-US" dirty="0" err="1" smtClean="0"/>
              <a:t>Steane</a:t>
            </a:r>
            <a:r>
              <a:rPr lang="en-US" dirty="0" smtClean="0"/>
              <a:t> extraction, so this scheme uses only </a:t>
            </a:r>
            <a:r>
              <a:rPr lang="en-US" dirty="0" err="1" smtClean="0"/>
              <a:t>ancilla</a:t>
            </a:r>
            <a:r>
              <a:rPr lang="en-US" dirty="0" smtClean="0"/>
              <a:t> preparation, transversal circuits, and single-</a:t>
            </a:r>
            <a:r>
              <a:rPr lang="en-US" dirty="0" err="1" smtClean="0"/>
              <a:t>qubit</a:t>
            </a:r>
            <a:r>
              <a:rPr lang="en-US" dirty="0" smtClean="0"/>
              <a:t> measurements.</a:t>
            </a:r>
          </a:p>
        </p:txBody>
      </p:sp>
      <p:sp>
        <p:nvSpPr>
          <p:cNvPr id="2" name="TextBox 1"/>
          <p:cNvSpPr txBox="1"/>
          <p:nvPr/>
        </p:nvSpPr>
        <p:spPr>
          <a:xfrm>
            <a:off x="1828800" y="6248400"/>
            <a:ext cx="3191799" cy="338554"/>
          </a:xfrm>
          <a:prstGeom prst="rect">
            <a:avLst/>
          </a:prstGeom>
          <a:noFill/>
        </p:spPr>
        <p:txBody>
          <a:bodyPr wrap="none" rtlCol="0">
            <a:spAutoFit/>
          </a:bodyPr>
          <a:lstStyle/>
          <a:p>
            <a:r>
              <a:rPr lang="en-US" sz="1600" dirty="0" err="1" smtClean="0"/>
              <a:t>Steane</a:t>
            </a:r>
            <a:r>
              <a:rPr lang="en-US" sz="1600" dirty="0" smtClean="0"/>
              <a:t>, </a:t>
            </a:r>
            <a:r>
              <a:rPr lang="en-US" sz="1600" i="1" dirty="0" smtClean="0"/>
              <a:t>Nature</a:t>
            </a:r>
            <a:r>
              <a:rPr lang="en-US" sz="1600" dirty="0" smtClean="0"/>
              <a:t> </a:t>
            </a:r>
            <a:r>
              <a:rPr lang="en-US" sz="1600" b="1" dirty="0"/>
              <a:t>399</a:t>
            </a:r>
            <a:r>
              <a:rPr lang="en-US" sz="1600" dirty="0"/>
              <a:t>, 124-</a:t>
            </a:r>
            <a:r>
              <a:rPr lang="en-US" sz="1600" dirty="0" smtClean="0"/>
              <a:t>126 (1999).</a:t>
            </a:r>
            <a:endParaRPr lang="en-US" sz="1600"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One-time effective error process</a:t>
            </a:r>
            <a:endParaRPr lang="en-US" dirty="0"/>
          </a:p>
        </p:txBody>
      </p:sp>
      <p:sp>
        <p:nvSpPr>
          <p:cNvPr id="3" name="Content Placeholder 2"/>
          <p:cNvSpPr>
            <a:spLocks noGrp="1"/>
          </p:cNvSpPr>
          <p:nvPr>
            <p:ph idx="1"/>
          </p:nvPr>
        </p:nvSpPr>
        <p:spPr>
          <a:xfrm>
            <a:off x="1066800" y="1524000"/>
            <a:ext cx="7239000" cy="5105400"/>
          </a:xfrm>
        </p:spPr>
        <p:txBody>
          <a:bodyPr/>
          <a:lstStyle/>
          <a:p>
            <a:r>
              <a:rPr lang="en-US" dirty="0" smtClean="0"/>
              <a:t>If we ignore the time correlations, we can get an effective error process for a single time:</a:t>
            </a:r>
          </a:p>
          <a:p>
            <a:endParaRPr lang="en-US" dirty="0"/>
          </a:p>
          <a:p>
            <a:endParaRPr lang="en-US" dirty="0" smtClean="0"/>
          </a:p>
          <a:p>
            <a:endParaRPr lang="en-US" dirty="0"/>
          </a:p>
          <a:p>
            <a:endParaRPr lang="en-US" dirty="0" smtClean="0"/>
          </a:p>
          <a:p>
            <a:endParaRPr lang="en-US" dirty="0" smtClean="0"/>
          </a:p>
          <a:p>
            <a:endParaRPr lang="en-US" dirty="0"/>
          </a:p>
          <a:p>
            <a:endParaRPr lang="en-US" dirty="0" smtClean="0"/>
          </a:p>
          <a:p>
            <a:endParaRPr lang="en-US" dirty="0"/>
          </a:p>
          <a:p>
            <a:r>
              <a:rPr lang="en-US" dirty="0" smtClean="0"/>
              <a:t>We could make use of the correlations to do </a:t>
            </a:r>
            <a:r>
              <a:rPr lang="en-US" i="1" dirty="0" smtClean="0"/>
              <a:t>soft-decision decoding</a:t>
            </a:r>
            <a:r>
              <a:rPr lang="en-US" dirty="0" smtClean="0"/>
              <a:t>.  But if the probability of an uncorrectable error at a single time is sufficiently low, that is already enough to get a lower bound on the code lifetime.</a:t>
            </a:r>
          </a:p>
          <a:p>
            <a:r>
              <a:rPr lang="en-US" dirty="0" smtClean="0"/>
              <a:t>From the above, we see that the effective error rate is going to be a multiple (but not necessarily a large multiple) of the largest basic error process (e.g., CNOT errors).</a:t>
            </a:r>
          </a:p>
        </p:txBody>
      </p:sp>
      <p:pic>
        <p:nvPicPr>
          <p:cNvPr id="4" name="Picture 3" descr="effective_error_single_step.pdf"/>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286000" y="2209800"/>
            <a:ext cx="4572000" cy="2286000"/>
          </a:xfrm>
          <a:prstGeom prst="rect">
            <a:avLst/>
          </a:prstGeom>
        </p:spPr>
      </p:pic>
    </p:spTree>
    <p:extLst>
      <p:ext uri="{BB962C8B-B14F-4D97-AF65-F5344CB8AC3E}">
        <p14:creationId xmlns:p14="http://schemas.microsoft.com/office/powerpoint/2010/main" val="225232271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Storage blocks</a:t>
            </a:r>
            <a:endParaRPr lang="en-US" dirty="0"/>
          </a:p>
        </p:txBody>
      </p:sp>
      <p:sp>
        <p:nvSpPr>
          <p:cNvPr id="3" name="Content Placeholder 2"/>
          <p:cNvSpPr>
            <a:spLocks noGrp="1"/>
          </p:cNvSpPr>
          <p:nvPr>
            <p:ph idx="1"/>
          </p:nvPr>
        </p:nvSpPr>
        <p:spPr>
          <a:xfrm>
            <a:off x="838200" y="1827213"/>
            <a:ext cx="7462838" cy="4114800"/>
          </a:xfrm>
        </p:spPr>
        <p:txBody>
          <a:bodyPr/>
          <a:lstStyle/>
          <a:p>
            <a:r>
              <a:rPr lang="en-US" dirty="0" smtClean="0"/>
              <a:t>To build storage blocks that compromise between high distance, high rate, and efficient decoding, we looked at concatenations of pairs of codes.</a:t>
            </a:r>
          </a:p>
          <a:p>
            <a:r>
              <a:rPr lang="en-US" dirty="0" smtClean="0"/>
              <a:t>Bottom level:  [[23,1,7]] quantum </a:t>
            </a:r>
            <a:r>
              <a:rPr lang="en-US" dirty="0" err="1" smtClean="0"/>
              <a:t>Golay</a:t>
            </a:r>
            <a:r>
              <a:rPr lang="en-US" dirty="0" smtClean="0"/>
              <a:t> code.</a:t>
            </a:r>
          </a:p>
          <a:p>
            <a:r>
              <a:rPr lang="en-US" dirty="0" smtClean="0"/>
              <a:t>Top level:  [[89,23,9]], [[127,57,11]] or [[255,143,15]] quantum BCH code.</a:t>
            </a:r>
          </a:p>
          <a:p>
            <a:r>
              <a:rPr lang="en-US" dirty="0" smtClean="0"/>
              <a:t>These combinations would give us storage blocks with parameters [[2047,23,63]], [[2921,57,77]], or [[5865,143,105]], respectively.  At least one logical </a:t>
            </a:r>
            <a:r>
              <a:rPr lang="en-US" dirty="0" err="1" smtClean="0"/>
              <a:t>qubit</a:t>
            </a:r>
            <a:r>
              <a:rPr lang="en-US" dirty="0" smtClean="0"/>
              <a:t> in each block must be set aside to act as a buffer </a:t>
            </a:r>
            <a:r>
              <a:rPr lang="en-US" dirty="0" err="1" smtClean="0"/>
              <a:t>qubit</a:t>
            </a:r>
            <a:r>
              <a:rPr lang="en-US" dirty="0" smtClean="0"/>
              <a:t>.  So these three combinations represent a logical </a:t>
            </a:r>
            <a:r>
              <a:rPr lang="en-US" dirty="0" err="1" smtClean="0"/>
              <a:t>qubit</a:t>
            </a:r>
            <a:r>
              <a:rPr lang="en-US" dirty="0" smtClean="0"/>
              <a:t> by approximately 93, 52, or 41 physical </a:t>
            </a:r>
            <a:r>
              <a:rPr lang="en-US" dirty="0" err="1" smtClean="0"/>
              <a:t>qubits</a:t>
            </a:r>
            <a:r>
              <a:rPr lang="en-US" dirty="0" smtClean="0"/>
              <a:t>.  Very good rates!</a:t>
            </a:r>
          </a:p>
          <a:p>
            <a:r>
              <a:rPr lang="en-US" dirty="0" smtClean="0"/>
              <a:t>The </a:t>
            </a:r>
            <a:r>
              <a:rPr lang="en-US" dirty="0" err="1" smtClean="0"/>
              <a:t>Golay</a:t>
            </a:r>
            <a:r>
              <a:rPr lang="en-US" dirty="0" smtClean="0"/>
              <a:t> code can be decoded by the </a:t>
            </a:r>
            <a:r>
              <a:rPr lang="en-US" dirty="0" err="1" smtClean="0"/>
              <a:t>Kasami</a:t>
            </a:r>
            <a:r>
              <a:rPr lang="en-US" dirty="0" smtClean="0"/>
              <a:t> error-trapping algorithm, and the BCH codes by the </a:t>
            </a:r>
            <a:r>
              <a:rPr lang="en-US" dirty="0" err="1" smtClean="0"/>
              <a:t>Berlekamp</a:t>
            </a:r>
            <a:r>
              <a:rPr lang="en-US" dirty="0" smtClean="0"/>
              <a:t>-Massey algorithm.</a:t>
            </a:r>
            <a:endParaRPr lang="en-US" dirty="0"/>
          </a:p>
        </p:txBody>
      </p:sp>
    </p:spTree>
    <p:extLst>
      <p:ext uri="{BB962C8B-B14F-4D97-AF65-F5344CB8AC3E}">
        <p14:creationId xmlns:p14="http://schemas.microsoft.com/office/powerpoint/2010/main" val="262056650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Estimated Performance</a:t>
            </a:r>
            <a:endParaRPr lang="en-US" dirty="0"/>
          </a:p>
        </p:txBody>
      </p:sp>
      <p:sp>
        <p:nvSpPr>
          <p:cNvPr id="3" name="Content Placeholder 2"/>
          <p:cNvSpPr>
            <a:spLocks noGrp="1"/>
          </p:cNvSpPr>
          <p:nvPr>
            <p:ph idx="1"/>
          </p:nvPr>
        </p:nvSpPr>
        <p:spPr>
          <a:xfrm>
            <a:off x="1219200" y="4343400"/>
            <a:ext cx="7391400" cy="2360613"/>
          </a:xfrm>
        </p:spPr>
        <p:txBody>
          <a:bodyPr/>
          <a:lstStyle/>
          <a:p>
            <a:r>
              <a:rPr lang="en-US" dirty="0"/>
              <a:t>[[2047,23,63]</a:t>
            </a:r>
            <a:r>
              <a:rPr lang="en-US" dirty="0" smtClean="0"/>
              <a:t>] (blue), </a:t>
            </a:r>
            <a:r>
              <a:rPr lang="en-US" dirty="0"/>
              <a:t>[[2921,57,77]</a:t>
            </a:r>
            <a:r>
              <a:rPr lang="en-US" dirty="0" smtClean="0"/>
              <a:t>] (red), and [</a:t>
            </a:r>
            <a:r>
              <a:rPr lang="en-US" dirty="0"/>
              <a:t>[5865,143,105]</a:t>
            </a:r>
            <a:r>
              <a:rPr lang="en-US" dirty="0" smtClean="0"/>
              <a:t>] (green).  These curves are generated by Monte Carlo simulations and linear extrapolation.  However, the extrapolation at low error rates can be backed up by an upper bound calculated purely from the distances of the code.</a:t>
            </a:r>
          </a:p>
          <a:p>
            <a:r>
              <a:rPr lang="en-US" dirty="0" smtClean="0"/>
              <a:t>For </a:t>
            </a:r>
            <a:r>
              <a:rPr lang="en-US" i="1" dirty="0" err="1" smtClean="0"/>
              <a:t>p</a:t>
            </a:r>
            <a:r>
              <a:rPr lang="en-US" baseline="-25000" dirty="0" err="1" smtClean="0"/>
              <a:t>eff</a:t>
            </a:r>
            <a:r>
              <a:rPr lang="en-US" dirty="0" smtClean="0"/>
              <a:t> = 0.007, we get bounds on the error rates of approximately 10</a:t>
            </a:r>
            <a:r>
              <a:rPr lang="en-US" baseline="30000" dirty="0" smtClean="0"/>
              <a:t>-16</a:t>
            </a:r>
            <a:r>
              <a:rPr lang="en-US" dirty="0" smtClean="0"/>
              <a:t>, 2.5x10</a:t>
            </a:r>
            <a:r>
              <a:rPr lang="en-US" baseline="30000" dirty="0" smtClean="0"/>
              <a:t>-19</a:t>
            </a:r>
            <a:r>
              <a:rPr lang="en-US" dirty="0" smtClean="0"/>
              <a:t>, and 7x10</a:t>
            </a:r>
            <a:r>
              <a:rPr lang="en-US" baseline="30000" dirty="0" smtClean="0"/>
              <a:t>-24</a:t>
            </a:r>
            <a:r>
              <a:rPr lang="en-US" dirty="0" smtClean="0"/>
              <a:t>.</a:t>
            </a:r>
            <a:endParaRPr lang="en-US" dirty="0"/>
          </a:p>
        </p:txBody>
      </p:sp>
      <p:pic>
        <p:nvPicPr>
          <p:cNvPr id="4" name="Picture 3" descr="performance_estimation_89_127.pdf"/>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47800" y="1447800"/>
            <a:ext cx="5969000" cy="2781300"/>
          </a:xfrm>
          <a:prstGeom prst="rect">
            <a:avLst/>
          </a:prstGeom>
        </p:spPr>
      </p:pic>
    </p:spTree>
    <p:extLst>
      <p:ext uri="{BB962C8B-B14F-4D97-AF65-F5344CB8AC3E}">
        <p14:creationId xmlns:p14="http://schemas.microsoft.com/office/powerpoint/2010/main" val="178979349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Processor blocks</a:t>
            </a:r>
            <a:endParaRPr lang="en-US" dirty="0"/>
          </a:p>
        </p:txBody>
      </p:sp>
      <p:sp>
        <p:nvSpPr>
          <p:cNvPr id="3" name="Content Placeholder 2"/>
          <p:cNvSpPr>
            <a:spLocks noGrp="1"/>
          </p:cNvSpPr>
          <p:nvPr>
            <p:ph idx="1"/>
          </p:nvPr>
        </p:nvSpPr>
        <p:spPr>
          <a:xfrm>
            <a:off x="1143000" y="1827213"/>
            <a:ext cx="7158038" cy="4114800"/>
          </a:xfrm>
        </p:spPr>
        <p:txBody>
          <a:bodyPr/>
          <a:lstStyle/>
          <a:p>
            <a:r>
              <a:rPr lang="en-US" dirty="0" smtClean="0"/>
              <a:t>For the processor block, we looked at two and three levels of concatenation of the [[15,1,3]] code.  With hard decision decoding the performance of this code is very poor at high error rates, largely because it is very limited in its ability to correct phase errors.</a:t>
            </a:r>
          </a:p>
          <a:p>
            <a:r>
              <a:rPr lang="en-US" dirty="0" smtClean="0"/>
              <a:t>Using </a:t>
            </a:r>
            <a:r>
              <a:rPr lang="en-US" dirty="0" err="1" smtClean="0"/>
              <a:t>Poulin’s</a:t>
            </a:r>
            <a:r>
              <a:rPr lang="en-US" dirty="0" smtClean="0"/>
              <a:t> soft decision decoding algorithm the performance markedly improved, even at effective error rates above 0.01.</a:t>
            </a:r>
          </a:p>
          <a:p>
            <a:r>
              <a:rPr lang="en-US" dirty="0" smtClean="0"/>
              <a:t>The upper bound used for the storage blocks is no use for soft decision decoding, and extrapolating from Monte Carlo is unlikely to be reliable in this case.  But we were able to find rough bounds at moderately low error rates.</a:t>
            </a:r>
            <a:endParaRPr lang="en-US" dirty="0"/>
          </a:p>
        </p:txBody>
      </p:sp>
      <p:sp>
        <p:nvSpPr>
          <p:cNvPr id="5" name="TextBox 4"/>
          <p:cNvSpPr txBox="1"/>
          <p:nvPr/>
        </p:nvSpPr>
        <p:spPr>
          <a:xfrm>
            <a:off x="1829556" y="6228704"/>
            <a:ext cx="3745436" cy="338554"/>
          </a:xfrm>
          <a:prstGeom prst="rect">
            <a:avLst/>
          </a:prstGeom>
          <a:noFill/>
        </p:spPr>
        <p:txBody>
          <a:bodyPr wrap="none" rtlCol="0">
            <a:spAutoFit/>
          </a:bodyPr>
          <a:lstStyle/>
          <a:p>
            <a:r>
              <a:rPr lang="fr-FR" sz="1600" dirty="0"/>
              <a:t>D. Poulin, Phys. </a:t>
            </a:r>
            <a:r>
              <a:rPr lang="fr-FR" sz="1600" dirty="0" err="1"/>
              <a:t>Rev</a:t>
            </a:r>
            <a:r>
              <a:rPr lang="fr-FR" sz="1600" dirty="0"/>
              <a:t>. A 74, 052333 (2006)</a:t>
            </a:r>
            <a:r>
              <a:rPr lang="fr-FR" sz="1600" dirty="0" smtClean="0"/>
              <a:t>.</a:t>
            </a:r>
            <a:endParaRPr lang="fr-FR" sz="1600" dirty="0"/>
          </a:p>
        </p:txBody>
      </p:sp>
    </p:spTree>
    <p:extLst>
      <p:ext uri="{BB962C8B-B14F-4D97-AF65-F5344CB8AC3E}">
        <p14:creationId xmlns:p14="http://schemas.microsoft.com/office/powerpoint/2010/main" val="400276260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19200" y="4267200"/>
            <a:ext cx="7391400" cy="1905000"/>
          </a:xfrm>
        </p:spPr>
        <p:txBody>
          <a:bodyPr/>
          <a:lstStyle/>
          <a:p>
            <a:r>
              <a:rPr lang="en-US" dirty="0" smtClean="0"/>
              <a:t>The [[15,1,3]] code at two (blue) and three (red) levels of concatenation.  A combination of Monte Carlo simulations at higher errors, a rough bound at lower errors, and (not to be relied upon) extrapolation.</a:t>
            </a:r>
          </a:p>
          <a:p>
            <a:r>
              <a:rPr lang="en-US" dirty="0" smtClean="0"/>
              <a:t>At </a:t>
            </a:r>
            <a:r>
              <a:rPr lang="en-US" i="1" dirty="0" err="1" smtClean="0"/>
              <a:t>p</a:t>
            </a:r>
            <a:r>
              <a:rPr lang="en-US" baseline="-25000" dirty="0" err="1" smtClean="0"/>
              <a:t>eff</a:t>
            </a:r>
            <a:r>
              <a:rPr lang="en-US" dirty="0" smtClean="0"/>
              <a:t> = 0.007 (all contributing error processes below 5x10</a:t>
            </a:r>
            <a:r>
              <a:rPr lang="en-US" baseline="30000" dirty="0" smtClean="0"/>
              <a:t>-4</a:t>
            </a:r>
            <a:r>
              <a:rPr lang="en-US" dirty="0" smtClean="0"/>
              <a:t>), the block error rate is estimated to be roughly 2x10</a:t>
            </a:r>
            <a:r>
              <a:rPr lang="en-US" baseline="30000" dirty="0" smtClean="0"/>
              <a:t>-12</a:t>
            </a:r>
            <a:r>
              <a:rPr lang="en-US" dirty="0" smtClean="0"/>
              <a:t>.  This is certainly small enough to carry out highly nontrivial quantum computations.</a:t>
            </a:r>
            <a:endParaRPr lang="en-US" dirty="0"/>
          </a:p>
        </p:txBody>
      </p:sp>
      <p:pic>
        <p:nvPicPr>
          <p:cNvPr id="4" name="Picture 3" descr="performance_estimation_RM.pdf"/>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362200" y="1600200"/>
            <a:ext cx="4813300" cy="2603500"/>
          </a:xfrm>
          <a:prstGeom prst="rect">
            <a:avLst/>
          </a:prstGeom>
        </p:spPr>
      </p:pic>
    </p:spTree>
    <p:extLst>
      <p:ext uri="{BB962C8B-B14F-4D97-AF65-F5344CB8AC3E}">
        <p14:creationId xmlns:p14="http://schemas.microsoft.com/office/powerpoint/2010/main" val="139845377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Ancilla</a:t>
            </a:r>
            <a:r>
              <a:rPr lang="en-US" dirty="0" smtClean="0"/>
              <a:t> preparation</a:t>
            </a:r>
            <a:endParaRPr lang="en-US" dirty="0"/>
          </a:p>
        </p:txBody>
      </p:sp>
      <p:sp>
        <p:nvSpPr>
          <p:cNvPr id="3" name="Content Placeholder 2"/>
          <p:cNvSpPr>
            <a:spLocks noGrp="1"/>
          </p:cNvSpPr>
          <p:nvPr>
            <p:ph idx="1"/>
          </p:nvPr>
        </p:nvSpPr>
        <p:spPr>
          <a:xfrm>
            <a:off x="990600" y="1676400"/>
            <a:ext cx="7543800" cy="4800600"/>
          </a:xfrm>
        </p:spPr>
        <p:txBody>
          <a:bodyPr/>
          <a:lstStyle/>
          <a:p>
            <a:r>
              <a:rPr lang="en-US" dirty="0" smtClean="0"/>
              <a:t>We have only begun to explore the problem of </a:t>
            </a:r>
            <a:r>
              <a:rPr lang="en-US" dirty="0" err="1" smtClean="0"/>
              <a:t>ancilla</a:t>
            </a:r>
            <a:r>
              <a:rPr lang="en-US" dirty="0" smtClean="0"/>
              <a:t> preparation for this approach.  The first idea we are studying is a type of </a:t>
            </a:r>
            <a:r>
              <a:rPr lang="en-US" dirty="0" err="1" smtClean="0"/>
              <a:t>ancilla</a:t>
            </a:r>
            <a:r>
              <a:rPr lang="en-US" dirty="0" smtClean="0"/>
              <a:t> </a:t>
            </a:r>
            <a:r>
              <a:rPr lang="en-US" i="1" dirty="0" smtClean="0"/>
              <a:t>distillation</a:t>
            </a:r>
            <a:r>
              <a:rPr lang="en-US" dirty="0" smtClean="0"/>
              <a:t>:  prepare </a:t>
            </a:r>
            <a:r>
              <a:rPr lang="en-US" i="1" dirty="0" smtClean="0"/>
              <a:t>M</a:t>
            </a:r>
            <a:r>
              <a:rPr lang="en-US" dirty="0" smtClean="0"/>
              <a:t> imperfect copies of the </a:t>
            </a:r>
            <a:r>
              <a:rPr lang="en-US" dirty="0" err="1" smtClean="0"/>
              <a:t>ancilla</a:t>
            </a:r>
            <a:r>
              <a:rPr lang="en-US" dirty="0" smtClean="0"/>
              <a:t>, then perform a transversal error correction step that yields a smaller fraction </a:t>
            </a:r>
            <a:r>
              <a:rPr lang="en-US" i="1" dirty="0" smtClean="0"/>
              <a:t>FM</a:t>
            </a:r>
            <a:r>
              <a:rPr lang="en-US" dirty="0" smtClean="0"/>
              <a:t> of high-quality </a:t>
            </a:r>
            <a:r>
              <a:rPr lang="en-US" dirty="0" err="1" smtClean="0"/>
              <a:t>ancillas</a:t>
            </a:r>
            <a:r>
              <a:rPr lang="en-US" dirty="0" smtClean="0"/>
              <a:t>.</a:t>
            </a:r>
          </a:p>
          <a:p>
            <a:r>
              <a:rPr lang="en-US" dirty="0" smtClean="0"/>
              <a:t>A very important requirement is that error correlations </a:t>
            </a:r>
            <a:r>
              <a:rPr lang="en-US" i="1" dirty="0" smtClean="0"/>
              <a:t>within</a:t>
            </a:r>
            <a:r>
              <a:rPr lang="en-US" dirty="0" smtClean="0"/>
              <a:t> each </a:t>
            </a:r>
            <a:r>
              <a:rPr lang="en-US" dirty="0" err="1" smtClean="0"/>
              <a:t>ancilla</a:t>
            </a:r>
            <a:r>
              <a:rPr lang="en-US" dirty="0" smtClean="0"/>
              <a:t> should be very small.  (Across </a:t>
            </a:r>
            <a:r>
              <a:rPr lang="en-US" dirty="0" err="1" smtClean="0"/>
              <a:t>ancillas</a:t>
            </a:r>
            <a:r>
              <a:rPr lang="en-US" dirty="0" smtClean="0"/>
              <a:t> is not a problem.)</a:t>
            </a:r>
          </a:p>
          <a:p>
            <a:r>
              <a:rPr lang="en-US" dirty="0" smtClean="0"/>
              <a:t>How does this affect the resource requirements for this scheme? If the code is [[</a:t>
            </a:r>
            <a:r>
              <a:rPr lang="en-US" i="1" dirty="0" err="1" smtClean="0"/>
              <a:t>n,k,d</a:t>
            </a:r>
            <a:r>
              <a:rPr lang="en-US" dirty="0" smtClean="0"/>
              <a:t>]], and the distillation takes </a:t>
            </a:r>
            <a:r>
              <a:rPr lang="en-US" i="1" dirty="0" smtClean="0"/>
              <a:t>T</a:t>
            </a:r>
            <a:r>
              <a:rPr lang="en-US" i="1" baseline="-25000" dirty="0" smtClean="0"/>
              <a:t>d</a:t>
            </a:r>
            <a:r>
              <a:rPr lang="en-US" dirty="0" smtClean="0"/>
              <a:t> rounds with yield fraction </a:t>
            </a:r>
            <a:r>
              <a:rPr lang="en-US" i="1" dirty="0" smtClean="0"/>
              <a:t>F</a:t>
            </a:r>
            <a:r>
              <a:rPr lang="en-US" dirty="0" smtClean="0"/>
              <a:t>, then the physical </a:t>
            </a:r>
            <a:r>
              <a:rPr lang="en-US" dirty="0" err="1" smtClean="0"/>
              <a:t>qubits</a:t>
            </a:r>
            <a:r>
              <a:rPr lang="en-US" dirty="0" smtClean="0"/>
              <a:t> needed per logical </a:t>
            </a:r>
            <a:r>
              <a:rPr lang="en-US" dirty="0" err="1" smtClean="0"/>
              <a:t>qubit</a:t>
            </a:r>
            <a:r>
              <a:rPr lang="en-US" dirty="0" smtClean="0"/>
              <a:t> are increased by a factor of </a:t>
            </a:r>
          </a:p>
          <a:p>
            <a:endParaRPr lang="en-US" dirty="0"/>
          </a:p>
          <a:p>
            <a:endParaRPr lang="en-US" dirty="0" smtClean="0"/>
          </a:p>
          <a:p>
            <a:endParaRPr lang="en-US" dirty="0" smtClean="0"/>
          </a:p>
          <a:p>
            <a:r>
              <a:rPr lang="en-US" dirty="0" smtClean="0"/>
              <a:t>If our available gates are local—as they almost certainly will be—then </a:t>
            </a:r>
            <a:r>
              <a:rPr lang="en-US" dirty="0" err="1" smtClean="0"/>
              <a:t>ancilla</a:t>
            </a:r>
            <a:r>
              <a:rPr lang="en-US" dirty="0" smtClean="0"/>
              <a:t> distribution will also increase the demand on the resources.  That is yet a further question to explore.</a:t>
            </a:r>
            <a:endParaRPr lang="en-US" dirty="0"/>
          </a:p>
        </p:txBody>
      </p:sp>
      <p:graphicFrame>
        <p:nvGraphicFramePr>
          <p:cNvPr id="4" name="Object 3"/>
          <p:cNvGraphicFramePr>
            <a:graphicFrameLocks noChangeAspect="1"/>
          </p:cNvGraphicFramePr>
          <p:nvPr>
            <p:extLst>
              <p:ext uri="{D42A27DB-BD31-4B8C-83A1-F6EECF244321}">
                <p14:modId xmlns:p14="http://schemas.microsoft.com/office/powerpoint/2010/main" val="3387866754"/>
              </p:ext>
            </p:extLst>
          </p:nvPr>
        </p:nvGraphicFramePr>
        <p:xfrm>
          <a:off x="3200400" y="4724399"/>
          <a:ext cx="1447800" cy="834325"/>
        </p:xfrm>
        <a:graphic>
          <a:graphicData uri="http://schemas.openxmlformats.org/presentationml/2006/ole">
            <mc:AlternateContent xmlns:mc="http://schemas.openxmlformats.org/markup-compatibility/2006">
              <mc:Choice xmlns:v="urn:schemas-microsoft-com:vml" Requires="v">
                <p:oleObj spid="_x0000_s8198" name="Equation" r:id="rId3" imgW="749300" imgH="431800" progId="Equation.3">
                  <p:embed/>
                </p:oleObj>
              </mc:Choice>
              <mc:Fallback>
                <p:oleObj name="Equation" r:id="rId3" imgW="749300" imgH="431800" progId="Equation.3">
                  <p:embed/>
                  <p:pic>
                    <p:nvPicPr>
                      <p:cNvPr id="0" name=""/>
                      <p:cNvPicPr/>
                      <p:nvPr/>
                    </p:nvPicPr>
                    <p:blipFill>
                      <a:blip r:embed="rId4"/>
                      <a:stretch>
                        <a:fillRect/>
                      </a:stretch>
                    </p:blipFill>
                    <p:spPr>
                      <a:xfrm>
                        <a:off x="3200400" y="4724399"/>
                        <a:ext cx="1447800" cy="834325"/>
                      </a:xfrm>
                      <a:prstGeom prst="rect">
                        <a:avLst/>
                      </a:prstGeom>
                    </p:spPr>
                  </p:pic>
                </p:oleObj>
              </mc:Fallback>
            </mc:AlternateContent>
          </a:graphicData>
        </a:graphic>
      </p:graphicFrame>
    </p:spTree>
    <p:extLst>
      <p:ext uri="{BB962C8B-B14F-4D97-AF65-F5344CB8AC3E}">
        <p14:creationId xmlns:p14="http://schemas.microsoft.com/office/powerpoint/2010/main" val="131489094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Threshold theorems?</a:t>
            </a:r>
            <a:endParaRPr lang="en-US" dirty="0"/>
          </a:p>
        </p:txBody>
      </p:sp>
      <p:sp>
        <p:nvSpPr>
          <p:cNvPr id="3" name="Content Placeholder 2"/>
          <p:cNvSpPr>
            <a:spLocks noGrp="1"/>
          </p:cNvSpPr>
          <p:nvPr>
            <p:ph idx="1"/>
          </p:nvPr>
        </p:nvSpPr>
        <p:spPr>
          <a:xfrm>
            <a:off x="1295400" y="1827213"/>
            <a:ext cx="7005638" cy="4114800"/>
          </a:xfrm>
        </p:spPr>
        <p:txBody>
          <a:bodyPr/>
          <a:lstStyle/>
          <a:p>
            <a:r>
              <a:rPr lang="en-US" dirty="0" smtClean="0"/>
              <a:t>Does a scheme like this have a threshold?  The short answer:  I don’t know.</a:t>
            </a:r>
          </a:p>
          <a:p>
            <a:pPr>
              <a:buFont typeface="Arial"/>
              <a:buChar char="•"/>
            </a:pPr>
            <a:r>
              <a:rPr lang="en-US" dirty="0" smtClean="0"/>
              <a:t>It certainly does not have a threshold with a </a:t>
            </a:r>
            <a:r>
              <a:rPr lang="en-US" i="1" dirty="0" smtClean="0"/>
              <a:t>fixed</a:t>
            </a:r>
            <a:r>
              <a:rPr lang="en-US" dirty="0" smtClean="0"/>
              <a:t> size of storage blocks.</a:t>
            </a:r>
          </a:p>
          <a:p>
            <a:pPr>
              <a:buFont typeface="Arial"/>
              <a:buChar char="•"/>
            </a:pPr>
            <a:r>
              <a:rPr lang="en-US" dirty="0" smtClean="0"/>
              <a:t>To prove a threshold theorem, we would have to find a family of sets of code blocks where we could prove that lifetimes can be scaled up with problem size for sufficiently low probabilities.</a:t>
            </a:r>
          </a:p>
          <a:p>
            <a:pPr>
              <a:buFont typeface="Arial"/>
              <a:buChar char="•"/>
            </a:pPr>
            <a:r>
              <a:rPr lang="en-US" dirty="0" smtClean="0"/>
              <a:t>This would be a very desirable result—but not for practical purposes a necessary one.  A single storage block code could have a lifetime sufficiently long to do any conceivable quantum computation in practice.</a:t>
            </a:r>
          </a:p>
          <a:p>
            <a:pPr>
              <a:buFont typeface="Arial"/>
              <a:buChar char="•"/>
            </a:pPr>
            <a:r>
              <a:rPr lang="en-US" dirty="0" smtClean="0"/>
              <a:t>We are using fault-tolerant methods to avoid propagating errors, etc., without doing computations of arbitrary size.</a:t>
            </a:r>
            <a:endParaRPr lang="en-US" dirty="0"/>
          </a:p>
        </p:txBody>
      </p:sp>
    </p:spTree>
    <p:extLst>
      <p:ext uri="{BB962C8B-B14F-4D97-AF65-F5344CB8AC3E}">
        <p14:creationId xmlns:p14="http://schemas.microsoft.com/office/powerpoint/2010/main" val="89974724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Open questions and future work</a:t>
            </a:r>
            <a:endParaRPr lang="en-US" dirty="0"/>
          </a:p>
        </p:txBody>
      </p:sp>
      <p:sp>
        <p:nvSpPr>
          <p:cNvPr id="3" name="Content Placeholder 2"/>
          <p:cNvSpPr>
            <a:spLocks noGrp="1"/>
          </p:cNvSpPr>
          <p:nvPr>
            <p:ph idx="1"/>
          </p:nvPr>
        </p:nvSpPr>
        <p:spPr>
          <a:xfrm>
            <a:off x="1066800" y="1827212"/>
            <a:ext cx="7234238" cy="4268787"/>
          </a:xfrm>
        </p:spPr>
        <p:txBody>
          <a:bodyPr/>
          <a:lstStyle/>
          <a:p>
            <a:r>
              <a:rPr lang="en-US" dirty="0" smtClean="0"/>
              <a:t>The number of open questions is large, including:  does this really work?  Here are some big ones:</a:t>
            </a:r>
          </a:p>
          <a:p>
            <a:pPr>
              <a:buFont typeface="Arial"/>
              <a:buChar char="•"/>
            </a:pPr>
            <a:r>
              <a:rPr lang="en-US" dirty="0" smtClean="0"/>
              <a:t>Can we better codes for block storage?  Perhaps quantum LDPC codes?  Can we do the decoding efficiently in real time during a computation?  It is encouraging that without trying very hard to find good goods, we got decent performance.</a:t>
            </a:r>
          </a:p>
          <a:p>
            <a:pPr>
              <a:buFont typeface="Arial"/>
              <a:buChar char="•"/>
            </a:pPr>
            <a:r>
              <a:rPr lang="en-US" dirty="0" smtClean="0"/>
              <a:t>What are the resource requirements for the construction, verification, and distribution of the </a:t>
            </a:r>
            <a:r>
              <a:rPr lang="en-US" dirty="0" err="1" smtClean="0"/>
              <a:t>ancilla</a:t>
            </a:r>
            <a:r>
              <a:rPr lang="en-US" dirty="0" smtClean="0"/>
              <a:t> states?  While these are all stabilizer states, and can in principle be prepared fault-tolerantly, the resources needed for them will probably exceed those for the </a:t>
            </a:r>
            <a:r>
              <a:rPr lang="en-US" dirty="0" err="1" smtClean="0"/>
              <a:t>codewords</a:t>
            </a:r>
            <a:r>
              <a:rPr lang="en-US" dirty="0" smtClean="0"/>
              <a:t> by a factor of “a lot.”  Currently we are investigating (hopefully) efficient distillation algorithms for these </a:t>
            </a:r>
            <a:r>
              <a:rPr lang="en-US" dirty="0" err="1" smtClean="0"/>
              <a:t>ancillas</a:t>
            </a:r>
            <a:r>
              <a:rPr lang="en-US" dirty="0" smtClean="0"/>
              <a:t>.</a:t>
            </a:r>
          </a:p>
          <a:p>
            <a:pPr>
              <a:buFont typeface="Arial"/>
              <a:buChar char="•"/>
            </a:pPr>
            <a:r>
              <a:rPr lang="en-US" dirty="0" smtClean="0"/>
              <a:t>If we include locality and communication costs, how much does this performance degrade?  These costs are mainly in preparing and distributing the </a:t>
            </a:r>
            <a:r>
              <a:rPr lang="en-US" dirty="0" err="1" smtClean="0"/>
              <a:t>ancillas</a:t>
            </a:r>
            <a:r>
              <a:rPr lang="en-US" dirty="0" smtClean="0"/>
              <a:t>.</a:t>
            </a:r>
          </a:p>
          <a:p>
            <a:pPr>
              <a:buFont typeface="Arial"/>
              <a:buChar char="•"/>
            </a:pPr>
            <a:endParaRPr lang="en-US" dirty="0"/>
          </a:p>
        </p:txBody>
      </p:sp>
    </p:spTree>
    <p:extLst>
      <p:ext uri="{BB962C8B-B14F-4D97-AF65-F5344CB8AC3E}">
        <p14:creationId xmlns:p14="http://schemas.microsoft.com/office/powerpoint/2010/main" val="146123059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1827213"/>
            <a:ext cx="7386638" cy="1982787"/>
          </a:xfrm>
        </p:spPr>
        <p:txBody>
          <a:bodyPr/>
          <a:lstStyle/>
          <a:p>
            <a:pPr>
              <a:buFont typeface="Arial"/>
              <a:buChar char="•"/>
            </a:pPr>
            <a:r>
              <a:rPr lang="en-US" dirty="0" smtClean="0"/>
              <a:t>Are there better (or additional) choices of codes for the processing blocks?  We have looked a little at 3D color codes, but </a:t>
            </a:r>
            <a:r>
              <a:rPr lang="en-US" smtClean="0"/>
              <a:t>haven’t (so far) </a:t>
            </a:r>
            <a:r>
              <a:rPr lang="en-US" dirty="0" smtClean="0"/>
              <a:t>found an example that outperforms the concatenated [[15,1,3]] code.</a:t>
            </a:r>
          </a:p>
          <a:p>
            <a:pPr>
              <a:buFont typeface="Arial"/>
              <a:buChar char="•"/>
            </a:pPr>
            <a:r>
              <a:rPr lang="en-US" dirty="0" smtClean="0"/>
              <a:t>Can we find families of codes where a threshold theorem can be proven for this scheme?</a:t>
            </a:r>
          </a:p>
        </p:txBody>
      </p:sp>
      <p:sp>
        <p:nvSpPr>
          <p:cNvPr id="2" name="TextBox 1"/>
          <p:cNvSpPr txBox="1"/>
          <p:nvPr/>
        </p:nvSpPr>
        <p:spPr>
          <a:xfrm>
            <a:off x="1447800" y="4191000"/>
            <a:ext cx="6244772" cy="646331"/>
          </a:xfrm>
          <a:prstGeom prst="rect">
            <a:avLst/>
          </a:prstGeom>
          <a:noFill/>
        </p:spPr>
        <p:txBody>
          <a:bodyPr wrap="square" rtlCol="0">
            <a:spAutoFit/>
          </a:bodyPr>
          <a:lstStyle/>
          <a:p>
            <a:r>
              <a:rPr lang="en-US" sz="3600" b="1" dirty="0" smtClean="0"/>
              <a:t>Thank you for your attention!</a:t>
            </a:r>
            <a:endParaRPr lang="en-US" sz="3600" b="1" dirty="0"/>
          </a:p>
        </p:txBody>
      </p:sp>
    </p:spTree>
    <p:extLst>
      <p:ext uri="{BB962C8B-B14F-4D97-AF65-F5344CB8AC3E}">
        <p14:creationId xmlns:p14="http://schemas.microsoft.com/office/powerpoint/2010/main" val="38015219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Outline of the scheme</a:t>
            </a:r>
            <a:endParaRPr lang="en-US" dirty="0"/>
          </a:p>
        </p:txBody>
      </p:sp>
      <p:sp>
        <p:nvSpPr>
          <p:cNvPr id="3" name="Content Placeholder 2"/>
          <p:cNvSpPr>
            <a:spLocks noGrp="1"/>
          </p:cNvSpPr>
          <p:nvPr>
            <p:ph idx="1"/>
          </p:nvPr>
        </p:nvSpPr>
        <p:spPr>
          <a:xfrm>
            <a:off x="914400" y="1905000"/>
            <a:ext cx="7848600" cy="4343400"/>
          </a:xfrm>
        </p:spPr>
        <p:txBody>
          <a:bodyPr/>
          <a:lstStyle/>
          <a:p>
            <a:pPr>
              <a:buFont typeface="+mj-lt"/>
              <a:buAutoNum type="arabicPeriod"/>
            </a:pPr>
            <a:r>
              <a:rPr lang="en-US" dirty="0" smtClean="0"/>
              <a:t>When not being processed, logical </a:t>
            </a:r>
            <a:r>
              <a:rPr lang="en-US" dirty="0" err="1" smtClean="0"/>
              <a:t>qubits</a:t>
            </a:r>
            <a:r>
              <a:rPr lang="en-US" dirty="0" smtClean="0"/>
              <a:t> are stored in [[</a:t>
            </a:r>
            <a:r>
              <a:rPr lang="en-US" i="1" dirty="0" err="1" smtClean="0"/>
              <a:t>n,k,d</a:t>
            </a:r>
            <a:r>
              <a:rPr lang="en-US" dirty="0" smtClean="0"/>
              <a:t>]] block codes.  These codes are corrected by repeatedly measuring the stabilizer generators via </a:t>
            </a:r>
            <a:r>
              <a:rPr lang="en-US" dirty="0" err="1" smtClean="0"/>
              <a:t>Steane</a:t>
            </a:r>
            <a:r>
              <a:rPr lang="en-US" dirty="0" smtClean="0"/>
              <a:t> extraction.</a:t>
            </a:r>
          </a:p>
          <a:p>
            <a:pPr>
              <a:buFont typeface="+mj-lt"/>
              <a:buAutoNum type="arabicPeriod"/>
            </a:pPr>
            <a:r>
              <a:rPr lang="en-US" dirty="0" smtClean="0"/>
              <a:t>Logical Clifford gates can be done by measuring sequences of logical operators.  This is also done by </a:t>
            </a:r>
            <a:r>
              <a:rPr lang="en-US" dirty="0" err="1" smtClean="0"/>
              <a:t>Steane</a:t>
            </a:r>
            <a:r>
              <a:rPr lang="en-US" dirty="0" smtClean="0"/>
              <a:t> extraction with a modified </a:t>
            </a:r>
            <a:r>
              <a:rPr lang="en-US" dirty="0" err="1" smtClean="0"/>
              <a:t>ancilla</a:t>
            </a:r>
            <a:r>
              <a:rPr lang="en-US" dirty="0" smtClean="0"/>
              <a:t> state.</a:t>
            </a:r>
          </a:p>
          <a:p>
            <a:pPr>
              <a:buFont typeface="+mj-lt"/>
              <a:buAutoNum type="arabicPeriod"/>
            </a:pPr>
            <a:r>
              <a:rPr lang="en-US" dirty="0" smtClean="0"/>
              <a:t>A non-Clifford gate is done by teleporting the selected logical </a:t>
            </a:r>
            <a:r>
              <a:rPr lang="en-US" dirty="0" err="1" smtClean="0"/>
              <a:t>qubits</a:t>
            </a:r>
            <a:r>
              <a:rPr lang="en-US" dirty="0" smtClean="0"/>
              <a:t> into the processor block, and teleporting back </a:t>
            </a:r>
            <a:r>
              <a:rPr lang="en-US" dirty="0"/>
              <a:t>a</a:t>
            </a:r>
            <a:r>
              <a:rPr lang="en-US" dirty="0" smtClean="0"/>
              <a:t>fter the gate.  Teleportation is also used between storage blocks.</a:t>
            </a:r>
          </a:p>
          <a:p>
            <a:pPr>
              <a:buFont typeface="+mj-lt"/>
              <a:buAutoNum type="arabicPeriod"/>
            </a:pPr>
            <a:r>
              <a:rPr lang="en-US" dirty="0" smtClean="0"/>
              <a:t>The processor blocks use codes that allow transversal circuits for the encoded gates.  E.g., for the T gate we could use the concatenated [[15,1,3]] </a:t>
            </a:r>
            <a:r>
              <a:rPr lang="en-US" dirty="0" smtClean="0"/>
              <a:t>shortened Reed</a:t>
            </a:r>
            <a:r>
              <a:rPr lang="en-US" dirty="0" smtClean="0"/>
              <a:t>-Muller code.</a:t>
            </a:r>
          </a:p>
          <a:p>
            <a:pPr>
              <a:buFont typeface="+mj-lt"/>
              <a:buAutoNum type="arabicPeriod"/>
            </a:pPr>
            <a:r>
              <a:rPr lang="en-US" dirty="0" smtClean="0"/>
              <a:t>Logical teleportation is also done by measuring a sequence of logical operators.</a:t>
            </a:r>
          </a:p>
          <a:p>
            <a:pPr marL="0" indent="0"/>
            <a:endParaRPr lang="en-US" dirty="0" smtClean="0"/>
          </a:p>
        </p:txBody>
      </p:sp>
    </p:spTree>
    <p:extLst>
      <p:ext uri="{BB962C8B-B14F-4D97-AF65-F5344CB8AC3E}">
        <p14:creationId xmlns:p14="http://schemas.microsoft.com/office/powerpoint/2010/main" val="20308388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scheme_diagram.pdf"/>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95400" y="1354015"/>
            <a:ext cx="6504709" cy="5503985"/>
          </a:xfrm>
          <a:prstGeom prst="rect">
            <a:avLst/>
          </a:prstGeom>
        </p:spPr>
      </p:pic>
      <p:sp>
        <p:nvSpPr>
          <p:cNvPr id="5" name="Title 1"/>
          <p:cNvSpPr>
            <a:spLocks noGrp="1"/>
          </p:cNvSpPr>
          <p:nvPr>
            <p:ph type="title"/>
          </p:nvPr>
        </p:nvSpPr>
        <p:spPr>
          <a:xfrm>
            <a:off x="2128838" y="455613"/>
            <a:ext cx="5867400" cy="1143000"/>
          </a:xfrm>
        </p:spPr>
        <p:txBody>
          <a:bodyPr/>
          <a:lstStyle/>
          <a:p>
            <a:r>
              <a:rPr lang="en-US" dirty="0" smtClean="0"/>
              <a:t>Outline of the scheme</a:t>
            </a:r>
            <a:endParaRPr lang="en-US" dirty="0"/>
          </a:p>
        </p:txBody>
      </p:sp>
    </p:spTree>
    <p:extLst>
      <p:ext uri="{BB962C8B-B14F-4D97-AF65-F5344CB8AC3E}">
        <p14:creationId xmlns:p14="http://schemas.microsoft.com/office/powerpoint/2010/main" val="22350678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Correcting Errors</a:t>
            </a:r>
            <a:endParaRPr lang="en-US" dirty="0"/>
          </a:p>
        </p:txBody>
      </p:sp>
      <p:sp>
        <p:nvSpPr>
          <p:cNvPr id="3" name="Content Placeholder 2"/>
          <p:cNvSpPr>
            <a:spLocks noGrp="1"/>
          </p:cNvSpPr>
          <p:nvPr>
            <p:ph idx="1"/>
          </p:nvPr>
        </p:nvSpPr>
        <p:spPr>
          <a:xfrm>
            <a:off x="838200" y="1676400"/>
            <a:ext cx="7620000" cy="4648200"/>
          </a:xfrm>
        </p:spPr>
        <p:txBody>
          <a:bodyPr/>
          <a:lstStyle/>
          <a:p>
            <a:r>
              <a:rPr lang="en-US" dirty="0" smtClean="0"/>
              <a:t>The storage blocks should use a code that stores multiple </a:t>
            </a:r>
            <a:r>
              <a:rPr lang="en-US" dirty="0" err="1" smtClean="0"/>
              <a:t>qubits</a:t>
            </a:r>
            <a:r>
              <a:rPr lang="en-US" dirty="0" smtClean="0"/>
              <a:t> with high distance, and a rate that is better than that achieved by encoding the </a:t>
            </a:r>
            <a:r>
              <a:rPr lang="en-US" dirty="0" err="1" smtClean="0"/>
              <a:t>qubits</a:t>
            </a:r>
            <a:r>
              <a:rPr lang="en-US" dirty="0" smtClean="0"/>
              <a:t> separately (as in a concatenated scheme or topological code).  The logical error rate must be sufficiently low that we expect no logical errors in any block for the entire duration of the quantum computation.</a:t>
            </a:r>
          </a:p>
          <a:p>
            <a:r>
              <a:rPr lang="en-US" dirty="0" smtClean="0"/>
              <a:t>The processor block must also have a very low rate of logical errors, but the demands are not quite as stringent as for the storage blocks.  The rate must be low enough that the probability of an  uncorrectable error during any of the non-Clifford gates is low.</a:t>
            </a:r>
          </a:p>
          <a:p>
            <a:r>
              <a:rPr lang="en-US" dirty="0" smtClean="0"/>
              <a:t>How large a computation can be done in this scheme?  Clearly, for a fixed size of code block, one cannot do computations of unlimited size.  However, it may be possible to protect information for sufficiently long to do a nontrivially large quantum computation.  If the error rate is low enough, it may be possible to carry out any computation we could conceivably do in practice.</a:t>
            </a:r>
          </a:p>
        </p:txBody>
      </p:sp>
    </p:spTree>
    <p:extLst>
      <p:ext uri="{BB962C8B-B14F-4D97-AF65-F5344CB8AC3E}">
        <p14:creationId xmlns:p14="http://schemas.microsoft.com/office/powerpoint/2010/main" val="29828490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90600" y="1600200"/>
            <a:ext cx="7543800" cy="4800600"/>
          </a:xfrm>
        </p:spPr>
        <p:txBody>
          <a:bodyPr/>
          <a:lstStyle/>
          <a:p>
            <a:r>
              <a:rPr lang="en-US" dirty="0" smtClean="0"/>
              <a:t>Let </a:t>
            </a:r>
            <a:r>
              <a:rPr lang="en-US" i="1" dirty="0" err="1" smtClean="0"/>
              <a:t>p</a:t>
            </a:r>
            <a:r>
              <a:rPr lang="en-US" i="1" baseline="-25000" dirty="0" err="1" smtClean="0"/>
              <a:t>S</a:t>
            </a:r>
            <a:r>
              <a:rPr lang="en-US" dirty="0" smtClean="0"/>
              <a:t> be the logical error rate of the storage block, and </a:t>
            </a:r>
            <a:r>
              <a:rPr lang="en-US" i="1" dirty="0" err="1" smtClean="0"/>
              <a:t>p</a:t>
            </a:r>
            <a:r>
              <a:rPr lang="en-US" i="1" baseline="-25000" dirty="0" err="1" smtClean="0"/>
              <a:t>P</a:t>
            </a:r>
            <a:r>
              <a:rPr lang="en-US" dirty="0" smtClean="0"/>
              <a:t> be the logical error rate of the processor block, per “round” of computation.  One storage block encodes </a:t>
            </a:r>
            <a:r>
              <a:rPr lang="en-US" i="1" dirty="0" smtClean="0"/>
              <a:t>k</a:t>
            </a:r>
            <a:r>
              <a:rPr lang="en-US" dirty="0" smtClean="0"/>
              <a:t> logical </a:t>
            </a:r>
            <a:r>
              <a:rPr lang="en-US" dirty="0" err="1" smtClean="0"/>
              <a:t>qubits</a:t>
            </a:r>
            <a:r>
              <a:rPr lang="en-US" dirty="0" smtClean="0"/>
              <a:t>.  Suppose we wish to do a computation involving </a:t>
            </a:r>
            <a:r>
              <a:rPr lang="en-US" i="1" dirty="0" smtClean="0"/>
              <a:t>N</a:t>
            </a:r>
            <a:r>
              <a:rPr lang="en-US" dirty="0" smtClean="0"/>
              <a:t> logical </a:t>
            </a:r>
            <a:r>
              <a:rPr lang="en-US" dirty="0" err="1" smtClean="0"/>
              <a:t>qubits</a:t>
            </a:r>
            <a:r>
              <a:rPr lang="en-US" dirty="0" smtClean="0"/>
              <a:t> with circuit depth </a:t>
            </a:r>
            <a:r>
              <a:rPr lang="en-US" i="1" dirty="0" smtClean="0"/>
              <a:t>D</a:t>
            </a:r>
            <a:r>
              <a:rPr lang="en-US" dirty="0"/>
              <a:t> </a:t>
            </a:r>
            <a:r>
              <a:rPr lang="en-US" dirty="0" smtClean="0"/>
              <a:t>(measured in rounds of computation), and using </a:t>
            </a:r>
            <a:r>
              <a:rPr lang="en-US" i="1" dirty="0" smtClean="0"/>
              <a:t>M</a:t>
            </a:r>
            <a:r>
              <a:rPr lang="en-US" dirty="0" smtClean="0"/>
              <a:t> non-Clifford gates.  Then, roughly speaking, we expect to be able to complete this computation if</a:t>
            </a:r>
          </a:p>
          <a:p>
            <a:endParaRPr lang="en-US" dirty="0" smtClean="0"/>
          </a:p>
          <a:p>
            <a:endParaRPr lang="en-US" dirty="0"/>
          </a:p>
          <a:p>
            <a:endParaRPr lang="en-US" dirty="0" smtClean="0"/>
          </a:p>
          <a:p>
            <a:r>
              <a:rPr lang="en-US" dirty="0"/>
              <a:t>	</a:t>
            </a:r>
            <a:r>
              <a:rPr lang="en-US" dirty="0" smtClean="0"/>
              <a:t>and</a:t>
            </a:r>
          </a:p>
          <a:p>
            <a:endParaRPr lang="en-US" dirty="0" smtClean="0"/>
          </a:p>
          <a:p>
            <a:endParaRPr lang="en-US" dirty="0"/>
          </a:p>
          <a:p>
            <a:r>
              <a:rPr lang="en-US" dirty="0" smtClean="0"/>
              <a:t>A “round” of computation is essentially one iteration of </a:t>
            </a:r>
            <a:r>
              <a:rPr lang="en-US" dirty="0" err="1" smtClean="0"/>
              <a:t>Steane</a:t>
            </a:r>
            <a:r>
              <a:rPr lang="en-US" dirty="0" smtClean="0"/>
              <a:t> syndrome extraction.  We call 1/</a:t>
            </a:r>
            <a:r>
              <a:rPr lang="en-US" i="1" dirty="0" err="1" smtClean="0"/>
              <a:t>p</a:t>
            </a:r>
            <a:r>
              <a:rPr lang="en-US" i="1" baseline="-25000" dirty="0" err="1" smtClean="0"/>
              <a:t>S</a:t>
            </a:r>
            <a:r>
              <a:rPr lang="en-US" dirty="0" smtClean="0"/>
              <a:t> and 1/</a:t>
            </a:r>
            <a:r>
              <a:rPr lang="en-US" i="1" dirty="0" err="1" smtClean="0"/>
              <a:t>p</a:t>
            </a:r>
            <a:r>
              <a:rPr lang="en-US" i="1" baseline="-25000" dirty="0" err="1" smtClean="0"/>
              <a:t>P</a:t>
            </a:r>
            <a:r>
              <a:rPr lang="en-US" dirty="0" smtClean="0"/>
              <a:t> the </a:t>
            </a:r>
            <a:r>
              <a:rPr lang="en-US" i="1" dirty="0" smtClean="0"/>
              <a:t>code lifetimes</a:t>
            </a:r>
            <a:r>
              <a:rPr lang="en-US" dirty="0" smtClean="0"/>
              <a:t>.</a:t>
            </a:r>
            <a:endParaRPr lang="en-US" dirty="0"/>
          </a:p>
        </p:txBody>
      </p:sp>
      <p:graphicFrame>
        <p:nvGraphicFramePr>
          <p:cNvPr id="4" name="Object 3"/>
          <p:cNvGraphicFramePr>
            <a:graphicFrameLocks noChangeAspect="1"/>
          </p:cNvGraphicFramePr>
          <p:nvPr>
            <p:extLst>
              <p:ext uri="{D42A27DB-BD31-4B8C-83A1-F6EECF244321}">
                <p14:modId xmlns:p14="http://schemas.microsoft.com/office/powerpoint/2010/main" val="1148562438"/>
              </p:ext>
            </p:extLst>
          </p:nvPr>
        </p:nvGraphicFramePr>
        <p:xfrm>
          <a:off x="3581400" y="3581400"/>
          <a:ext cx="1295400" cy="759372"/>
        </p:xfrm>
        <a:graphic>
          <a:graphicData uri="http://schemas.openxmlformats.org/presentationml/2006/ole">
            <mc:AlternateContent xmlns:mc="http://schemas.openxmlformats.org/markup-compatibility/2006">
              <mc:Choice xmlns:v="urn:schemas-microsoft-com:vml" Requires="v">
                <p:oleObj spid="_x0000_s1108" name="Equation" r:id="rId3" imgW="736600" imgH="431800" progId="Equation.3">
                  <p:embed/>
                </p:oleObj>
              </mc:Choice>
              <mc:Fallback>
                <p:oleObj name="Equation" r:id="rId3" imgW="736600" imgH="431800" progId="Equation.3">
                  <p:embed/>
                  <p:pic>
                    <p:nvPicPr>
                      <p:cNvPr id="0" name=""/>
                      <p:cNvPicPr/>
                      <p:nvPr/>
                    </p:nvPicPr>
                    <p:blipFill>
                      <a:blip r:embed="rId4"/>
                      <a:stretch>
                        <a:fillRect/>
                      </a:stretch>
                    </p:blipFill>
                    <p:spPr>
                      <a:xfrm>
                        <a:off x="3581400" y="3581400"/>
                        <a:ext cx="1295400" cy="759372"/>
                      </a:xfrm>
                      <a:prstGeom prst="rect">
                        <a:avLst/>
                      </a:prstGeom>
                    </p:spPr>
                  </p:pic>
                </p:oleObj>
              </mc:Fallback>
            </mc:AlternateContent>
          </a:graphicData>
        </a:graphic>
      </p:graphicFrame>
      <p:graphicFrame>
        <p:nvGraphicFramePr>
          <p:cNvPr id="5" name="Object 4"/>
          <p:cNvGraphicFramePr>
            <a:graphicFrameLocks noChangeAspect="1"/>
          </p:cNvGraphicFramePr>
          <p:nvPr>
            <p:extLst>
              <p:ext uri="{D42A27DB-BD31-4B8C-83A1-F6EECF244321}">
                <p14:modId xmlns:p14="http://schemas.microsoft.com/office/powerpoint/2010/main" val="4161255617"/>
              </p:ext>
            </p:extLst>
          </p:nvPr>
        </p:nvGraphicFramePr>
        <p:xfrm>
          <a:off x="3657600" y="4572000"/>
          <a:ext cx="1143000" cy="762000"/>
        </p:xfrm>
        <a:graphic>
          <a:graphicData uri="http://schemas.openxmlformats.org/presentationml/2006/ole">
            <mc:AlternateContent xmlns:mc="http://schemas.openxmlformats.org/markup-compatibility/2006">
              <mc:Choice xmlns:v="urn:schemas-microsoft-com:vml" Requires="v">
                <p:oleObj spid="_x0000_s1109" name="Equation" r:id="rId5" imgW="647700" imgH="431800" progId="Equation.3">
                  <p:embed/>
                </p:oleObj>
              </mc:Choice>
              <mc:Fallback>
                <p:oleObj name="Equation" r:id="rId5" imgW="647700" imgH="431800" progId="Equation.3">
                  <p:embed/>
                  <p:pic>
                    <p:nvPicPr>
                      <p:cNvPr id="0" name=""/>
                      <p:cNvPicPr/>
                      <p:nvPr/>
                    </p:nvPicPr>
                    <p:blipFill>
                      <a:blip r:embed="rId6"/>
                      <a:stretch>
                        <a:fillRect/>
                      </a:stretch>
                    </p:blipFill>
                    <p:spPr>
                      <a:xfrm>
                        <a:off x="3657600" y="4572000"/>
                        <a:ext cx="1143000" cy="762000"/>
                      </a:xfrm>
                      <a:prstGeom prst="rect">
                        <a:avLst/>
                      </a:prstGeom>
                    </p:spPr>
                  </p:pic>
                </p:oleObj>
              </mc:Fallback>
            </mc:AlternateContent>
          </a:graphicData>
        </a:graphic>
      </p:graphicFrame>
    </p:spTree>
    <p:extLst>
      <p:ext uri="{BB962C8B-B14F-4D97-AF65-F5344CB8AC3E}">
        <p14:creationId xmlns:p14="http://schemas.microsoft.com/office/powerpoint/2010/main" val="8102446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Steane</a:t>
            </a:r>
            <a:r>
              <a:rPr lang="en-US" dirty="0" smtClean="0"/>
              <a:t> Syndrome Extraction</a:t>
            </a:r>
            <a:endParaRPr lang="en-US" dirty="0"/>
          </a:p>
        </p:txBody>
      </p:sp>
      <p:sp>
        <p:nvSpPr>
          <p:cNvPr id="3" name="Content Placeholder 2"/>
          <p:cNvSpPr>
            <a:spLocks noGrp="1"/>
          </p:cNvSpPr>
          <p:nvPr>
            <p:ph idx="1"/>
          </p:nvPr>
        </p:nvSpPr>
        <p:spPr>
          <a:xfrm>
            <a:off x="762000" y="1828800"/>
            <a:ext cx="7696200" cy="4495800"/>
          </a:xfrm>
        </p:spPr>
        <p:txBody>
          <a:bodyPr/>
          <a:lstStyle/>
          <a:p>
            <a:r>
              <a:rPr lang="en-US" dirty="0" err="1" smtClean="0"/>
              <a:t>Steane</a:t>
            </a:r>
            <a:r>
              <a:rPr lang="en-US" dirty="0" smtClean="0"/>
              <a:t> syndrome extraction can be done on any CSS code.  All the </a:t>
            </a:r>
            <a:r>
              <a:rPr lang="en-US" i="1" dirty="0" smtClean="0"/>
              <a:t>X</a:t>
            </a:r>
            <a:r>
              <a:rPr lang="en-US" dirty="0" smtClean="0"/>
              <a:t>-type stabilizer generators are measured in one shot, and so are all the </a:t>
            </a:r>
            <a:r>
              <a:rPr lang="en-US" i="1" dirty="0" smtClean="0"/>
              <a:t>Z-</a:t>
            </a:r>
            <a:r>
              <a:rPr lang="en-US" dirty="0" smtClean="0"/>
              <a:t>type stabilizer generators.</a:t>
            </a:r>
          </a:p>
          <a:p>
            <a:endParaRPr lang="en-US" dirty="0"/>
          </a:p>
          <a:p>
            <a:endParaRPr lang="en-US" dirty="0" smtClean="0"/>
          </a:p>
          <a:p>
            <a:endParaRPr lang="en-US" dirty="0"/>
          </a:p>
          <a:p>
            <a:endParaRPr lang="en-US" dirty="0" smtClean="0"/>
          </a:p>
          <a:p>
            <a:endParaRPr lang="en-US" dirty="0"/>
          </a:p>
          <a:p>
            <a:endParaRPr lang="en-US" dirty="0" smtClean="0"/>
          </a:p>
          <a:p>
            <a:r>
              <a:rPr lang="en-US" dirty="0" smtClean="0"/>
              <a:t>This requires two </a:t>
            </a:r>
            <a:r>
              <a:rPr lang="en-US" dirty="0" err="1" smtClean="0"/>
              <a:t>ancilla</a:t>
            </a:r>
            <a:r>
              <a:rPr lang="en-US" dirty="0" smtClean="0"/>
              <a:t> states, each of which is a copy of the same code as the </a:t>
            </a:r>
            <a:r>
              <a:rPr lang="en-US" dirty="0" err="1" smtClean="0"/>
              <a:t>codeword</a:t>
            </a:r>
            <a:r>
              <a:rPr lang="en-US" dirty="0" smtClean="0"/>
              <a:t>.  The first is prepared with all the logical </a:t>
            </a:r>
            <a:r>
              <a:rPr lang="en-US" dirty="0" err="1" smtClean="0"/>
              <a:t>qubits</a:t>
            </a:r>
            <a:r>
              <a:rPr lang="en-US" dirty="0" smtClean="0"/>
              <a:t> in the |+&gt; state, the second all in the |0&gt; state.  After the circuit of transversal CNOTs, all the </a:t>
            </a:r>
            <a:r>
              <a:rPr lang="en-US" dirty="0" err="1" smtClean="0"/>
              <a:t>ancilla</a:t>
            </a:r>
            <a:r>
              <a:rPr lang="en-US" dirty="0" smtClean="0"/>
              <a:t> </a:t>
            </a:r>
            <a:r>
              <a:rPr lang="en-US" dirty="0" err="1" smtClean="0"/>
              <a:t>qubits</a:t>
            </a:r>
            <a:r>
              <a:rPr lang="en-US" dirty="0" smtClean="0"/>
              <a:t> are measured in the </a:t>
            </a:r>
            <a:r>
              <a:rPr lang="en-US" i="1" dirty="0" smtClean="0"/>
              <a:t>Z</a:t>
            </a:r>
            <a:r>
              <a:rPr lang="en-US" dirty="0" smtClean="0"/>
              <a:t> or </a:t>
            </a:r>
            <a:r>
              <a:rPr lang="en-US" i="1" dirty="0" smtClean="0"/>
              <a:t>X</a:t>
            </a:r>
            <a:r>
              <a:rPr lang="en-US" dirty="0" smtClean="0"/>
              <a:t> basis, respectively.  The syndrome bits are parities of these measurement outcomes.</a:t>
            </a:r>
          </a:p>
          <a:p>
            <a:endParaRPr lang="en-US" dirty="0"/>
          </a:p>
        </p:txBody>
      </p:sp>
      <p:pic>
        <p:nvPicPr>
          <p:cNvPr id="4" name="Picture 3"/>
          <p:cNvPicPr>
            <a:picLocks noChangeAspect="1"/>
          </p:cNvPicPr>
          <p:nvPr/>
        </p:nvPicPr>
        <p:blipFill>
          <a:blip r:embed="rId2"/>
          <a:stretch>
            <a:fillRect/>
          </a:stretch>
        </p:blipFill>
        <p:spPr>
          <a:xfrm>
            <a:off x="3200399" y="2698793"/>
            <a:ext cx="3389293" cy="1797007"/>
          </a:xfrm>
          <a:prstGeom prst="rect">
            <a:avLst/>
          </a:prstGeom>
        </p:spPr>
      </p:pic>
    </p:spTree>
    <p:extLst>
      <p:ext uri="{BB962C8B-B14F-4D97-AF65-F5344CB8AC3E}">
        <p14:creationId xmlns:p14="http://schemas.microsoft.com/office/powerpoint/2010/main" val="11620760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Measuring logical operators</a:t>
            </a:r>
            <a:endParaRPr lang="en-US" dirty="0"/>
          </a:p>
        </p:txBody>
      </p:sp>
      <p:sp>
        <p:nvSpPr>
          <p:cNvPr id="3" name="Content Placeholder 2"/>
          <p:cNvSpPr>
            <a:spLocks noGrp="1"/>
          </p:cNvSpPr>
          <p:nvPr>
            <p:ph idx="1"/>
          </p:nvPr>
        </p:nvSpPr>
        <p:spPr>
          <a:xfrm>
            <a:off x="914400" y="1600200"/>
            <a:ext cx="7848600" cy="4497387"/>
          </a:xfrm>
        </p:spPr>
        <p:txBody>
          <a:bodyPr/>
          <a:lstStyle/>
          <a:p>
            <a:r>
              <a:rPr lang="en-US" dirty="0" smtClean="0"/>
              <a:t>A simple variant of the </a:t>
            </a:r>
            <a:r>
              <a:rPr lang="en-US" dirty="0" err="1" smtClean="0"/>
              <a:t>Steane</a:t>
            </a:r>
            <a:r>
              <a:rPr lang="en-US" dirty="0" smtClean="0"/>
              <a:t> extraction procedure will also let us measure logical operators.  Which logical operators are measured is determined by the logical state of the </a:t>
            </a:r>
            <a:r>
              <a:rPr lang="en-US" dirty="0" err="1" smtClean="0"/>
              <a:t>ancillas</a:t>
            </a:r>
            <a:r>
              <a:rPr lang="en-US" dirty="0" smtClean="0"/>
              <a:t>.</a:t>
            </a:r>
          </a:p>
          <a:p>
            <a:r>
              <a:rPr lang="en-US" dirty="0" smtClean="0"/>
              <a:t>Suppose we want to measure the logical operator </a:t>
            </a:r>
            <a:r>
              <a:rPr lang="en-US" i="1" dirty="0" err="1" smtClean="0"/>
              <a:t>Z</a:t>
            </a:r>
            <a:r>
              <a:rPr lang="en-US" i="1" baseline="-25000" dirty="0" err="1" smtClean="0"/>
              <a:t>j</a:t>
            </a:r>
            <a:r>
              <a:rPr lang="en-US" dirty="0" smtClean="0"/>
              <a:t> for the </a:t>
            </a:r>
            <a:r>
              <a:rPr lang="en-US" i="1" dirty="0" err="1" smtClean="0"/>
              <a:t>j</a:t>
            </a:r>
            <a:r>
              <a:rPr lang="en-US" dirty="0" err="1" smtClean="0"/>
              <a:t>th</a:t>
            </a:r>
            <a:r>
              <a:rPr lang="en-US" dirty="0" smtClean="0"/>
              <a:t> logical </a:t>
            </a:r>
            <a:r>
              <a:rPr lang="en-US" dirty="0" err="1" smtClean="0"/>
              <a:t>qubit</a:t>
            </a:r>
            <a:r>
              <a:rPr lang="en-US" dirty="0" smtClean="0"/>
              <a:t>.  Then we prepare the </a:t>
            </a:r>
            <a:r>
              <a:rPr lang="en-US" i="1" dirty="0" err="1" smtClean="0"/>
              <a:t>j</a:t>
            </a:r>
            <a:r>
              <a:rPr lang="en-US" dirty="0" err="1" smtClean="0"/>
              <a:t>th</a:t>
            </a:r>
            <a:r>
              <a:rPr lang="en-US" dirty="0" smtClean="0"/>
              <a:t> logical </a:t>
            </a:r>
            <a:r>
              <a:rPr lang="en-US" dirty="0" err="1" smtClean="0"/>
              <a:t>qubit</a:t>
            </a:r>
            <a:r>
              <a:rPr lang="en-US" dirty="0" smtClean="0"/>
              <a:t> of the </a:t>
            </a:r>
            <a:r>
              <a:rPr lang="en-US" i="1" dirty="0" smtClean="0"/>
              <a:t>Z</a:t>
            </a:r>
            <a:r>
              <a:rPr lang="en-US" dirty="0" smtClean="0"/>
              <a:t> </a:t>
            </a:r>
            <a:r>
              <a:rPr lang="en-US" dirty="0" err="1" smtClean="0"/>
              <a:t>ancilla</a:t>
            </a:r>
            <a:r>
              <a:rPr lang="en-US" dirty="0" smtClean="0"/>
              <a:t> state in the state |0&gt; instead of |+&gt;.  We determine the value of </a:t>
            </a:r>
            <a:r>
              <a:rPr lang="en-US" i="1" dirty="0" err="1" smtClean="0"/>
              <a:t>Z</a:t>
            </a:r>
            <a:r>
              <a:rPr lang="en-US" i="1" baseline="-25000" dirty="0" err="1" smtClean="0"/>
              <a:t>j</a:t>
            </a:r>
            <a:r>
              <a:rPr lang="en-US" dirty="0"/>
              <a:t> </a:t>
            </a:r>
            <a:r>
              <a:rPr lang="en-US" dirty="0" smtClean="0"/>
              <a:t>by taking a parity of </a:t>
            </a:r>
            <a:r>
              <a:rPr lang="en-US" dirty="0" err="1" smtClean="0"/>
              <a:t>qubit</a:t>
            </a:r>
            <a:r>
              <a:rPr lang="en-US" dirty="0" smtClean="0"/>
              <a:t> measurements, after first carrying out a classical error correction step.</a:t>
            </a:r>
          </a:p>
          <a:p>
            <a:r>
              <a:rPr lang="en-US" dirty="0" smtClean="0"/>
              <a:t>Similarly, suppose </a:t>
            </a:r>
            <a:r>
              <a:rPr lang="en-US" dirty="0"/>
              <a:t>we want to measure the logical operator </a:t>
            </a:r>
            <a:r>
              <a:rPr lang="en-US" i="1" dirty="0" err="1" smtClean="0"/>
              <a:t>X</a:t>
            </a:r>
            <a:r>
              <a:rPr lang="en-US" i="1" baseline="-25000" dirty="0" err="1" smtClean="0"/>
              <a:t>j</a:t>
            </a:r>
            <a:r>
              <a:rPr lang="en-US" dirty="0" smtClean="0"/>
              <a:t> </a:t>
            </a:r>
            <a:r>
              <a:rPr lang="en-US" dirty="0"/>
              <a:t>for the </a:t>
            </a:r>
            <a:r>
              <a:rPr lang="en-US" i="1" dirty="0" err="1"/>
              <a:t>j</a:t>
            </a:r>
            <a:r>
              <a:rPr lang="en-US" dirty="0" err="1"/>
              <a:t>th</a:t>
            </a:r>
            <a:r>
              <a:rPr lang="en-US" dirty="0"/>
              <a:t> logical </a:t>
            </a:r>
            <a:r>
              <a:rPr lang="en-US" dirty="0" err="1"/>
              <a:t>qubit</a:t>
            </a:r>
            <a:r>
              <a:rPr lang="en-US" dirty="0"/>
              <a:t>.  Then we prepare the </a:t>
            </a:r>
            <a:r>
              <a:rPr lang="en-US" i="1" dirty="0" err="1"/>
              <a:t>j</a:t>
            </a:r>
            <a:r>
              <a:rPr lang="en-US" dirty="0" err="1"/>
              <a:t>th</a:t>
            </a:r>
            <a:r>
              <a:rPr lang="en-US" dirty="0"/>
              <a:t> logical </a:t>
            </a:r>
            <a:r>
              <a:rPr lang="en-US" dirty="0" err="1"/>
              <a:t>qubit</a:t>
            </a:r>
            <a:r>
              <a:rPr lang="en-US" dirty="0"/>
              <a:t> of the </a:t>
            </a:r>
            <a:r>
              <a:rPr lang="en-US" i="1" dirty="0" smtClean="0"/>
              <a:t>X</a:t>
            </a:r>
            <a:r>
              <a:rPr lang="en-US" dirty="0" smtClean="0"/>
              <a:t> </a:t>
            </a:r>
            <a:r>
              <a:rPr lang="en-US" dirty="0" err="1"/>
              <a:t>ancilla</a:t>
            </a:r>
            <a:r>
              <a:rPr lang="en-US" dirty="0"/>
              <a:t> state in the state </a:t>
            </a:r>
            <a:r>
              <a:rPr lang="en-US" dirty="0" smtClean="0"/>
              <a:t>|+&gt; </a:t>
            </a:r>
            <a:r>
              <a:rPr lang="en-US" dirty="0"/>
              <a:t>instead of </a:t>
            </a:r>
            <a:r>
              <a:rPr lang="en-US" dirty="0" smtClean="0"/>
              <a:t>|0&gt;.</a:t>
            </a:r>
          </a:p>
          <a:p>
            <a:r>
              <a:rPr lang="en-US" dirty="0" smtClean="0"/>
              <a:t>Two very nice features of this way of measuring logical operators:</a:t>
            </a:r>
          </a:p>
          <a:p>
            <a:pPr>
              <a:buFont typeface="+mj-lt"/>
              <a:buAutoNum type="arabicPeriod"/>
            </a:pPr>
            <a:r>
              <a:rPr lang="en-US" dirty="0" smtClean="0"/>
              <a:t>Because the </a:t>
            </a:r>
            <a:r>
              <a:rPr lang="en-US" dirty="0" err="1" smtClean="0"/>
              <a:t>ancillas</a:t>
            </a:r>
            <a:r>
              <a:rPr lang="en-US" dirty="0" smtClean="0"/>
              <a:t> are themselves error-correcting codes, we can correct some errors in the measurement procedure.  That makes this protocol robust against noise.</a:t>
            </a:r>
          </a:p>
          <a:p>
            <a:pPr>
              <a:buFont typeface="+mj-lt"/>
              <a:buAutoNum type="arabicPeriod"/>
            </a:pPr>
            <a:r>
              <a:rPr lang="en-US" dirty="0" smtClean="0"/>
              <a:t>In the course of measuring the logical operators, we also extract all the error syndromes.  So this can just be substituted for the usual round of syndrome extraction.</a:t>
            </a:r>
            <a:endParaRPr lang="en-US" dirty="0"/>
          </a:p>
        </p:txBody>
      </p:sp>
    </p:spTree>
    <p:extLst>
      <p:ext uri="{BB962C8B-B14F-4D97-AF65-F5344CB8AC3E}">
        <p14:creationId xmlns:p14="http://schemas.microsoft.com/office/powerpoint/2010/main" val="26222771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Measuring products of logical operators</a:t>
            </a:r>
            <a:endParaRPr lang="en-US" dirty="0"/>
          </a:p>
        </p:txBody>
      </p:sp>
      <p:sp>
        <p:nvSpPr>
          <p:cNvPr id="3" name="Content Placeholder 2"/>
          <p:cNvSpPr>
            <a:spLocks noGrp="1"/>
          </p:cNvSpPr>
          <p:nvPr>
            <p:ph idx="1"/>
          </p:nvPr>
        </p:nvSpPr>
        <p:spPr>
          <a:xfrm>
            <a:off x="914400" y="1905000"/>
            <a:ext cx="7315200" cy="4114800"/>
          </a:xfrm>
        </p:spPr>
        <p:txBody>
          <a:bodyPr/>
          <a:lstStyle/>
          <a:p>
            <a:r>
              <a:rPr lang="en-US" dirty="0" smtClean="0"/>
              <a:t>We are not limited to measuring single </a:t>
            </a:r>
            <a:r>
              <a:rPr lang="en-US" i="1" dirty="0" smtClean="0"/>
              <a:t>X</a:t>
            </a:r>
            <a:r>
              <a:rPr lang="en-US" dirty="0" smtClean="0"/>
              <a:t>’s or </a:t>
            </a:r>
            <a:r>
              <a:rPr lang="en-US" i="1" dirty="0" smtClean="0"/>
              <a:t>Z</a:t>
            </a:r>
            <a:r>
              <a:rPr lang="en-US" dirty="0" smtClean="0"/>
              <a:t>’s.  Suppose I wish to measure </a:t>
            </a:r>
            <a:r>
              <a:rPr lang="en-US" i="1" dirty="0" err="1" smtClean="0"/>
              <a:t>Z</a:t>
            </a:r>
            <a:r>
              <a:rPr lang="en-US" i="1" baseline="-25000" dirty="0" err="1" smtClean="0"/>
              <a:t>i</a:t>
            </a:r>
            <a:r>
              <a:rPr lang="en-US" i="1" dirty="0" err="1" smtClean="0"/>
              <a:t>Z</a:t>
            </a:r>
            <a:r>
              <a:rPr lang="en-US" i="1" baseline="-25000" dirty="0" err="1" smtClean="0"/>
              <a:t>j</a:t>
            </a:r>
            <a:r>
              <a:rPr lang="en-US" dirty="0" smtClean="0"/>
              <a:t>.  Prepare logical </a:t>
            </a:r>
            <a:r>
              <a:rPr lang="en-US" dirty="0" err="1" smtClean="0"/>
              <a:t>qubits</a:t>
            </a:r>
            <a:r>
              <a:rPr lang="en-US" dirty="0" smtClean="0"/>
              <a:t> </a:t>
            </a:r>
            <a:r>
              <a:rPr lang="en-US" i="1" dirty="0" err="1" smtClean="0"/>
              <a:t>i</a:t>
            </a:r>
            <a:r>
              <a:rPr lang="en-US" dirty="0" smtClean="0"/>
              <a:t> and </a:t>
            </a:r>
            <a:r>
              <a:rPr lang="en-US" i="1" dirty="0" smtClean="0"/>
              <a:t>j</a:t>
            </a:r>
            <a:r>
              <a:rPr lang="en-US" dirty="0" smtClean="0"/>
              <a:t> of the </a:t>
            </a:r>
            <a:r>
              <a:rPr lang="en-US" i="1" dirty="0" smtClean="0"/>
              <a:t>Z</a:t>
            </a:r>
            <a:r>
              <a:rPr lang="en-US" dirty="0" smtClean="0"/>
              <a:t> </a:t>
            </a:r>
            <a:r>
              <a:rPr lang="en-US" dirty="0" err="1" smtClean="0"/>
              <a:t>ancilla</a:t>
            </a:r>
            <a:r>
              <a:rPr lang="en-US" dirty="0" smtClean="0"/>
              <a:t> in the state      .  Then one can extract the product operator </a:t>
            </a:r>
            <a:r>
              <a:rPr lang="en-US" i="1" dirty="0" err="1" smtClean="0"/>
              <a:t>Z</a:t>
            </a:r>
            <a:r>
              <a:rPr lang="en-US" i="1" baseline="-25000" dirty="0" err="1" smtClean="0"/>
              <a:t>i</a:t>
            </a:r>
            <a:r>
              <a:rPr lang="en-US" i="1" dirty="0" err="1" smtClean="0"/>
              <a:t>Z</a:t>
            </a:r>
            <a:r>
              <a:rPr lang="en-US" i="1" baseline="-25000" dirty="0" err="1" smtClean="0"/>
              <a:t>j</a:t>
            </a:r>
            <a:r>
              <a:rPr lang="en-US" dirty="0"/>
              <a:t> </a:t>
            </a:r>
            <a:r>
              <a:rPr lang="en-US" dirty="0" smtClean="0"/>
              <a:t>in an exactly analogous way.  One can similarly measure products of logical </a:t>
            </a:r>
            <a:r>
              <a:rPr lang="en-US" i="1" dirty="0" smtClean="0"/>
              <a:t>X</a:t>
            </a:r>
            <a:r>
              <a:rPr lang="en-US" dirty="0" smtClean="0"/>
              <a:t> operators.</a:t>
            </a:r>
          </a:p>
          <a:p>
            <a:r>
              <a:rPr lang="en-US" dirty="0" smtClean="0"/>
              <a:t>What about measuring logical </a:t>
            </a:r>
            <a:r>
              <a:rPr lang="en-US" i="1" dirty="0" smtClean="0"/>
              <a:t>Y</a:t>
            </a:r>
            <a:r>
              <a:rPr lang="en-US" dirty="0" smtClean="0"/>
              <a:t> operators?  Or, more generally, arbitrary products of </a:t>
            </a:r>
            <a:r>
              <a:rPr lang="en-US" i="1" dirty="0" smtClean="0"/>
              <a:t>X</a:t>
            </a:r>
            <a:r>
              <a:rPr lang="en-US" dirty="0" smtClean="0"/>
              <a:t>’s and </a:t>
            </a:r>
            <a:r>
              <a:rPr lang="en-US" i="1" dirty="0" smtClean="0"/>
              <a:t>Z</a:t>
            </a:r>
            <a:r>
              <a:rPr lang="en-US" dirty="0" smtClean="0"/>
              <a:t>’s?  This is done by preparing </a:t>
            </a:r>
            <a:r>
              <a:rPr lang="en-US" i="1" dirty="0" smtClean="0"/>
              <a:t>both</a:t>
            </a:r>
            <a:r>
              <a:rPr lang="en-US" dirty="0" smtClean="0"/>
              <a:t> </a:t>
            </a:r>
            <a:r>
              <a:rPr lang="en-US" dirty="0" err="1" smtClean="0"/>
              <a:t>ancillas</a:t>
            </a:r>
            <a:r>
              <a:rPr lang="en-US" dirty="0" smtClean="0"/>
              <a:t> in an entangled state.</a:t>
            </a:r>
          </a:p>
          <a:p>
            <a:r>
              <a:rPr lang="en-US" dirty="0" smtClean="0"/>
              <a:t>As mentioned above, this procedure has some robustness against noise.  But if that is not sufficient, one can repeat the measurement a few times.</a:t>
            </a:r>
          </a:p>
          <a:p>
            <a:r>
              <a:rPr lang="en-US" dirty="0" smtClean="0"/>
              <a:t>While measuring logical operators is a useful thing to be able to do, we will use it as a building block for two key operations:  </a:t>
            </a:r>
            <a:r>
              <a:rPr lang="en-US" i="1" dirty="0" smtClean="0"/>
              <a:t>Clifford gates</a:t>
            </a:r>
            <a:r>
              <a:rPr lang="en-US" dirty="0" smtClean="0"/>
              <a:t>, and </a:t>
            </a:r>
            <a:r>
              <a:rPr lang="en-US" i="1" dirty="0" smtClean="0"/>
              <a:t>logical teleportation</a:t>
            </a:r>
            <a:r>
              <a:rPr lang="en-US" dirty="0" smtClean="0"/>
              <a:t>.</a:t>
            </a:r>
            <a:endParaRPr lang="en-US" dirty="0"/>
          </a:p>
        </p:txBody>
      </p:sp>
      <p:graphicFrame>
        <p:nvGraphicFramePr>
          <p:cNvPr id="4" name="Object 3"/>
          <p:cNvGraphicFramePr>
            <a:graphicFrameLocks noChangeAspect="1"/>
          </p:cNvGraphicFramePr>
          <p:nvPr>
            <p:extLst>
              <p:ext uri="{D42A27DB-BD31-4B8C-83A1-F6EECF244321}">
                <p14:modId xmlns:p14="http://schemas.microsoft.com/office/powerpoint/2010/main" val="2373452895"/>
              </p:ext>
            </p:extLst>
          </p:nvPr>
        </p:nvGraphicFramePr>
        <p:xfrm>
          <a:off x="2590800" y="2438400"/>
          <a:ext cx="405063" cy="320675"/>
        </p:xfrm>
        <a:graphic>
          <a:graphicData uri="http://schemas.openxmlformats.org/presentationml/2006/ole">
            <mc:AlternateContent xmlns:mc="http://schemas.openxmlformats.org/markup-compatibility/2006">
              <mc:Choice xmlns:v="urn:schemas-microsoft-com:vml" Requires="v">
                <p:oleObj spid="_x0000_s6180" name="Equation" r:id="rId3" imgW="304800" imgH="241300" progId="Equation.3">
                  <p:embed/>
                </p:oleObj>
              </mc:Choice>
              <mc:Fallback>
                <p:oleObj name="Equation" r:id="rId3" imgW="304800" imgH="241300" progId="Equation.3">
                  <p:embed/>
                  <p:pic>
                    <p:nvPicPr>
                      <p:cNvPr id="0" name=""/>
                      <p:cNvPicPr/>
                      <p:nvPr/>
                    </p:nvPicPr>
                    <p:blipFill>
                      <a:blip r:embed="rId4"/>
                      <a:stretch>
                        <a:fillRect/>
                      </a:stretch>
                    </p:blipFill>
                    <p:spPr>
                      <a:xfrm>
                        <a:off x="2590800" y="2438400"/>
                        <a:ext cx="405063" cy="320675"/>
                      </a:xfrm>
                      <a:prstGeom prst="rect">
                        <a:avLst/>
                      </a:prstGeom>
                    </p:spPr>
                  </p:pic>
                </p:oleObj>
              </mc:Fallback>
            </mc:AlternateContent>
          </a:graphicData>
        </a:graphic>
      </p:graphicFrame>
    </p:spTree>
    <p:extLst>
      <p:ext uri="{BB962C8B-B14F-4D97-AF65-F5344CB8AC3E}">
        <p14:creationId xmlns:p14="http://schemas.microsoft.com/office/powerpoint/2010/main" val="338113072"/>
      </p:ext>
    </p:extLst>
  </p:cSld>
  <p:clrMapOvr>
    <a:masterClrMapping/>
  </p:clrMapOvr>
</p:sld>
</file>

<file path=ppt/theme/theme1.xml><?xml version="1.0" encoding="utf-8"?>
<a:theme xmlns:a="http://schemas.openxmlformats.org/drawingml/2006/main" name="Office Theme">
  <a:themeElements>
    <a:clrScheme name="">
      <a:dk1>
        <a:srgbClr val="000000"/>
      </a:dk1>
      <a:lt1>
        <a:srgbClr val="FFFFFF"/>
      </a:lt1>
      <a:dk2>
        <a:srgbClr val="990000"/>
      </a:dk2>
      <a:lt2>
        <a:srgbClr val="999999"/>
      </a:lt2>
      <a:accent1>
        <a:srgbClr val="CCCCCC"/>
      </a:accent1>
      <a:accent2>
        <a:srgbClr val="FFCC00"/>
      </a:accent2>
      <a:accent3>
        <a:srgbClr val="FFFFFF"/>
      </a:accent3>
      <a:accent4>
        <a:srgbClr val="000000"/>
      </a:accent4>
      <a:accent5>
        <a:srgbClr val="E2E2E2"/>
      </a:accent5>
      <a:accent6>
        <a:srgbClr val="E7B900"/>
      </a:accent6>
      <a:hlink>
        <a:srgbClr val="970000"/>
      </a:hlink>
      <a:folHlink>
        <a:srgbClr val="666666"/>
      </a:folHlink>
    </a:clrScheme>
    <a:fontScheme name="Office Theme">
      <a:majorFont>
        <a:latin typeface="Tahoma"/>
        <a:ea typeface="ＭＳ Ｐゴシック"/>
        <a:cs typeface=""/>
      </a:majorFont>
      <a:minorFont>
        <a:latin typeface="Tahoma"/>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Times" charset="0"/>
            <a:ea typeface="ＭＳ Ｐゴシック"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Times" charset="0"/>
            <a:ea typeface="ＭＳ Ｐゴシック" charset="0"/>
          </a:defRPr>
        </a:defPPr>
      </a:lstStyle>
    </a:lnDef>
  </a:objectDefaults>
  <a:extraClrSchemeLst>
    <a:extraClrScheme>
      <a:clrScheme name="Office Them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Office Them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Office Them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Office Theme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Office Them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Office Them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Office Them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Office Them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Office Them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2373</TotalTime>
  <Words>3084</Words>
  <Application>Microsoft Macintosh PowerPoint</Application>
  <PresentationFormat>On-screen Show (4:3)</PresentationFormat>
  <Paragraphs>144</Paragraphs>
  <Slides>28</Slides>
  <Notes>0</Notes>
  <HiddenSlides>0</HiddenSlides>
  <MMClips>0</MMClips>
  <ScaleCrop>false</ScaleCrop>
  <HeadingPairs>
    <vt:vector size="6" baseType="variant">
      <vt:variant>
        <vt:lpstr>Theme</vt:lpstr>
      </vt:variant>
      <vt:variant>
        <vt:i4>1</vt:i4>
      </vt:variant>
      <vt:variant>
        <vt:lpstr>Embedded OLE Servers</vt:lpstr>
      </vt:variant>
      <vt:variant>
        <vt:i4>2</vt:i4>
      </vt:variant>
      <vt:variant>
        <vt:lpstr>Slide Titles</vt:lpstr>
      </vt:variant>
      <vt:variant>
        <vt:i4>28</vt:i4>
      </vt:variant>
    </vt:vector>
  </HeadingPairs>
  <TitlesOfParts>
    <vt:vector size="31" baseType="lpstr">
      <vt:lpstr>Office Theme</vt:lpstr>
      <vt:lpstr>Equation</vt:lpstr>
      <vt:lpstr>Microsoft Equation</vt:lpstr>
      <vt:lpstr>Fault-Tolerant Quantum Computation in Multi-Qubit Block Codes</vt:lpstr>
      <vt:lpstr>Why large block codes?</vt:lpstr>
      <vt:lpstr>Outline of the scheme</vt:lpstr>
      <vt:lpstr>Outline of the scheme</vt:lpstr>
      <vt:lpstr>Correcting Errors</vt:lpstr>
      <vt:lpstr>PowerPoint Presentation</vt:lpstr>
      <vt:lpstr>Steane Syndrome Extraction</vt:lpstr>
      <vt:lpstr>Measuring logical operators</vt:lpstr>
      <vt:lpstr>Measuring products of logical operators</vt:lpstr>
      <vt:lpstr>Clifford gates</vt:lpstr>
      <vt:lpstr>PowerPoint Presentation</vt:lpstr>
      <vt:lpstr>Performing non-Clifford logical gates</vt:lpstr>
      <vt:lpstr>Logical teleportation</vt:lpstr>
      <vt:lpstr>PowerPoint Presentation</vt:lpstr>
      <vt:lpstr>Performance of the scheme</vt:lpstr>
      <vt:lpstr>Effective Errors</vt:lpstr>
      <vt:lpstr>PowerPoint Presentation</vt:lpstr>
      <vt:lpstr>PowerPoint Presentation</vt:lpstr>
      <vt:lpstr>PowerPoint Presentation</vt:lpstr>
      <vt:lpstr>One-time effective error process</vt:lpstr>
      <vt:lpstr>Storage blocks</vt:lpstr>
      <vt:lpstr>Estimated Performance</vt:lpstr>
      <vt:lpstr>Processor blocks</vt:lpstr>
      <vt:lpstr>PowerPoint Presentation</vt:lpstr>
      <vt:lpstr>Ancilla preparation</vt:lpstr>
      <vt:lpstr>Threshold theorems?</vt:lpstr>
      <vt:lpstr>Open questions and future work</vt:lpstr>
      <vt:lpstr>PowerPoint Presentation</vt:lpstr>
    </vt:vector>
  </TitlesOfParts>
  <Company>Praxis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David Schwartz</dc:creator>
  <cp:lastModifiedBy>Todd Brun</cp:lastModifiedBy>
  <cp:revision>125</cp:revision>
  <dcterms:created xsi:type="dcterms:W3CDTF">2004-10-06T22:54:37Z</dcterms:created>
  <dcterms:modified xsi:type="dcterms:W3CDTF">2014-12-17T14:18:26Z</dcterms:modified>
</cp:coreProperties>
</file>